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2"/>
  </p:notesMasterIdLst>
  <p:sldIdLst>
    <p:sldId id="336" r:id="rId2"/>
    <p:sldId id="345" r:id="rId3"/>
    <p:sldId id="329" r:id="rId4"/>
    <p:sldId id="315" r:id="rId5"/>
    <p:sldId id="344" r:id="rId6"/>
    <p:sldId id="349" r:id="rId7"/>
    <p:sldId id="331" r:id="rId8"/>
    <p:sldId id="326" r:id="rId9"/>
    <p:sldId id="332" r:id="rId10"/>
    <p:sldId id="350" r:id="rId11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93" userDrawn="1">
          <p15:clr>
            <a:srgbClr val="A4A3A4"/>
          </p15:clr>
        </p15:guide>
        <p15:guide id="3" orient="horz" pos="150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CD9FF"/>
    <a:srgbClr val="E9C5FF"/>
    <a:srgbClr val="9F00FF"/>
    <a:srgbClr val="B5D8E1"/>
    <a:srgbClr val="243A62"/>
    <a:srgbClr val="CC99FF"/>
    <a:srgbClr val="FCAF17"/>
    <a:srgbClr val="FD493D"/>
    <a:srgbClr val="FBB3C1"/>
    <a:srgbClr val="FF2F2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635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1270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rgbClr val="FFFFFF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/>
      <a:tcStyle>
        <a:tcBdr/>
        <a:fill>
          <a:solidFill>
            <a:srgbClr val="E8EBF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496" autoAdjust="0"/>
    <p:restoredTop sz="94792" autoAdjust="0"/>
  </p:normalViewPr>
  <p:slideViewPr>
    <p:cSldViewPr snapToGrid="0" snapToObjects="1" showGuides="1">
      <p:cViewPr varScale="1">
        <p:scale>
          <a:sx n="45" d="100"/>
          <a:sy n="45" d="100"/>
        </p:scale>
        <p:origin x="38" y="1104"/>
      </p:cViewPr>
      <p:guideLst>
        <p:guide orient="horz" pos="2160"/>
        <p:guide pos="393"/>
        <p:guide orient="horz" pos="150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7A13521-DC92-4E4E-8A88-1FA1EA258E4C}" type="doc">
      <dgm:prSet loTypeId="urn:microsoft.com/office/officeart/2005/8/layout/chevron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38A50D5-AA47-4C46-A09B-8C717D2A76AB}">
      <dgm:prSet phldrT="[Текст]"/>
      <dgm:spPr>
        <a:solidFill>
          <a:srgbClr val="9F00FF"/>
        </a:solidFill>
        <a:ln>
          <a:solidFill>
            <a:srgbClr val="7030A0"/>
          </a:solidFill>
        </a:ln>
      </dgm:spPr>
      <dgm:t>
        <a:bodyPr/>
        <a:lstStyle/>
        <a:p>
          <a:r>
            <a: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roy-ExtraBold"/>
            </a:rPr>
            <a:t>Описание проблемы</a:t>
          </a:r>
        </a:p>
      </dgm:t>
    </dgm:pt>
    <dgm:pt modelId="{280EB9F0-2D15-4A34-94DC-E4577212CE78}" type="parTrans" cxnId="{283ED4CE-C25E-4580-9DAC-EA55B883CB36}">
      <dgm:prSet/>
      <dgm:spPr/>
      <dgm:t>
        <a:bodyPr/>
        <a:lstStyle/>
        <a:p>
          <a:endParaRPr lang="ru-RU" b="1">
            <a:latin typeface="Gilroy-ExtraBold"/>
          </a:endParaRPr>
        </a:p>
      </dgm:t>
    </dgm:pt>
    <dgm:pt modelId="{6BA2ECD9-C9D9-4F90-8AAB-5C60B9F1F907}" type="sibTrans" cxnId="{283ED4CE-C25E-4580-9DAC-EA55B883CB36}">
      <dgm:prSet/>
      <dgm:spPr/>
      <dgm:t>
        <a:bodyPr/>
        <a:lstStyle/>
        <a:p>
          <a:endParaRPr lang="ru-RU" b="1">
            <a:latin typeface="Gilroy-ExtraBold"/>
          </a:endParaRPr>
        </a:p>
      </dgm:t>
    </dgm:pt>
    <dgm:pt modelId="{529F3279-88E5-4757-A4C3-8BD7CD77D8C9}">
      <dgm:prSet phldrT="[Текст]" custT="1"/>
      <dgm:spPr>
        <a:ln>
          <a:solidFill>
            <a:srgbClr val="7030A0"/>
          </a:solidFill>
        </a:ln>
      </dgm:spPr>
      <dgm:t>
        <a:bodyPr/>
        <a:lstStyle/>
        <a:p>
          <a:endParaRPr lang="ru-RU" sz="2400" b="1" dirty="0">
            <a:latin typeface="Gilroy-ExtraBold"/>
          </a:endParaRPr>
        </a:p>
      </dgm:t>
    </dgm:pt>
    <dgm:pt modelId="{90F80212-BE81-4A8C-95DD-6DA659195EDC}" type="parTrans" cxnId="{9EF9278B-5651-4E1A-BDB4-018189E55A2B}">
      <dgm:prSet/>
      <dgm:spPr/>
      <dgm:t>
        <a:bodyPr/>
        <a:lstStyle/>
        <a:p>
          <a:endParaRPr lang="ru-RU" b="1">
            <a:latin typeface="Gilroy-ExtraBold"/>
          </a:endParaRPr>
        </a:p>
      </dgm:t>
    </dgm:pt>
    <dgm:pt modelId="{75F28BB5-EE8A-4725-B4D4-B8A3B9D99D8C}" type="sibTrans" cxnId="{9EF9278B-5651-4E1A-BDB4-018189E55A2B}">
      <dgm:prSet/>
      <dgm:spPr/>
      <dgm:t>
        <a:bodyPr/>
        <a:lstStyle/>
        <a:p>
          <a:endParaRPr lang="ru-RU" b="1">
            <a:latin typeface="Gilroy-ExtraBold"/>
          </a:endParaRPr>
        </a:p>
      </dgm:t>
    </dgm:pt>
    <dgm:pt modelId="{68B89595-65B1-4B73-834B-61AB58D61EBC}">
      <dgm:prSet phldrT="[Текст]"/>
      <dgm:spPr>
        <a:solidFill>
          <a:srgbClr val="9F00FF"/>
        </a:solidFill>
        <a:ln>
          <a:solidFill>
            <a:srgbClr val="7030A0"/>
          </a:solidFill>
        </a:ln>
      </dgm:spPr>
      <dgm:t>
        <a:bodyPr/>
        <a:lstStyle/>
        <a:p>
          <a:r>
            <a: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roy-ExtraBold"/>
            </a:rPr>
            <a:t>Какая часть проблемы решается</a:t>
          </a:r>
        </a:p>
      </dgm:t>
    </dgm:pt>
    <dgm:pt modelId="{DECC0D95-4E37-480F-A0A9-0583DE1E96F7}" type="parTrans" cxnId="{9C9149DA-169B-4892-BD82-CCE3F32CA20C}">
      <dgm:prSet/>
      <dgm:spPr/>
      <dgm:t>
        <a:bodyPr/>
        <a:lstStyle/>
        <a:p>
          <a:endParaRPr lang="ru-RU" b="1">
            <a:latin typeface="Gilroy-ExtraBold"/>
          </a:endParaRPr>
        </a:p>
      </dgm:t>
    </dgm:pt>
    <dgm:pt modelId="{F2C317CE-6705-4E7B-A883-41AE16550FC5}" type="sibTrans" cxnId="{9C9149DA-169B-4892-BD82-CCE3F32CA20C}">
      <dgm:prSet/>
      <dgm:spPr/>
      <dgm:t>
        <a:bodyPr/>
        <a:lstStyle/>
        <a:p>
          <a:endParaRPr lang="ru-RU" b="1">
            <a:latin typeface="Gilroy-ExtraBold"/>
          </a:endParaRPr>
        </a:p>
      </dgm:t>
    </dgm:pt>
    <dgm:pt modelId="{133DD9C8-EE42-44FE-BD1A-9B3A92116EAE}">
      <dgm:prSet phldrT="[Текст]" custT="1"/>
      <dgm:spPr>
        <a:ln>
          <a:solidFill>
            <a:srgbClr val="7030A0"/>
          </a:solidFill>
        </a:ln>
      </dgm:spPr>
      <dgm:t>
        <a:bodyPr/>
        <a:lstStyle/>
        <a:p>
          <a:endParaRPr lang="ru-RU" sz="2400" b="1" dirty="0">
            <a:latin typeface="Gilroy-ExtraBold"/>
          </a:endParaRPr>
        </a:p>
      </dgm:t>
    </dgm:pt>
    <dgm:pt modelId="{E56D5218-85DF-454D-8C54-415ECE9853F9}" type="parTrans" cxnId="{4A57FB53-2E89-4D29-90D9-52FF7601D931}">
      <dgm:prSet/>
      <dgm:spPr/>
      <dgm:t>
        <a:bodyPr/>
        <a:lstStyle/>
        <a:p>
          <a:endParaRPr lang="ru-RU" b="1">
            <a:latin typeface="Gilroy-ExtraBold"/>
          </a:endParaRPr>
        </a:p>
      </dgm:t>
    </dgm:pt>
    <dgm:pt modelId="{33CC5279-995C-4717-AA89-D54A8004B2BD}" type="sibTrans" cxnId="{4A57FB53-2E89-4D29-90D9-52FF7601D931}">
      <dgm:prSet/>
      <dgm:spPr/>
      <dgm:t>
        <a:bodyPr/>
        <a:lstStyle/>
        <a:p>
          <a:endParaRPr lang="ru-RU" b="1">
            <a:latin typeface="Gilroy-ExtraBold"/>
          </a:endParaRPr>
        </a:p>
      </dgm:t>
    </dgm:pt>
    <dgm:pt modelId="{D8F0FF41-C9BA-47A7-BE2E-580800543680}" type="pres">
      <dgm:prSet presAssocID="{F7A13521-DC92-4E4E-8A88-1FA1EA258E4C}" presName="linearFlow" presStyleCnt="0">
        <dgm:presLayoutVars>
          <dgm:dir/>
          <dgm:animLvl val="lvl"/>
          <dgm:resizeHandles val="exact"/>
        </dgm:presLayoutVars>
      </dgm:prSet>
      <dgm:spPr/>
    </dgm:pt>
    <dgm:pt modelId="{4CE5C585-BEEC-4801-B9FF-1FBE22FFA0FA}" type="pres">
      <dgm:prSet presAssocID="{D38A50D5-AA47-4C46-A09B-8C717D2A76AB}" presName="composite" presStyleCnt="0"/>
      <dgm:spPr/>
    </dgm:pt>
    <dgm:pt modelId="{BBBE63A3-EB10-4838-B957-F63E43FDC814}" type="pres">
      <dgm:prSet presAssocID="{D38A50D5-AA47-4C46-A09B-8C717D2A76AB}" presName="parentText" presStyleLbl="alignNode1" presStyleIdx="0" presStyleCnt="2">
        <dgm:presLayoutVars>
          <dgm:chMax val="1"/>
          <dgm:bulletEnabled val="1"/>
        </dgm:presLayoutVars>
      </dgm:prSet>
      <dgm:spPr/>
    </dgm:pt>
    <dgm:pt modelId="{B3F6FE57-599B-4DE3-AB87-F51D73C49E27}" type="pres">
      <dgm:prSet presAssocID="{D38A50D5-AA47-4C46-A09B-8C717D2A76AB}" presName="descendantText" presStyleLbl="alignAcc1" presStyleIdx="0" presStyleCnt="2" custLinFactNeighborX="0" custLinFactNeighborY="-130">
        <dgm:presLayoutVars>
          <dgm:bulletEnabled val="1"/>
        </dgm:presLayoutVars>
      </dgm:prSet>
      <dgm:spPr/>
    </dgm:pt>
    <dgm:pt modelId="{7CDC4DFD-911E-4859-93F7-480CAEEF4EA1}" type="pres">
      <dgm:prSet presAssocID="{6BA2ECD9-C9D9-4F90-8AAB-5C60B9F1F907}" presName="sp" presStyleCnt="0"/>
      <dgm:spPr/>
    </dgm:pt>
    <dgm:pt modelId="{F0ED7302-CE3A-43D2-928B-09802ACA7C52}" type="pres">
      <dgm:prSet presAssocID="{68B89595-65B1-4B73-834B-61AB58D61EBC}" presName="composite" presStyleCnt="0"/>
      <dgm:spPr/>
    </dgm:pt>
    <dgm:pt modelId="{9A781854-D7A0-4C10-9886-C04AE40C01F5}" type="pres">
      <dgm:prSet presAssocID="{68B89595-65B1-4B73-834B-61AB58D61EBC}" presName="parentText" presStyleLbl="alignNode1" presStyleIdx="1" presStyleCnt="2">
        <dgm:presLayoutVars>
          <dgm:chMax val="1"/>
          <dgm:bulletEnabled val="1"/>
        </dgm:presLayoutVars>
      </dgm:prSet>
      <dgm:spPr/>
    </dgm:pt>
    <dgm:pt modelId="{4B70C2FB-A5DD-4100-826E-4BBD446FE246}" type="pres">
      <dgm:prSet presAssocID="{68B89595-65B1-4B73-834B-61AB58D61EBC}" presName="descendantText" presStyleLbl="alignAcc1" presStyleIdx="1" presStyleCnt="2" custLinFactNeighborX="0" custLinFactNeighborY="904">
        <dgm:presLayoutVars>
          <dgm:bulletEnabled val="1"/>
        </dgm:presLayoutVars>
      </dgm:prSet>
      <dgm:spPr/>
    </dgm:pt>
  </dgm:ptLst>
  <dgm:cxnLst>
    <dgm:cxn modelId="{38DEC90E-F661-4CA4-ACFC-1371E96F14B4}" type="presOf" srcId="{F7A13521-DC92-4E4E-8A88-1FA1EA258E4C}" destId="{D8F0FF41-C9BA-47A7-BE2E-580800543680}" srcOrd="0" destOrd="0" presId="urn:microsoft.com/office/officeart/2005/8/layout/chevron2"/>
    <dgm:cxn modelId="{05B41911-1437-41CE-A4BA-BACEAE03B00C}" type="presOf" srcId="{68B89595-65B1-4B73-834B-61AB58D61EBC}" destId="{9A781854-D7A0-4C10-9886-C04AE40C01F5}" srcOrd="0" destOrd="0" presId="urn:microsoft.com/office/officeart/2005/8/layout/chevron2"/>
    <dgm:cxn modelId="{B65B9826-9F80-4CB7-85FE-6DBD3032B4E1}" type="presOf" srcId="{D38A50D5-AA47-4C46-A09B-8C717D2A76AB}" destId="{BBBE63A3-EB10-4838-B957-F63E43FDC814}" srcOrd="0" destOrd="0" presId="urn:microsoft.com/office/officeart/2005/8/layout/chevron2"/>
    <dgm:cxn modelId="{46DF0F36-9ABC-49DF-86D0-176D20409AA3}" type="presOf" srcId="{133DD9C8-EE42-44FE-BD1A-9B3A92116EAE}" destId="{4B70C2FB-A5DD-4100-826E-4BBD446FE246}" srcOrd="0" destOrd="0" presId="urn:microsoft.com/office/officeart/2005/8/layout/chevron2"/>
    <dgm:cxn modelId="{4A57FB53-2E89-4D29-90D9-52FF7601D931}" srcId="{68B89595-65B1-4B73-834B-61AB58D61EBC}" destId="{133DD9C8-EE42-44FE-BD1A-9B3A92116EAE}" srcOrd="0" destOrd="0" parTransId="{E56D5218-85DF-454D-8C54-415ECE9853F9}" sibTransId="{33CC5279-995C-4717-AA89-D54A8004B2BD}"/>
    <dgm:cxn modelId="{9EF9278B-5651-4E1A-BDB4-018189E55A2B}" srcId="{D38A50D5-AA47-4C46-A09B-8C717D2A76AB}" destId="{529F3279-88E5-4757-A4C3-8BD7CD77D8C9}" srcOrd="0" destOrd="0" parTransId="{90F80212-BE81-4A8C-95DD-6DA659195EDC}" sibTransId="{75F28BB5-EE8A-4725-B4D4-B8A3B9D99D8C}"/>
    <dgm:cxn modelId="{F97F6CC7-A3B4-4BBB-B9F9-75CDF70175AD}" type="presOf" srcId="{529F3279-88E5-4757-A4C3-8BD7CD77D8C9}" destId="{B3F6FE57-599B-4DE3-AB87-F51D73C49E27}" srcOrd="0" destOrd="0" presId="urn:microsoft.com/office/officeart/2005/8/layout/chevron2"/>
    <dgm:cxn modelId="{283ED4CE-C25E-4580-9DAC-EA55B883CB36}" srcId="{F7A13521-DC92-4E4E-8A88-1FA1EA258E4C}" destId="{D38A50D5-AA47-4C46-A09B-8C717D2A76AB}" srcOrd="0" destOrd="0" parTransId="{280EB9F0-2D15-4A34-94DC-E4577212CE78}" sibTransId="{6BA2ECD9-C9D9-4F90-8AAB-5C60B9F1F907}"/>
    <dgm:cxn modelId="{9C9149DA-169B-4892-BD82-CCE3F32CA20C}" srcId="{F7A13521-DC92-4E4E-8A88-1FA1EA258E4C}" destId="{68B89595-65B1-4B73-834B-61AB58D61EBC}" srcOrd="1" destOrd="0" parTransId="{DECC0D95-4E37-480F-A0A9-0583DE1E96F7}" sibTransId="{F2C317CE-6705-4E7B-A883-41AE16550FC5}"/>
    <dgm:cxn modelId="{5187088B-EA14-4C62-9AB4-74F2331C29AE}" type="presParOf" srcId="{D8F0FF41-C9BA-47A7-BE2E-580800543680}" destId="{4CE5C585-BEEC-4801-B9FF-1FBE22FFA0FA}" srcOrd="0" destOrd="0" presId="urn:microsoft.com/office/officeart/2005/8/layout/chevron2"/>
    <dgm:cxn modelId="{95BF12BE-D059-4FBF-825C-87B6930C1673}" type="presParOf" srcId="{4CE5C585-BEEC-4801-B9FF-1FBE22FFA0FA}" destId="{BBBE63A3-EB10-4838-B957-F63E43FDC814}" srcOrd="0" destOrd="0" presId="urn:microsoft.com/office/officeart/2005/8/layout/chevron2"/>
    <dgm:cxn modelId="{3AC6DD34-250A-4E22-AF1C-04A0111ABDED}" type="presParOf" srcId="{4CE5C585-BEEC-4801-B9FF-1FBE22FFA0FA}" destId="{B3F6FE57-599B-4DE3-AB87-F51D73C49E27}" srcOrd="1" destOrd="0" presId="urn:microsoft.com/office/officeart/2005/8/layout/chevron2"/>
    <dgm:cxn modelId="{F3EAF7D9-1350-4F0C-94CC-6CB55BDE0BBE}" type="presParOf" srcId="{D8F0FF41-C9BA-47A7-BE2E-580800543680}" destId="{7CDC4DFD-911E-4859-93F7-480CAEEF4EA1}" srcOrd="1" destOrd="0" presId="urn:microsoft.com/office/officeart/2005/8/layout/chevron2"/>
    <dgm:cxn modelId="{1324FDD1-ADBF-4CD2-B373-D0A232529511}" type="presParOf" srcId="{D8F0FF41-C9BA-47A7-BE2E-580800543680}" destId="{F0ED7302-CE3A-43D2-928B-09802ACA7C52}" srcOrd="2" destOrd="0" presId="urn:microsoft.com/office/officeart/2005/8/layout/chevron2"/>
    <dgm:cxn modelId="{F188FD27-9901-4669-A62E-72B9DC0F81B8}" type="presParOf" srcId="{F0ED7302-CE3A-43D2-928B-09802ACA7C52}" destId="{9A781854-D7A0-4C10-9886-C04AE40C01F5}" srcOrd="0" destOrd="0" presId="urn:microsoft.com/office/officeart/2005/8/layout/chevron2"/>
    <dgm:cxn modelId="{30354CCD-2098-40ED-A485-4B3531D41B4D}" type="presParOf" srcId="{F0ED7302-CE3A-43D2-928B-09802ACA7C52}" destId="{4B70C2FB-A5DD-4100-826E-4BBD446FE246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BBE63A3-EB10-4838-B957-F63E43FDC814}">
      <dsp:nvSpPr>
        <dsp:cNvPr id="0" name=""/>
        <dsp:cNvSpPr/>
      </dsp:nvSpPr>
      <dsp:spPr>
        <a:xfrm rot="5400000">
          <a:off x="-389823" y="392020"/>
          <a:ext cx="2598822" cy="1819176"/>
        </a:xfrm>
        <a:prstGeom prst="chevron">
          <a:avLst/>
        </a:prstGeom>
        <a:solidFill>
          <a:srgbClr val="9F00FF"/>
        </a:solidFill>
        <a:ln w="25400" cap="flat" cmpd="sng" algn="ctr">
          <a:solidFill>
            <a:srgbClr val="7030A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roy-ExtraBold"/>
            </a:rPr>
            <a:t>Описание проблемы</a:t>
          </a:r>
        </a:p>
      </dsp:txBody>
      <dsp:txXfrm rot="-5400000">
        <a:off x="0" y="911785"/>
        <a:ext cx="1819176" cy="779646"/>
      </dsp:txXfrm>
    </dsp:sp>
    <dsp:sp modelId="{B3F6FE57-599B-4DE3-AB87-F51D73C49E27}">
      <dsp:nvSpPr>
        <dsp:cNvPr id="0" name=""/>
        <dsp:cNvSpPr/>
      </dsp:nvSpPr>
      <dsp:spPr>
        <a:xfrm rot="5400000">
          <a:off x="3738222" y="-1919045"/>
          <a:ext cx="1689234" cy="552732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7030A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ru-RU" sz="2400" b="1" kern="1200" dirty="0">
            <a:latin typeface="Gilroy-ExtraBold"/>
          </a:endParaRPr>
        </a:p>
      </dsp:txBody>
      <dsp:txXfrm rot="-5400000">
        <a:off x="1819176" y="82463"/>
        <a:ext cx="5444865" cy="1524310"/>
      </dsp:txXfrm>
    </dsp:sp>
    <dsp:sp modelId="{9A781854-D7A0-4C10-9886-C04AE40C01F5}">
      <dsp:nvSpPr>
        <dsp:cNvPr id="0" name=""/>
        <dsp:cNvSpPr/>
      </dsp:nvSpPr>
      <dsp:spPr>
        <a:xfrm rot="5400000">
          <a:off x="-389823" y="2707832"/>
          <a:ext cx="2598822" cy="1819176"/>
        </a:xfrm>
        <a:prstGeom prst="chevron">
          <a:avLst/>
        </a:prstGeom>
        <a:solidFill>
          <a:srgbClr val="9F00FF"/>
        </a:solidFill>
        <a:ln w="25400" cap="flat" cmpd="sng" algn="ctr">
          <a:solidFill>
            <a:srgbClr val="7030A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roy-ExtraBold"/>
            </a:rPr>
            <a:t>Какая часть проблемы решается</a:t>
          </a:r>
        </a:p>
      </dsp:txBody>
      <dsp:txXfrm rot="-5400000">
        <a:off x="0" y="3227597"/>
        <a:ext cx="1819176" cy="779646"/>
      </dsp:txXfrm>
    </dsp:sp>
    <dsp:sp modelId="{4B70C2FB-A5DD-4100-826E-4BBD446FE246}">
      <dsp:nvSpPr>
        <dsp:cNvPr id="0" name=""/>
        <dsp:cNvSpPr/>
      </dsp:nvSpPr>
      <dsp:spPr>
        <a:xfrm rot="5400000">
          <a:off x="3738222" y="414233"/>
          <a:ext cx="1689234" cy="552732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7030A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ru-RU" sz="2400" b="1" kern="1200" dirty="0">
            <a:latin typeface="Gilroy-ExtraBold"/>
          </a:endParaRPr>
        </a:p>
      </dsp:txBody>
      <dsp:txXfrm rot="-5400000">
        <a:off x="1819176" y="2415741"/>
        <a:ext cx="5444865" cy="152431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Shape 145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6" name="Shape 146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382802570"/>
      </p:ext>
    </p:extLst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441535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.xml"/><Relationship Id="rId3" Type="http://schemas.openxmlformats.org/officeDocument/2006/relationships/image" Target="../media/image6.png"/><Relationship Id="rId7" Type="http://schemas.openxmlformats.org/officeDocument/2006/relationships/diagramLayout" Target="../diagrams/layout1.xml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6" Type="http://schemas.openxmlformats.org/officeDocument/2006/relationships/diagramData" Target="../diagrams/data1.xml"/><Relationship Id="rId5" Type="http://schemas.openxmlformats.org/officeDocument/2006/relationships/image" Target="../media/image8.jpeg"/><Relationship Id="rId10" Type="http://schemas.microsoft.com/office/2007/relationships/diagramDrawing" Target="../diagrams/drawing1.xml"/><Relationship Id="rId4" Type="http://schemas.openxmlformats.org/officeDocument/2006/relationships/image" Target="../media/image7.png"/><Relationship Id="rId9" Type="http://schemas.openxmlformats.org/officeDocument/2006/relationships/diagramColors" Target="../diagrams/colors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jpeg"/><Relationship Id="rId4" Type="http://schemas.openxmlformats.org/officeDocument/2006/relationships/image" Target="../media/image7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jpeg"/><Relationship Id="rId4" Type="http://schemas.openxmlformats.org/officeDocument/2006/relationships/image" Target="../media/image7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jpeg"/><Relationship Id="rId4" Type="http://schemas.openxmlformats.org/officeDocument/2006/relationships/image" Target="../media/image7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jpeg"/><Relationship Id="rId4" Type="http://schemas.openxmlformats.org/officeDocument/2006/relationships/image" Target="../media/image7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jpeg"/><Relationship Id="rId4" Type="http://schemas.openxmlformats.org/officeDocument/2006/relationships/image" Target="../media/image7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jpeg"/><Relationship Id="rId4" Type="http://schemas.openxmlformats.org/officeDocument/2006/relationships/image" Target="../media/image7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jpe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заголовка"/>
          <p:cNvSpPr txBox="1">
            <a:spLocks noGrp="1"/>
          </p:cNvSpPr>
          <p:nvPr>
            <p:ph type="title" hasCustomPrompt="1"/>
          </p:nvPr>
        </p:nvSpPr>
        <p:spPr>
          <a:xfrm>
            <a:off x="258448" y="1412114"/>
            <a:ext cx="5443638" cy="477050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spAutoFit/>
          </a:bodyPr>
          <a:lstStyle>
            <a:lvl1pPr>
              <a:defRPr kumimoji="0" sz="2500" b="1" normalizeH="0" dirty="0">
                <a:ln>
                  <a:noFill/>
                </a:ln>
                <a:solidFill>
                  <a:srgbClr val="8F00FF"/>
                </a:solidFill>
                <a:effectLst/>
                <a:latin typeface="Gilroy-ExtraBold"/>
                <a:ea typeface="Gilroy-ExtraBold"/>
                <a:cs typeface="Gilroy-ExtraBold"/>
                <a:sym typeface="Helvetica"/>
              </a:defRPr>
            </a:lvl1pPr>
          </a:lstStyle>
          <a:p>
            <a:pPr lvl="0" algn="ctr" fontAlgn="auto" hangingPunct="0">
              <a:lnSpc>
                <a:spcPct val="100000"/>
              </a:lnSpc>
            </a:pPr>
            <a:r>
              <a:rPr lang="ru-RU" dirty="0"/>
              <a:t>Название проекта</a:t>
            </a:r>
            <a:endParaRPr dirty="0"/>
          </a:p>
        </p:txBody>
      </p:sp>
      <p:sp>
        <p:nvSpPr>
          <p:cNvPr id="1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5" name="Прямоугольник 7">
            <a:extLst>
              <a:ext uri="{FF2B5EF4-FFF2-40B4-BE49-F238E27FC236}">
                <a16:creationId xmlns:a16="http://schemas.microsoft.com/office/drawing/2014/main" id="{AC4B5F25-4AAB-45A2-BF98-BB79EB0F5DFE}"/>
              </a:ext>
            </a:extLst>
          </p:cNvPr>
          <p:cNvSpPr/>
          <p:nvPr userDrawn="1"/>
        </p:nvSpPr>
        <p:spPr>
          <a:xfrm>
            <a:off x="6102320" y="2345381"/>
            <a:ext cx="6122342" cy="4529333"/>
          </a:xfrm>
          <a:prstGeom prst="rect">
            <a:avLst/>
          </a:prstGeom>
          <a:solidFill>
            <a:srgbClr val="FFAC00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CAF17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 dirty="0"/>
          </a:p>
        </p:txBody>
      </p:sp>
      <p:sp>
        <p:nvSpPr>
          <p:cNvPr id="6" name="Прямоугольник 10">
            <a:extLst>
              <a:ext uri="{FF2B5EF4-FFF2-40B4-BE49-F238E27FC236}">
                <a16:creationId xmlns:a16="http://schemas.microsoft.com/office/drawing/2014/main" id="{7FEA49F7-FA0E-4F70-A664-92BB176879CC}"/>
              </a:ext>
            </a:extLst>
          </p:cNvPr>
          <p:cNvSpPr/>
          <p:nvPr userDrawn="1"/>
        </p:nvSpPr>
        <p:spPr>
          <a:xfrm>
            <a:off x="6103137" y="-2"/>
            <a:ext cx="6121526" cy="2345384"/>
          </a:xfrm>
          <a:prstGeom prst="rect">
            <a:avLst/>
          </a:prstGeom>
          <a:solidFill>
            <a:srgbClr val="9F00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8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7" name="Прямоугольник 13">
            <a:extLst>
              <a:ext uri="{FF2B5EF4-FFF2-40B4-BE49-F238E27FC236}">
                <a16:creationId xmlns:a16="http://schemas.microsoft.com/office/drawing/2014/main" id="{EE7C0A5A-B595-4800-B4CE-0B792B84A12F}"/>
              </a:ext>
            </a:extLst>
          </p:cNvPr>
          <p:cNvSpPr/>
          <p:nvPr userDrawn="1"/>
        </p:nvSpPr>
        <p:spPr>
          <a:xfrm>
            <a:off x="6101107" y="5359336"/>
            <a:ext cx="6121528" cy="1514425"/>
          </a:xfrm>
          <a:prstGeom prst="rect">
            <a:avLst/>
          </a:prstGeom>
          <a:solidFill>
            <a:srgbClr val="FF2F2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D493D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8" name="Прямоугольник 9">
            <a:extLst>
              <a:ext uri="{FF2B5EF4-FFF2-40B4-BE49-F238E27FC236}">
                <a16:creationId xmlns:a16="http://schemas.microsoft.com/office/drawing/2014/main" id="{C544E698-BD77-44CE-A8F3-D81DCDAD49A8}"/>
              </a:ext>
            </a:extLst>
          </p:cNvPr>
          <p:cNvSpPr/>
          <p:nvPr userDrawn="1"/>
        </p:nvSpPr>
        <p:spPr>
          <a:xfrm>
            <a:off x="8818529" y="-2"/>
            <a:ext cx="3406131" cy="4274948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B5D8E1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9" name="Рисунок 8" descr="Изображение выглядит как небо, человек, оранжевый, проигрыватель&#10;&#10;Автоматически созданное описание">
            <a:extLst>
              <a:ext uri="{FF2B5EF4-FFF2-40B4-BE49-F238E27FC236}">
                <a16:creationId xmlns:a16="http://schemas.microsoft.com/office/drawing/2014/main" id="{46327259-294B-44B7-93A4-ABC9F9745C9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4" t="160" b="6860"/>
          <a:stretch/>
        </p:blipFill>
        <p:spPr>
          <a:xfrm>
            <a:off x="8816453" y="2341717"/>
            <a:ext cx="3406182" cy="4516283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205D6C0F-1390-43EC-8E85-8460D802696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2422" y="123824"/>
            <a:ext cx="1321043" cy="1009677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2EB7704-7D78-4984-B286-03235E7F464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5546" y="206739"/>
            <a:ext cx="594212" cy="754181"/>
          </a:xfrm>
          <a:prstGeom prst="rect">
            <a:avLst/>
          </a:prstGeom>
        </p:spPr>
      </p:pic>
      <p:sp>
        <p:nvSpPr>
          <p:cNvPr id="17" name="Заголовок 1"/>
          <p:cNvSpPr txBox="1">
            <a:spLocks/>
          </p:cNvSpPr>
          <p:nvPr userDrawn="1"/>
        </p:nvSpPr>
        <p:spPr>
          <a:xfrm>
            <a:off x="91861" y="2769428"/>
            <a:ext cx="1838539" cy="43088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lvl="0" algn="ctr">
              <a:defRPr sz="3000" b="1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Calibri Light"/>
              </a:defRPr>
            </a:lvl1pPr>
            <a:lvl2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2pPr>
            <a:lvl3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3pPr>
            <a:lvl4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4pPr>
            <a:lvl5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5pPr>
            <a:lvl6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6pPr>
            <a:lvl7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7pPr>
            <a:lvl8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8pPr>
            <a:lvl9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9pPr>
          </a:lstStyle>
          <a:p>
            <a:pPr lvl="0" algn="l"/>
            <a:r>
              <a:rPr lang="ru-RU" sz="2200" u="sng" dirty="0"/>
              <a:t>Рынок НТИ: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0" hasCustomPrompt="1"/>
          </p:nvPr>
        </p:nvSpPr>
        <p:spPr>
          <a:xfrm>
            <a:off x="1930400" y="2770187"/>
            <a:ext cx="4169076" cy="659585"/>
          </a:xfrm>
        </p:spPr>
        <p:txBody>
          <a:bodyPr>
            <a:normAutofit/>
          </a:bodyPr>
          <a:lstStyle>
            <a:lvl1pPr marL="0" indent="0">
              <a:buNone/>
              <a:defRPr kumimoji="0" lang="ru-RU" sz="2200" b="1" i="0" u="none" strike="noStrike" cap="none" spc="0" normalizeH="0" baseline="0" dirty="0">
                <a:ln>
                  <a:noFill/>
                </a:ln>
                <a:solidFill>
                  <a:srgbClr val="8F00FF"/>
                </a:solidFill>
                <a:effectLst/>
                <a:uFillTx/>
                <a:latin typeface="Gilroy-ExtraBold"/>
                <a:ea typeface="Gilroy-ExtraBold"/>
                <a:cs typeface="Gilroy-ExtraBold"/>
                <a:sym typeface="Helvetica"/>
              </a:defRPr>
            </a:lvl1pPr>
          </a:lstStyle>
          <a:p>
            <a:pPr lvl="0"/>
            <a:r>
              <a:rPr lang="ru-RU" dirty="0" err="1"/>
              <a:t>Эдунет</a:t>
            </a:r>
            <a:r>
              <a:rPr lang="ru-RU" dirty="0"/>
              <a:t>, </a:t>
            </a:r>
            <a:r>
              <a:rPr lang="ru-RU" dirty="0" err="1"/>
              <a:t>Технет</a:t>
            </a:r>
            <a:r>
              <a:rPr lang="ru-RU" dirty="0"/>
              <a:t>, </a:t>
            </a:r>
            <a:r>
              <a:rPr lang="ru-RU" dirty="0" err="1"/>
              <a:t>Энерджинет</a:t>
            </a:r>
            <a:r>
              <a:rPr lang="ru-RU" dirty="0"/>
              <a:t> (указать один рынок)</a:t>
            </a:r>
          </a:p>
        </p:txBody>
      </p:sp>
      <p:sp>
        <p:nvSpPr>
          <p:cNvPr id="16" name="Заголовок 1"/>
          <p:cNvSpPr txBox="1">
            <a:spLocks/>
          </p:cNvSpPr>
          <p:nvPr userDrawn="1"/>
        </p:nvSpPr>
        <p:spPr>
          <a:xfrm>
            <a:off x="95522" y="4015800"/>
            <a:ext cx="1838539" cy="6771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lvl="0" algn="ctr">
              <a:defRPr sz="3000" b="1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Calibri Light"/>
              </a:defRPr>
            </a:lvl1pPr>
            <a:lvl2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2pPr>
            <a:lvl3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3pPr>
            <a:lvl4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4pPr>
            <a:lvl5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5pPr>
            <a:lvl6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6pPr>
            <a:lvl7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7pPr>
            <a:lvl8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8pPr>
            <a:lvl9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9pPr>
          </a:lstStyle>
          <a:p>
            <a:pPr lvl="0" algn="l"/>
            <a:r>
              <a:rPr lang="ru-RU" sz="1900" u="sng" dirty="0"/>
              <a:t>Тема</a:t>
            </a:r>
            <a:r>
              <a:rPr lang="ru-RU" sz="1900" u="sng" baseline="0" dirty="0"/>
              <a:t> </a:t>
            </a:r>
            <a:r>
              <a:rPr lang="ru-RU" sz="1900" u="sng" baseline="0" dirty="0" err="1"/>
              <a:t>стартап</a:t>
            </a:r>
            <a:r>
              <a:rPr lang="ru-RU" sz="1900" u="sng" baseline="0" dirty="0"/>
              <a:t>-проекта:</a:t>
            </a:r>
            <a:endParaRPr lang="ru-RU" sz="1900" u="sng" dirty="0"/>
          </a:p>
        </p:txBody>
      </p:sp>
      <p:sp>
        <p:nvSpPr>
          <p:cNvPr id="18" name="Текст 3"/>
          <p:cNvSpPr>
            <a:spLocks noGrp="1"/>
          </p:cNvSpPr>
          <p:nvPr>
            <p:ph type="body" sz="quarter" idx="11" hasCustomPrompt="1"/>
          </p:nvPr>
        </p:nvSpPr>
        <p:spPr>
          <a:xfrm>
            <a:off x="1936905" y="4027788"/>
            <a:ext cx="4169076" cy="659585"/>
          </a:xfrm>
        </p:spPr>
        <p:txBody>
          <a:bodyPr>
            <a:normAutofit/>
          </a:bodyPr>
          <a:lstStyle>
            <a:lvl1pPr marL="0" indent="0">
              <a:buNone/>
              <a:defRPr kumimoji="0" lang="ru-RU" sz="1900" b="0" i="0" u="none" strike="noStrike" cap="none" spc="0" normalizeH="0" baseline="0" dirty="0">
                <a:ln>
                  <a:noFill/>
                </a:ln>
                <a:solidFill>
                  <a:srgbClr val="8F00FF"/>
                </a:solidFill>
                <a:effectLst/>
                <a:uFillTx/>
                <a:latin typeface="Gilroy-ExtraBold"/>
                <a:ea typeface="Gilroy-ExtraBold"/>
                <a:cs typeface="Gilroy-ExtraBold"/>
                <a:sym typeface="Helvetica"/>
              </a:defRPr>
            </a:lvl1pPr>
          </a:lstStyle>
          <a:p>
            <a:pPr lvl="0"/>
            <a:r>
              <a:rPr lang="ru-RU" dirty="0"/>
              <a:t>пункт 2 паспорта </a:t>
            </a:r>
          </a:p>
        </p:txBody>
      </p:sp>
      <p:sp>
        <p:nvSpPr>
          <p:cNvPr id="20" name="Заголовок 1"/>
          <p:cNvSpPr txBox="1">
            <a:spLocks/>
          </p:cNvSpPr>
          <p:nvPr userDrawn="1"/>
        </p:nvSpPr>
        <p:spPr>
          <a:xfrm>
            <a:off x="95521" y="5416520"/>
            <a:ext cx="2290627" cy="6771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lvl="0" algn="ctr">
              <a:defRPr sz="3000" b="1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Calibri Light"/>
              </a:defRPr>
            </a:lvl1pPr>
            <a:lvl2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2pPr>
            <a:lvl3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3pPr>
            <a:lvl4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4pPr>
            <a:lvl5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5pPr>
            <a:lvl6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6pPr>
            <a:lvl7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7pPr>
            <a:lvl8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8pPr>
            <a:lvl9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9pPr>
          </a:lstStyle>
          <a:p>
            <a:pPr lvl="0" algn="l"/>
            <a:r>
              <a:rPr lang="ru-RU" sz="1900" u="sng" dirty="0"/>
              <a:t>Технологическое направление:</a:t>
            </a:r>
          </a:p>
        </p:txBody>
      </p:sp>
      <p:sp>
        <p:nvSpPr>
          <p:cNvPr id="21" name="Текст 3"/>
          <p:cNvSpPr>
            <a:spLocks noGrp="1"/>
          </p:cNvSpPr>
          <p:nvPr>
            <p:ph type="body" sz="quarter" idx="12" hasCustomPrompt="1"/>
          </p:nvPr>
        </p:nvSpPr>
        <p:spPr>
          <a:xfrm>
            <a:off x="2386148" y="5416520"/>
            <a:ext cx="3719833" cy="654054"/>
          </a:xfrm>
        </p:spPr>
        <p:txBody>
          <a:bodyPr>
            <a:normAutofit/>
          </a:bodyPr>
          <a:lstStyle>
            <a:lvl1pPr marL="0" indent="0">
              <a:buNone/>
              <a:defRPr kumimoji="0" lang="ru-RU" sz="1900" b="0" i="0" u="none" strike="noStrike" cap="none" spc="0" normalizeH="0" baseline="0" dirty="0">
                <a:ln>
                  <a:noFill/>
                </a:ln>
                <a:solidFill>
                  <a:srgbClr val="8F00FF"/>
                </a:solidFill>
                <a:effectLst/>
                <a:uFillTx/>
                <a:latin typeface="Gilroy-ExtraBold"/>
                <a:ea typeface="Gilroy-ExtraBold"/>
                <a:cs typeface="Gilroy-ExtraBold"/>
                <a:sym typeface="Helvetica"/>
              </a:defRPr>
            </a:lvl1pPr>
          </a:lstStyle>
          <a:p>
            <a:pPr lvl="0"/>
            <a:r>
              <a:rPr lang="ru-RU" dirty="0"/>
              <a:t>пункт 3 паспорта </a:t>
            </a:r>
          </a:p>
        </p:txBody>
      </p:sp>
      <p:sp>
        <p:nvSpPr>
          <p:cNvPr id="26" name="Заголовок 1"/>
          <p:cNvSpPr txBox="1">
            <a:spLocks/>
          </p:cNvSpPr>
          <p:nvPr userDrawn="1"/>
        </p:nvSpPr>
        <p:spPr>
          <a:xfrm>
            <a:off x="6230688" y="611078"/>
            <a:ext cx="2478801" cy="9233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lvl="0" algn="ctr">
              <a:defRPr sz="3000" b="1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Calibri Light"/>
              </a:defRPr>
            </a:lvl1pPr>
            <a:lvl2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2pPr>
            <a:lvl3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3pPr>
            <a:lvl4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4pPr>
            <a:lvl5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5pPr>
            <a:lvl6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6pPr>
            <a:lvl7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7pPr>
            <a:lvl8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8pPr>
            <a:lvl9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9pPr>
          </a:lstStyle>
          <a:p>
            <a:pPr lvl="0"/>
            <a:r>
              <a:rPr lang="ru-RU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Акселератор ОГУ «Думай! Действуй! Воплощай!</a:t>
            </a:r>
          </a:p>
        </p:txBody>
      </p:sp>
      <p:pic>
        <p:nvPicPr>
          <p:cNvPr id="12" name="Рисунок 11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15949" y="1038440"/>
            <a:ext cx="1287516" cy="1287516"/>
          </a:xfrm>
          <a:prstGeom prst="rect">
            <a:avLst/>
          </a:prstGeom>
        </p:spPr>
      </p:pic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становка проблем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5" descr="C:\Users\user\Desktop\Безымянный6.png">
            <a:extLst>
              <a:ext uri="{FF2B5EF4-FFF2-40B4-BE49-F238E27FC236}">
                <a16:creationId xmlns:a16="http://schemas.microsoft.com/office/drawing/2014/main" id="{1630AB7B-6225-4C22-9DDF-5E279DE78129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6"/>
          <a:stretch/>
        </p:blipFill>
        <p:spPr bwMode="auto">
          <a:xfrm>
            <a:off x="0" y="6538913"/>
            <a:ext cx="12191999" cy="333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Номер слайда">
            <a:extLst>
              <a:ext uri="{FF2B5EF4-FFF2-40B4-BE49-F238E27FC236}">
                <a16:creationId xmlns:a16="http://schemas.microsoft.com/office/drawing/2014/main" id="{94497D8C-7A79-42CA-8287-3660FFC320ED}"/>
              </a:ext>
            </a:extLst>
          </p:cNvPr>
          <p:cNvSpPr txBox="1">
            <a:spLocks/>
          </p:cNvSpPr>
          <p:nvPr userDrawn="1"/>
        </p:nvSpPr>
        <p:spPr>
          <a:xfrm>
            <a:off x="11789063" y="6617671"/>
            <a:ext cx="275072" cy="276995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00" b="0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1pPr>
            <a:lvl2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2pPr>
            <a:lvl3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3pPr>
            <a:lvl4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4pPr>
            <a:lvl5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5pPr>
            <a:lvl6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6pPr>
            <a:lvl7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7pPr>
            <a:lvl8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8pPr>
            <a:lvl9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9pPr>
          </a:lstStyle>
          <a:p>
            <a:fld id="{86CB4B4D-7CA3-9044-876B-883B54F8677D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852F0EAF-DC47-4953-9588-8E3A5715473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0228" y="51263"/>
            <a:ext cx="453825" cy="576000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E73C6998-B4E7-4A59-9AC7-97D8FCD7C62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817" y="51263"/>
            <a:ext cx="695858" cy="557584"/>
          </a:xfrm>
          <a:prstGeom prst="rect">
            <a:avLst/>
          </a:prstGeom>
        </p:spPr>
      </p:pic>
      <p:sp>
        <p:nvSpPr>
          <p:cNvPr id="28" name="Текст 2"/>
          <p:cNvSpPr>
            <a:spLocks noGrp="1"/>
          </p:cNvSpPr>
          <p:nvPr>
            <p:ph type="body" sz="quarter" idx="14" hasCustomPrompt="1"/>
          </p:nvPr>
        </p:nvSpPr>
        <p:spPr>
          <a:xfrm>
            <a:off x="8253523" y="1510270"/>
            <a:ext cx="3673076" cy="4748097"/>
          </a:xfrm>
          <a:ln w="19050">
            <a:solidFill>
              <a:srgbClr val="7030A0"/>
            </a:solidFill>
            <a:miter lim="400000"/>
          </a:ln>
        </p:spPr>
        <p:txBody>
          <a:bodyPr lIns="45718" tIns="45718" rIns="45718" bIns="45718">
            <a:noAutofit/>
          </a:bodyPr>
          <a:lstStyle>
            <a:lvl1pPr marL="88900" indent="-88900">
              <a:spcBef>
                <a:spcPts val="0"/>
              </a:spcBef>
              <a:defRPr kumimoji="0" lang="ru-RU" sz="1600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Gilroy-Light"/>
                <a:ea typeface="Gilroy-Light"/>
                <a:cs typeface="Gilroy-Light"/>
              </a:defRPr>
            </a:lvl1pPr>
            <a:lvl2pPr marL="265113" indent="-77788">
              <a:spcBef>
                <a:spcPts val="0"/>
              </a:spcBef>
              <a:defRPr kumimoji="0" lang="ru-RU" sz="1400" normalizeH="0" dirty="0" smtClean="0">
                <a:ln>
                  <a:noFill/>
                </a:ln>
                <a:solidFill>
                  <a:srgbClr val="002060"/>
                </a:solidFill>
                <a:effectLst/>
                <a:latin typeface="Gilroy-Light"/>
                <a:ea typeface="Gilroy-Light"/>
                <a:cs typeface="Gilroy-Light"/>
              </a:defRPr>
            </a:lvl2pPr>
          </a:lstStyle>
          <a:p>
            <a:pPr lvl="0"/>
            <a:r>
              <a:rPr lang="ru-RU" dirty="0"/>
              <a:t>пункт 20 паспорта</a:t>
            </a:r>
          </a:p>
          <a:p>
            <a:pPr lvl="1"/>
            <a:r>
              <a:rPr lang="ru-RU" dirty="0"/>
              <a:t>Второй уровень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121CBA5E-5785-4110-8634-619D8ED23608}"/>
              </a:ext>
            </a:extLst>
          </p:cNvPr>
          <p:cNvSpPr txBox="1"/>
          <p:nvPr userDrawn="1"/>
        </p:nvSpPr>
        <p:spPr>
          <a:xfrm>
            <a:off x="8253523" y="987054"/>
            <a:ext cx="3810612" cy="52321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2800" b="1" dirty="0">
                <a:solidFill>
                  <a:srgbClr val="8F00FF"/>
                </a:solidFill>
                <a:latin typeface="Gilroy-ExtraBold"/>
              </a:rPr>
              <a:t>Решение:</a:t>
            </a:r>
          </a:p>
        </p:txBody>
      </p:sp>
      <p:sp>
        <p:nvSpPr>
          <p:cNvPr id="3" name="TextBox 2"/>
          <p:cNvSpPr txBox="1"/>
          <p:nvPr userDrawn="1"/>
        </p:nvSpPr>
        <p:spPr>
          <a:xfrm>
            <a:off x="3322107" y="180268"/>
            <a:ext cx="8681068" cy="52321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spc="0" normalizeH="0" baseline="0" dirty="0">
                <a:ln>
                  <a:noFill/>
                </a:ln>
                <a:solidFill>
                  <a:srgbClr val="8F00FF"/>
                </a:solidFill>
                <a:effectLst/>
                <a:uFillTx/>
                <a:latin typeface="Gilroy-ExtraBold"/>
                <a:ea typeface="Gilroy-ExtraBold"/>
                <a:cs typeface="Gilroy-ExtraBold"/>
                <a:sym typeface="Helvetica"/>
              </a:rPr>
              <a:t>Постановка проблемы и ее решение</a:t>
            </a:r>
          </a:p>
        </p:txBody>
      </p:sp>
      <p:pic>
        <p:nvPicPr>
          <p:cNvPr id="4" name="Рисунок 3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2113" y="159611"/>
            <a:ext cx="449236" cy="449236"/>
          </a:xfrm>
          <a:prstGeom prst="rect">
            <a:avLst/>
          </a:prstGeom>
        </p:spPr>
      </p:pic>
      <p:graphicFrame>
        <p:nvGraphicFramePr>
          <p:cNvPr id="5" name="Схема 4"/>
          <p:cNvGraphicFramePr/>
          <p:nvPr userDrawn="1">
            <p:extLst>
              <p:ext uri="{D42A27DB-BD31-4B8C-83A1-F6EECF244321}">
                <p14:modId xmlns:p14="http://schemas.microsoft.com/office/powerpoint/2010/main" val="3302977628"/>
              </p:ext>
            </p:extLst>
          </p:nvPr>
        </p:nvGraphicFramePr>
        <p:xfrm>
          <a:off x="495746" y="1424803"/>
          <a:ext cx="7346504" cy="491902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sp>
        <p:nvSpPr>
          <p:cNvPr id="20" name="Текст 7"/>
          <p:cNvSpPr>
            <a:spLocks noGrp="1"/>
          </p:cNvSpPr>
          <p:nvPr>
            <p:ph type="body" sz="quarter" idx="10" hasCustomPrompt="1"/>
          </p:nvPr>
        </p:nvSpPr>
        <p:spPr>
          <a:xfrm>
            <a:off x="2362200" y="1424804"/>
            <a:ext cx="5410200" cy="1689872"/>
          </a:xfrm>
        </p:spPr>
        <p:txBody>
          <a:bodyPr>
            <a:normAutofit/>
          </a:bodyPr>
          <a:lstStyle>
            <a:lvl1pPr marL="228600" indent="-142875">
              <a:defRPr sz="2200" baseline="0">
                <a:solidFill>
                  <a:srgbClr val="002060"/>
                </a:solidFill>
                <a:latin typeface="Gilroy-ExtraBold"/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 marL="1828800" indent="0">
              <a:buNone/>
              <a:defRPr sz="1200"/>
            </a:lvl5pPr>
          </a:lstStyle>
          <a:p>
            <a:pPr lvl="0"/>
            <a:r>
              <a:rPr lang="ru-RU" dirty="0"/>
              <a:t>пункт 25 паспорта</a:t>
            </a:r>
          </a:p>
        </p:txBody>
      </p:sp>
      <p:sp>
        <p:nvSpPr>
          <p:cNvPr id="21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2362200" y="3780451"/>
            <a:ext cx="5410200" cy="1689872"/>
          </a:xfrm>
        </p:spPr>
        <p:txBody>
          <a:bodyPr>
            <a:normAutofit/>
          </a:bodyPr>
          <a:lstStyle>
            <a:lvl1pPr marL="228600" indent="-142875">
              <a:defRPr sz="2200" baseline="0">
                <a:solidFill>
                  <a:srgbClr val="002060"/>
                </a:solidFill>
                <a:latin typeface="Gilroy-ExtraBold"/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 marL="1828800" indent="0">
              <a:buNone/>
              <a:defRPr sz="1200"/>
            </a:lvl5pPr>
          </a:lstStyle>
          <a:p>
            <a:pPr lvl="0"/>
            <a:r>
              <a:rPr lang="ru-RU" dirty="0"/>
              <a:t>пункт 2</a:t>
            </a:r>
            <a:r>
              <a:rPr lang="en-US" dirty="0"/>
              <a:t>6</a:t>
            </a:r>
            <a:r>
              <a:rPr lang="ru-RU" dirty="0"/>
              <a:t> паспорта</a:t>
            </a:r>
          </a:p>
        </p:txBody>
      </p:sp>
    </p:spTree>
    <p:extLst>
      <p:ext uri="{BB962C8B-B14F-4D97-AF65-F5344CB8AC3E}">
        <p14:creationId xmlns:p14="http://schemas.microsoft.com/office/powerpoint/2010/main" val="2931445501"/>
      </p:ext>
    </p:extLst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Бизнес-модел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заголовка">
            <a:extLst>
              <a:ext uri="{FF2B5EF4-FFF2-40B4-BE49-F238E27FC236}">
                <a16:creationId xmlns:a16="http://schemas.microsoft.com/office/drawing/2014/main" id="{2284E69D-6AF8-4F98-B349-4B100723F413}"/>
              </a:ext>
            </a:extLst>
          </p:cNvPr>
          <p:cNvSpPr txBox="1">
            <a:spLocks noGrp="1"/>
          </p:cNvSpPr>
          <p:nvPr>
            <p:ph type="title" hasCustomPrompt="1"/>
          </p:nvPr>
        </p:nvSpPr>
        <p:spPr>
          <a:xfrm>
            <a:off x="3293126" y="155926"/>
            <a:ext cx="8641699" cy="60798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kumimoji="0" sz="2800" b="1" i="0" u="none" strike="noStrike" cap="none" spc="0" normalizeH="0" baseline="0" dirty="0">
                <a:ln>
                  <a:noFill/>
                </a:ln>
                <a:solidFill>
                  <a:srgbClr val="8F00FF"/>
                </a:solidFill>
                <a:effectLst/>
                <a:uFillTx/>
                <a:latin typeface="Gilroy-ExtraBold"/>
                <a:ea typeface="Gilroy-ExtraBold"/>
                <a:cs typeface="Gilroy-ExtraBold"/>
                <a:sym typeface="Helvetica"/>
              </a:defRPr>
            </a:lvl1pPr>
          </a:lstStyle>
          <a:p>
            <a:r>
              <a:rPr lang="ru-RU" dirty="0"/>
              <a:t>Бизнес-модель проекта</a:t>
            </a:r>
            <a:endParaRPr dirty="0"/>
          </a:p>
        </p:txBody>
      </p:sp>
      <p:pic>
        <p:nvPicPr>
          <p:cNvPr id="5" name="Picture 5" descr="C:\Users\user\Desktop\Безымянный6.png">
            <a:extLst>
              <a:ext uri="{FF2B5EF4-FFF2-40B4-BE49-F238E27FC236}">
                <a16:creationId xmlns:a16="http://schemas.microsoft.com/office/drawing/2014/main" id="{1630AB7B-6225-4C22-9DDF-5E279DE78129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6"/>
          <a:stretch/>
        </p:blipFill>
        <p:spPr bwMode="auto">
          <a:xfrm>
            <a:off x="0" y="6538913"/>
            <a:ext cx="12191999" cy="333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Номер слайда">
            <a:extLst>
              <a:ext uri="{FF2B5EF4-FFF2-40B4-BE49-F238E27FC236}">
                <a16:creationId xmlns:a16="http://schemas.microsoft.com/office/drawing/2014/main" id="{94497D8C-7A79-42CA-8287-3660FFC320ED}"/>
              </a:ext>
            </a:extLst>
          </p:cNvPr>
          <p:cNvSpPr txBox="1">
            <a:spLocks/>
          </p:cNvSpPr>
          <p:nvPr userDrawn="1"/>
        </p:nvSpPr>
        <p:spPr>
          <a:xfrm>
            <a:off x="11789063" y="6617671"/>
            <a:ext cx="275072" cy="276995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00" b="0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1pPr>
            <a:lvl2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2pPr>
            <a:lvl3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3pPr>
            <a:lvl4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4pPr>
            <a:lvl5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5pPr>
            <a:lvl6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6pPr>
            <a:lvl7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7pPr>
            <a:lvl8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8pPr>
            <a:lvl9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9pPr>
          </a:lstStyle>
          <a:p>
            <a:fld id="{86CB4B4D-7CA3-9044-876B-883B54F8677D}" type="slidenum">
              <a:rPr lang="ru-RU" smtClean="0"/>
              <a:pPr/>
              <a:t>‹#›</a:t>
            </a:fld>
            <a:endParaRPr lang="ru-RU" dirty="0"/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BCCA8B49-F046-4070-8AB3-96BF479968C0}"/>
              </a:ext>
            </a:extLst>
          </p:cNvPr>
          <p:cNvGrpSpPr/>
          <p:nvPr userDrawn="1"/>
        </p:nvGrpSpPr>
        <p:grpSpPr>
          <a:xfrm>
            <a:off x="341449" y="1002891"/>
            <a:ext cx="11593376" cy="5302702"/>
            <a:chOff x="2050016" y="1920875"/>
            <a:chExt cx="16156468" cy="8382000"/>
          </a:xfrm>
          <a:noFill/>
        </p:grpSpPr>
        <p:grpSp>
          <p:nvGrpSpPr>
            <p:cNvPr id="13" name="Google Shape;101;p4">
              <a:extLst>
                <a:ext uri="{FF2B5EF4-FFF2-40B4-BE49-F238E27FC236}">
                  <a16:creationId xmlns:a16="http://schemas.microsoft.com/office/drawing/2014/main" id="{32F18173-9666-45D1-93B9-CEDF7834933A}"/>
                </a:ext>
              </a:extLst>
            </p:cNvPr>
            <p:cNvGrpSpPr/>
            <p:nvPr/>
          </p:nvGrpSpPr>
          <p:grpSpPr>
            <a:xfrm>
              <a:off x="2051050" y="1920875"/>
              <a:ext cx="16155434" cy="8382000"/>
              <a:chOff x="1135616" y="1844675"/>
              <a:chExt cx="16155434" cy="8382000"/>
            </a:xfrm>
            <a:grpFill/>
          </p:grpSpPr>
          <p:sp>
            <p:nvSpPr>
              <p:cNvPr id="23" name="Google Shape;102;p4">
                <a:extLst>
                  <a:ext uri="{FF2B5EF4-FFF2-40B4-BE49-F238E27FC236}">
                    <a16:creationId xmlns:a16="http://schemas.microsoft.com/office/drawing/2014/main" id="{472508B2-AE51-41BB-A6DC-6ECE016D6623}"/>
                  </a:ext>
                </a:extLst>
              </p:cNvPr>
              <p:cNvSpPr/>
              <p:nvPr/>
            </p:nvSpPr>
            <p:spPr>
              <a:xfrm>
                <a:off x="1136650" y="8245475"/>
                <a:ext cx="8077200" cy="1981200"/>
              </a:xfrm>
              <a:prstGeom prst="rect">
                <a:avLst/>
              </a:prstGeom>
              <a:grpFill/>
              <a:ln w="25400" cap="flat" cmpd="sng">
                <a:solidFill>
                  <a:srgbClr val="395E8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algn="ctr"/>
                <a:endParaRPr sz="1600">
                  <a:solidFill>
                    <a:prstClr val="white"/>
                  </a:solidFill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" name="Google Shape;103;p4">
                <a:extLst>
                  <a:ext uri="{FF2B5EF4-FFF2-40B4-BE49-F238E27FC236}">
                    <a16:creationId xmlns:a16="http://schemas.microsoft.com/office/drawing/2014/main" id="{6A7FCE0D-0742-46E9-A2A3-D0004128CD23}"/>
                  </a:ext>
                </a:extLst>
              </p:cNvPr>
              <p:cNvSpPr/>
              <p:nvPr/>
            </p:nvSpPr>
            <p:spPr>
              <a:xfrm>
                <a:off x="9213850" y="8245475"/>
                <a:ext cx="8077200" cy="1981200"/>
              </a:xfrm>
              <a:prstGeom prst="rect">
                <a:avLst/>
              </a:prstGeom>
              <a:grpFill/>
              <a:ln w="25400" cap="flat" cmpd="sng">
                <a:solidFill>
                  <a:srgbClr val="395E8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algn="ctr"/>
                <a:endParaRPr sz="1600">
                  <a:solidFill>
                    <a:prstClr val="white"/>
                  </a:solidFill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" name="Google Shape;104;p4">
                <a:extLst>
                  <a:ext uri="{FF2B5EF4-FFF2-40B4-BE49-F238E27FC236}">
                    <a16:creationId xmlns:a16="http://schemas.microsoft.com/office/drawing/2014/main" id="{0A0B30B4-3BD8-425B-8487-0DC5D5E16FE5}"/>
                  </a:ext>
                </a:extLst>
              </p:cNvPr>
              <p:cNvSpPr/>
              <p:nvPr/>
            </p:nvSpPr>
            <p:spPr>
              <a:xfrm>
                <a:off x="1135616" y="1844675"/>
                <a:ext cx="2895600" cy="6400800"/>
              </a:xfrm>
              <a:prstGeom prst="rect">
                <a:avLst/>
              </a:prstGeom>
              <a:grpFill/>
              <a:ln w="25400" cap="flat" cmpd="sng">
                <a:solidFill>
                  <a:srgbClr val="395E8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algn="ctr"/>
                <a:endParaRPr sz="1600" dirty="0">
                  <a:solidFill>
                    <a:prstClr val="white"/>
                  </a:solidFill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" name="Google Shape;105;p4">
                <a:extLst>
                  <a:ext uri="{FF2B5EF4-FFF2-40B4-BE49-F238E27FC236}">
                    <a16:creationId xmlns:a16="http://schemas.microsoft.com/office/drawing/2014/main" id="{3BCFC7EB-2969-4528-87DB-A0DE0D81A559}"/>
                  </a:ext>
                </a:extLst>
              </p:cNvPr>
              <p:cNvSpPr/>
              <p:nvPr/>
            </p:nvSpPr>
            <p:spPr>
              <a:xfrm>
                <a:off x="4031216" y="1844675"/>
                <a:ext cx="3810000" cy="3352800"/>
              </a:xfrm>
              <a:prstGeom prst="rect">
                <a:avLst/>
              </a:prstGeom>
              <a:grpFill/>
              <a:ln w="25400" cap="flat" cmpd="sng">
                <a:solidFill>
                  <a:srgbClr val="395E8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algn="ctr"/>
                <a:endParaRPr sz="1600">
                  <a:solidFill>
                    <a:prstClr val="white"/>
                  </a:solidFill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7" name="Google Shape;106;p4">
                <a:extLst>
                  <a:ext uri="{FF2B5EF4-FFF2-40B4-BE49-F238E27FC236}">
                    <a16:creationId xmlns:a16="http://schemas.microsoft.com/office/drawing/2014/main" id="{BA0A9B69-B81F-4F98-BF55-B73DDE7A7C75}"/>
                  </a:ext>
                </a:extLst>
              </p:cNvPr>
              <p:cNvSpPr/>
              <p:nvPr/>
            </p:nvSpPr>
            <p:spPr>
              <a:xfrm>
                <a:off x="4031216" y="5197475"/>
                <a:ext cx="3810000" cy="3048000"/>
              </a:xfrm>
              <a:prstGeom prst="rect">
                <a:avLst/>
              </a:prstGeom>
              <a:grpFill/>
              <a:ln w="25400" cap="flat" cmpd="sng">
                <a:solidFill>
                  <a:srgbClr val="395E8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algn="ctr"/>
                <a:endParaRPr sz="1600">
                  <a:solidFill>
                    <a:prstClr val="white"/>
                  </a:solidFill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8" name="Google Shape;107;p4">
                <a:extLst>
                  <a:ext uri="{FF2B5EF4-FFF2-40B4-BE49-F238E27FC236}">
                    <a16:creationId xmlns:a16="http://schemas.microsoft.com/office/drawing/2014/main" id="{165E61F2-1160-4A57-A570-49EC70269000}"/>
                  </a:ext>
                </a:extLst>
              </p:cNvPr>
              <p:cNvSpPr/>
              <p:nvPr/>
            </p:nvSpPr>
            <p:spPr>
              <a:xfrm>
                <a:off x="7841216" y="1844675"/>
                <a:ext cx="2895600" cy="6400800"/>
              </a:xfrm>
              <a:prstGeom prst="rect">
                <a:avLst/>
              </a:prstGeom>
              <a:grpFill/>
              <a:ln w="25400" cap="flat" cmpd="sng">
                <a:solidFill>
                  <a:srgbClr val="395E8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algn="ctr"/>
                <a:endParaRPr sz="1600">
                  <a:solidFill>
                    <a:prstClr val="white"/>
                  </a:solidFill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" name="Google Shape;108;p4">
                <a:extLst>
                  <a:ext uri="{FF2B5EF4-FFF2-40B4-BE49-F238E27FC236}">
                    <a16:creationId xmlns:a16="http://schemas.microsoft.com/office/drawing/2014/main" id="{4D0201FA-D2AF-4794-8F5C-D894E8698FC9}"/>
                  </a:ext>
                </a:extLst>
              </p:cNvPr>
              <p:cNvSpPr/>
              <p:nvPr/>
            </p:nvSpPr>
            <p:spPr>
              <a:xfrm>
                <a:off x="10736816" y="1844675"/>
                <a:ext cx="3200400" cy="3352800"/>
              </a:xfrm>
              <a:prstGeom prst="rect">
                <a:avLst/>
              </a:prstGeom>
              <a:grpFill/>
              <a:ln w="25400" cap="flat" cmpd="sng">
                <a:solidFill>
                  <a:srgbClr val="395E8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algn="ctr"/>
                <a:endParaRPr sz="1600">
                  <a:solidFill>
                    <a:prstClr val="white"/>
                  </a:solidFill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0" name="Google Shape;109;p4">
                <a:extLst>
                  <a:ext uri="{FF2B5EF4-FFF2-40B4-BE49-F238E27FC236}">
                    <a16:creationId xmlns:a16="http://schemas.microsoft.com/office/drawing/2014/main" id="{C459F818-C498-4DB0-B13E-E5A6E8262C90}"/>
                  </a:ext>
                </a:extLst>
              </p:cNvPr>
              <p:cNvSpPr/>
              <p:nvPr/>
            </p:nvSpPr>
            <p:spPr>
              <a:xfrm>
                <a:off x="10736816" y="5197475"/>
                <a:ext cx="3200400" cy="3048000"/>
              </a:xfrm>
              <a:prstGeom prst="rect">
                <a:avLst/>
              </a:prstGeom>
              <a:grpFill/>
              <a:ln w="25400" cap="flat" cmpd="sng">
                <a:solidFill>
                  <a:srgbClr val="395E8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algn="ctr"/>
                <a:endParaRPr sz="1600">
                  <a:solidFill>
                    <a:prstClr val="white"/>
                  </a:solidFill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" name="Google Shape;110;p4">
                <a:extLst>
                  <a:ext uri="{FF2B5EF4-FFF2-40B4-BE49-F238E27FC236}">
                    <a16:creationId xmlns:a16="http://schemas.microsoft.com/office/drawing/2014/main" id="{4D345F9C-FB25-4EB0-A3AA-3F5C50EB8EB9}"/>
                  </a:ext>
                </a:extLst>
              </p:cNvPr>
              <p:cNvSpPr/>
              <p:nvPr/>
            </p:nvSpPr>
            <p:spPr>
              <a:xfrm>
                <a:off x="13937216" y="1844675"/>
                <a:ext cx="3352800" cy="6400800"/>
              </a:xfrm>
              <a:prstGeom prst="rect">
                <a:avLst/>
              </a:prstGeom>
              <a:grpFill/>
              <a:ln w="25400" cap="flat" cmpd="sng">
                <a:solidFill>
                  <a:srgbClr val="395E8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algn="ctr"/>
                <a:endParaRPr sz="1600">
                  <a:solidFill>
                    <a:prstClr val="white"/>
                  </a:solidFill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4" name="Google Shape;111;p4">
              <a:extLst>
                <a:ext uri="{FF2B5EF4-FFF2-40B4-BE49-F238E27FC236}">
                  <a16:creationId xmlns:a16="http://schemas.microsoft.com/office/drawing/2014/main" id="{E0EBCC43-8F82-4D5C-8590-06721E9E1752}"/>
                </a:ext>
              </a:extLst>
            </p:cNvPr>
            <p:cNvSpPr txBox="1"/>
            <p:nvPr/>
          </p:nvSpPr>
          <p:spPr>
            <a:xfrm>
              <a:off x="2050016" y="1978514"/>
              <a:ext cx="2785278" cy="1240520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algn="l"/>
              <a:r>
                <a:rPr lang="ru-RU" sz="1500" b="1" dirty="0">
                  <a:solidFill>
                    <a:srgbClr val="002060"/>
                  </a:solidFill>
                  <a:ea typeface="Calibri"/>
                  <a:cs typeface="Calibri"/>
                  <a:sym typeface="Calibri"/>
                </a:rPr>
                <a:t>2. Проблема и существующие альтернативы</a:t>
              </a:r>
              <a:endParaRPr sz="1500" dirty="0">
                <a:solidFill>
                  <a:srgbClr val="002060"/>
                </a:solidFill>
                <a:latin typeface="Candara" panose="020E0502030303020204"/>
              </a:endParaRPr>
            </a:p>
          </p:txBody>
        </p:sp>
        <p:sp>
          <p:nvSpPr>
            <p:cNvPr id="15" name="Google Shape;112;p4">
              <a:extLst>
                <a:ext uri="{FF2B5EF4-FFF2-40B4-BE49-F238E27FC236}">
                  <a16:creationId xmlns:a16="http://schemas.microsoft.com/office/drawing/2014/main" id="{44FE75EA-4ED5-44AF-918C-4E94BA34997F}"/>
                </a:ext>
              </a:extLst>
            </p:cNvPr>
            <p:cNvSpPr txBox="1"/>
            <p:nvPr/>
          </p:nvSpPr>
          <p:spPr>
            <a:xfrm>
              <a:off x="4951174" y="1978514"/>
              <a:ext cx="3240807" cy="510765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algn="l"/>
              <a:r>
                <a:rPr lang="ru-RU" sz="1500" b="1" dirty="0">
                  <a:solidFill>
                    <a:srgbClr val="002060"/>
                  </a:solidFill>
                  <a:ea typeface="Calibri"/>
                  <a:cs typeface="Calibri"/>
                  <a:sym typeface="Calibri"/>
                </a:rPr>
                <a:t>4. Решение</a:t>
              </a:r>
              <a:endParaRPr lang="en-US" sz="1500" b="1" dirty="0">
                <a:solidFill>
                  <a:srgbClr val="002060"/>
                </a:solidFill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" name="Google Shape;113;p4">
              <a:extLst>
                <a:ext uri="{FF2B5EF4-FFF2-40B4-BE49-F238E27FC236}">
                  <a16:creationId xmlns:a16="http://schemas.microsoft.com/office/drawing/2014/main" id="{737DB496-9B9D-4BC3-8894-A84AE1F43735}"/>
                </a:ext>
              </a:extLst>
            </p:cNvPr>
            <p:cNvSpPr txBox="1"/>
            <p:nvPr/>
          </p:nvSpPr>
          <p:spPr>
            <a:xfrm>
              <a:off x="4951174" y="5341037"/>
              <a:ext cx="3485656" cy="510765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algn="l"/>
              <a:r>
                <a:rPr lang="ru-RU" sz="1500" b="1" dirty="0">
                  <a:solidFill>
                    <a:srgbClr val="002060"/>
                  </a:solidFill>
                  <a:ea typeface="Calibri"/>
                  <a:cs typeface="Calibri"/>
                  <a:sym typeface="Calibri"/>
                </a:rPr>
                <a:t>8. Ключевые метрики</a:t>
              </a:r>
            </a:p>
          </p:txBody>
        </p:sp>
        <p:sp>
          <p:nvSpPr>
            <p:cNvPr id="17" name="Google Shape;114;p4">
              <a:extLst>
                <a:ext uri="{FF2B5EF4-FFF2-40B4-BE49-F238E27FC236}">
                  <a16:creationId xmlns:a16="http://schemas.microsoft.com/office/drawing/2014/main" id="{F0BE6A3B-9EAB-4393-B110-96548AF6BEE8}"/>
                </a:ext>
              </a:extLst>
            </p:cNvPr>
            <p:cNvSpPr txBox="1"/>
            <p:nvPr/>
          </p:nvSpPr>
          <p:spPr>
            <a:xfrm>
              <a:off x="8755615" y="1978514"/>
              <a:ext cx="2555252" cy="875642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algn="l"/>
              <a:r>
                <a:rPr lang="ru-RU" sz="1500" b="1" dirty="0">
                  <a:solidFill>
                    <a:srgbClr val="002060"/>
                  </a:solidFill>
                  <a:ea typeface="Calibri"/>
                  <a:cs typeface="Calibri"/>
                  <a:sym typeface="Calibri"/>
                </a:rPr>
                <a:t>3. Уникальная ценность</a:t>
              </a:r>
              <a:r>
                <a:rPr lang="ru-RU" sz="1500" dirty="0">
                  <a:solidFill>
                    <a:srgbClr val="002060"/>
                  </a:solidFill>
                  <a:latin typeface="Candara" panose="020E0502030303020204"/>
                </a:rPr>
                <a:t> </a:t>
              </a:r>
              <a:endParaRPr sz="1500" dirty="0">
                <a:solidFill>
                  <a:srgbClr val="002060"/>
                </a:solidFill>
                <a:latin typeface="Candara" panose="020E0502030303020204"/>
              </a:endParaRPr>
            </a:p>
          </p:txBody>
        </p:sp>
        <p:sp>
          <p:nvSpPr>
            <p:cNvPr id="18" name="Google Shape;115;p4">
              <a:extLst>
                <a:ext uri="{FF2B5EF4-FFF2-40B4-BE49-F238E27FC236}">
                  <a16:creationId xmlns:a16="http://schemas.microsoft.com/office/drawing/2014/main" id="{35EABFD6-C47C-4847-826A-8F97CE962FA9}"/>
                </a:ext>
              </a:extLst>
            </p:cNvPr>
            <p:cNvSpPr txBox="1"/>
            <p:nvPr/>
          </p:nvSpPr>
          <p:spPr>
            <a:xfrm>
              <a:off x="11728448" y="1978514"/>
              <a:ext cx="3013463" cy="875642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algn="l"/>
              <a:r>
                <a:rPr lang="ru-RU" sz="1500" b="1" dirty="0">
                  <a:solidFill>
                    <a:srgbClr val="002060"/>
                  </a:solidFill>
                  <a:ea typeface="Calibri"/>
                  <a:cs typeface="Calibri"/>
                  <a:sym typeface="Calibri"/>
                </a:rPr>
                <a:t>9. Скрытое преимущество</a:t>
              </a:r>
            </a:p>
          </p:txBody>
        </p:sp>
        <p:sp>
          <p:nvSpPr>
            <p:cNvPr id="19" name="Google Shape;116;p4">
              <a:extLst>
                <a:ext uri="{FF2B5EF4-FFF2-40B4-BE49-F238E27FC236}">
                  <a16:creationId xmlns:a16="http://schemas.microsoft.com/office/drawing/2014/main" id="{64D4A4F8-E67C-42AC-B949-A3C05E5EAA49}"/>
                </a:ext>
              </a:extLst>
            </p:cNvPr>
            <p:cNvSpPr txBox="1"/>
            <p:nvPr/>
          </p:nvSpPr>
          <p:spPr>
            <a:xfrm>
              <a:off x="11652249" y="5273675"/>
              <a:ext cx="3089664" cy="875642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algn="l"/>
              <a:r>
                <a:rPr lang="ru-RU" sz="1500" b="1" dirty="0">
                  <a:solidFill>
                    <a:srgbClr val="002060"/>
                  </a:solidFill>
                  <a:ea typeface="Calibri"/>
                  <a:cs typeface="Calibri"/>
                  <a:sym typeface="Calibri"/>
                </a:rPr>
                <a:t>5. Каналы распространения</a:t>
              </a:r>
            </a:p>
          </p:txBody>
        </p:sp>
        <p:sp>
          <p:nvSpPr>
            <p:cNvPr id="20" name="Google Shape;117;p4">
              <a:extLst>
                <a:ext uri="{FF2B5EF4-FFF2-40B4-BE49-F238E27FC236}">
                  <a16:creationId xmlns:a16="http://schemas.microsoft.com/office/drawing/2014/main" id="{2DF54C6E-CF4C-4FAC-9F13-DA61FB84D306}"/>
                </a:ext>
              </a:extLst>
            </p:cNvPr>
            <p:cNvSpPr txBox="1"/>
            <p:nvPr/>
          </p:nvSpPr>
          <p:spPr>
            <a:xfrm>
              <a:off x="14948566" y="1964384"/>
              <a:ext cx="2590799" cy="875642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algn="l"/>
              <a:r>
                <a:rPr lang="ru-RU" sz="1500" b="1" dirty="0">
                  <a:solidFill>
                    <a:srgbClr val="002060"/>
                  </a:solidFill>
                  <a:ea typeface="Calibri"/>
                  <a:cs typeface="Calibri"/>
                  <a:sym typeface="Calibri"/>
                </a:rPr>
                <a:t>1. Сегмент потребителей</a:t>
              </a:r>
            </a:p>
          </p:txBody>
        </p:sp>
        <p:sp>
          <p:nvSpPr>
            <p:cNvPr id="21" name="Google Shape;118;p4">
              <a:extLst>
                <a:ext uri="{FF2B5EF4-FFF2-40B4-BE49-F238E27FC236}">
                  <a16:creationId xmlns:a16="http://schemas.microsoft.com/office/drawing/2014/main" id="{5D1F6164-C384-4C2F-8074-643F2EAE3CA8}"/>
                </a:ext>
              </a:extLst>
            </p:cNvPr>
            <p:cNvSpPr txBox="1"/>
            <p:nvPr/>
          </p:nvSpPr>
          <p:spPr>
            <a:xfrm>
              <a:off x="2050016" y="8358651"/>
              <a:ext cx="7994713" cy="510765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algn="l"/>
              <a:r>
                <a:rPr lang="ru-RU" sz="1500" b="1" dirty="0">
                  <a:solidFill>
                    <a:srgbClr val="002060"/>
                  </a:solidFill>
                  <a:ea typeface="Calibri"/>
                  <a:cs typeface="Calibri"/>
                  <a:sym typeface="Calibri"/>
                </a:rPr>
                <a:t>7. Структура расходов</a:t>
              </a:r>
              <a:endParaRPr sz="1500" dirty="0">
                <a:solidFill>
                  <a:srgbClr val="002060"/>
                </a:solidFill>
                <a:latin typeface="Candara" panose="020E0502030303020204"/>
              </a:endParaRPr>
            </a:p>
          </p:txBody>
        </p:sp>
        <p:sp>
          <p:nvSpPr>
            <p:cNvPr id="22" name="Google Shape;119;p4">
              <a:extLst>
                <a:ext uri="{FF2B5EF4-FFF2-40B4-BE49-F238E27FC236}">
                  <a16:creationId xmlns:a16="http://schemas.microsoft.com/office/drawing/2014/main" id="{1C9FD09F-6B84-4590-B06E-E56006467340}"/>
                </a:ext>
              </a:extLst>
            </p:cNvPr>
            <p:cNvSpPr txBox="1"/>
            <p:nvPr/>
          </p:nvSpPr>
          <p:spPr>
            <a:xfrm>
              <a:off x="10129285" y="8343021"/>
              <a:ext cx="8044459" cy="510765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algn="l"/>
              <a:r>
                <a:rPr lang="ru-RU" sz="1500" b="1" dirty="0">
                  <a:solidFill>
                    <a:srgbClr val="002060"/>
                  </a:solidFill>
                  <a:ea typeface="Calibri"/>
                  <a:cs typeface="Calibri"/>
                  <a:sym typeface="Calibri"/>
                </a:rPr>
                <a:t>6. Потоки доходов</a:t>
              </a:r>
            </a:p>
          </p:txBody>
        </p:sp>
      </p:grpSp>
      <p:sp>
        <p:nvSpPr>
          <p:cNvPr id="36" name="Текст 2"/>
          <p:cNvSpPr>
            <a:spLocks noGrp="1"/>
          </p:cNvSpPr>
          <p:nvPr>
            <p:ph type="body" sz="quarter" idx="15" hasCustomPrompt="1"/>
          </p:nvPr>
        </p:nvSpPr>
        <p:spPr>
          <a:xfrm>
            <a:off x="359411" y="5354653"/>
            <a:ext cx="5779469" cy="950940"/>
          </a:xfrm>
          <a:ln w="12700">
            <a:miter lim="400000"/>
          </a:ln>
        </p:spPr>
        <p:txBody>
          <a:bodyPr lIns="45718" tIns="45718" rIns="45718" bIns="45718">
            <a:noAutofit/>
          </a:bodyPr>
          <a:lstStyle>
            <a:lvl1pPr marL="0" indent="177800">
              <a:spcBef>
                <a:spcPts val="0"/>
              </a:spcBef>
              <a:buNone/>
              <a:defRPr kumimoji="0" lang="ru-RU" sz="1400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Gilroy-Light"/>
                <a:ea typeface="Gilroy-Light"/>
                <a:cs typeface="Gilroy-Light"/>
              </a:defRPr>
            </a:lvl1pPr>
            <a:lvl2pPr marL="265113" marR="0" indent="-77788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kumimoji="0" lang="ru-RU" sz="1400" normalizeH="0" dirty="0" smtClean="0">
                <a:ln>
                  <a:noFill/>
                </a:ln>
                <a:solidFill>
                  <a:srgbClr val="002060"/>
                </a:solidFill>
                <a:effectLst/>
                <a:latin typeface="Gilroy-Light"/>
                <a:ea typeface="Gilroy-Light"/>
                <a:cs typeface="Gilroy-Light"/>
              </a:defRPr>
            </a:lvl2pPr>
          </a:lstStyle>
          <a:p>
            <a:pPr lvl="0"/>
            <a:r>
              <a:rPr lang="ru-RU" dirty="0"/>
              <a:t>Здесь указывается перечисления статей затрат и общая сумма (в руб.) </a:t>
            </a:r>
          </a:p>
        </p:txBody>
      </p:sp>
      <p:sp>
        <p:nvSpPr>
          <p:cNvPr id="39" name="Текст 2"/>
          <p:cNvSpPr>
            <a:spLocks noGrp="1"/>
          </p:cNvSpPr>
          <p:nvPr>
            <p:ph type="body" sz="quarter" idx="18" hasCustomPrompt="1"/>
          </p:nvPr>
        </p:nvSpPr>
        <p:spPr>
          <a:xfrm>
            <a:off x="6138386" y="5354653"/>
            <a:ext cx="5788213" cy="950940"/>
          </a:xfrm>
          <a:ln w="12700">
            <a:miter lim="400000"/>
          </a:ln>
        </p:spPr>
        <p:txBody>
          <a:bodyPr lIns="45718" tIns="45718" rIns="45718" bIns="45718">
            <a:noAutofit/>
          </a:bodyPr>
          <a:lstStyle>
            <a:lvl1pPr marL="0" indent="177800">
              <a:spcBef>
                <a:spcPts val="0"/>
              </a:spcBef>
              <a:buNone/>
              <a:defRPr kumimoji="0" lang="ru-RU" sz="1400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Gilroy-Light"/>
                <a:ea typeface="Gilroy-Light"/>
                <a:cs typeface="Gilroy-Light"/>
              </a:defRPr>
            </a:lvl1pPr>
            <a:lvl2pPr marL="187325" marR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/>
              <a:buNone/>
              <a:tabLst/>
              <a:defRPr kumimoji="0" lang="ru-RU" sz="1400" normalizeH="0" dirty="0" smtClean="0">
                <a:ln>
                  <a:noFill/>
                </a:ln>
                <a:solidFill>
                  <a:srgbClr val="002060"/>
                </a:solidFill>
                <a:effectLst/>
                <a:latin typeface="Gilroy-Light"/>
                <a:ea typeface="Gilroy-Light"/>
                <a:cs typeface="Gilroy-Light"/>
              </a:defRPr>
            </a:lvl2pPr>
          </a:lstStyle>
          <a:p>
            <a:pPr lvl="0"/>
            <a:r>
              <a:rPr lang="ru-RU" dirty="0"/>
              <a:t>Здесь указывается перечисление статей доходов и общая сумма (в руб.)</a:t>
            </a:r>
          </a:p>
        </p:txBody>
      </p:sp>
      <p:sp>
        <p:nvSpPr>
          <p:cNvPr id="44" name="Текст 2"/>
          <p:cNvSpPr>
            <a:spLocks noGrp="1"/>
          </p:cNvSpPr>
          <p:nvPr>
            <p:ph type="body" sz="quarter" idx="19" hasCustomPrompt="1"/>
          </p:nvPr>
        </p:nvSpPr>
        <p:spPr>
          <a:xfrm>
            <a:off x="7231712" y="1579610"/>
            <a:ext cx="2296508" cy="1544361"/>
          </a:xfrm>
          <a:ln w="12700">
            <a:miter lim="400000"/>
          </a:ln>
        </p:spPr>
        <p:txBody>
          <a:bodyPr lIns="45718" tIns="45718" rIns="45718" bIns="45718">
            <a:noAutofit/>
          </a:bodyPr>
          <a:lstStyle>
            <a:lvl1pPr marL="0" indent="177800">
              <a:spcBef>
                <a:spcPts val="0"/>
              </a:spcBef>
              <a:buNone/>
              <a:defRPr kumimoji="0" lang="ru-RU" sz="1400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Gilroy-Light"/>
                <a:ea typeface="Gilroy-Light"/>
                <a:cs typeface="Gilroy-Light"/>
              </a:defRPr>
            </a:lvl1pPr>
            <a:lvl2pPr marL="187325" marR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/>
              <a:buNone/>
              <a:tabLst/>
              <a:defRPr kumimoji="0" lang="ru-RU" sz="1400" normalizeH="0" dirty="0" smtClean="0">
                <a:ln>
                  <a:noFill/>
                </a:ln>
                <a:solidFill>
                  <a:srgbClr val="002060"/>
                </a:solidFill>
                <a:effectLst/>
                <a:latin typeface="Gilroy-Light"/>
                <a:ea typeface="Gilroy-Light"/>
                <a:cs typeface="Gilroy-Light"/>
              </a:defRPr>
            </a:lvl2pPr>
          </a:lstStyle>
          <a:p>
            <a:pPr lvl="0"/>
            <a:r>
              <a:rPr lang="ru-RU" dirty="0"/>
              <a:t>Здесь указывается основная суть продукта (кратко)</a:t>
            </a:r>
          </a:p>
        </p:txBody>
      </p:sp>
      <p:sp>
        <p:nvSpPr>
          <p:cNvPr id="45" name="Текст 2"/>
          <p:cNvSpPr>
            <a:spLocks noGrp="1"/>
          </p:cNvSpPr>
          <p:nvPr>
            <p:ph type="body" sz="quarter" idx="20" hasCustomPrompt="1"/>
          </p:nvPr>
        </p:nvSpPr>
        <p:spPr>
          <a:xfrm>
            <a:off x="9528218" y="1579611"/>
            <a:ext cx="2383113" cy="3472614"/>
          </a:xfrm>
          <a:ln w="12700">
            <a:miter lim="400000"/>
          </a:ln>
        </p:spPr>
        <p:txBody>
          <a:bodyPr lIns="45718" tIns="45718" rIns="45718" bIns="45718">
            <a:noAutofit/>
          </a:bodyPr>
          <a:lstStyle>
            <a:lvl1pPr marL="0" indent="177800">
              <a:spcBef>
                <a:spcPts val="0"/>
              </a:spcBef>
              <a:buNone/>
              <a:defRPr kumimoji="0" lang="ru-RU" sz="1400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Gilroy-Light"/>
                <a:ea typeface="Gilroy-Light"/>
                <a:cs typeface="Gilroy-Light"/>
              </a:defRPr>
            </a:lvl1pPr>
            <a:lvl2pPr marL="187325" marR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/>
              <a:buNone/>
              <a:tabLst/>
              <a:defRPr kumimoji="0" lang="ru-RU" sz="1400" normalizeH="0" dirty="0" smtClean="0">
                <a:ln>
                  <a:noFill/>
                </a:ln>
                <a:solidFill>
                  <a:srgbClr val="002060"/>
                </a:solidFill>
                <a:effectLst/>
                <a:latin typeface="Gilroy-Light"/>
                <a:ea typeface="Gilroy-Light"/>
                <a:cs typeface="Gilroy-Light"/>
              </a:defRPr>
            </a:lvl2pPr>
          </a:lstStyle>
          <a:p>
            <a:pPr lvl="0"/>
            <a:r>
              <a:rPr lang="ru-RU" dirty="0"/>
              <a:t>Здесь указывается целевая аудитория</a:t>
            </a:r>
          </a:p>
        </p:txBody>
      </p:sp>
      <p:sp>
        <p:nvSpPr>
          <p:cNvPr id="46" name="Текст 2"/>
          <p:cNvSpPr>
            <a:spLocks noGrp="1"/>
          </p:cNvSpPr>
          <p:nvPr>
            <p:ph type="body" sz="quarter" idx="21" hasCustomPrompt="1"/>
          </p:nvPr>
        </p:nvSpPr>
        <p:spPr>
          <a:xfrm>
            <a:off x="7219318" y="3677930"/>
            <a:ext cx="2308900" cy="1374296"/>
          </a:xfrm>
          <a:ln w="12700">
            <a:miter lim="400000"/>
          </a:ln>
        </p:spPr>
        <p:txBody>
          <a:bodyPr lIns="45718" tIns="45718" rIns="45718" bIns="45718">
            <a:noAutofit/>
          </a:bodyPr>
          <a:lstStyle>
            <a:lvl1pPr marL="0" indent="177800">
              <a:spcBef>
                <a:spcPts val="0"/>
              </a:spcBef>
              <a:buNone/>
              <a:defRPr kumimoji="0" lang="ru-RU" sz="1400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Gilroy-Light"/>
                <a:ea typeface="Gilroy-Light"/>
                <a:cs typeface="Gilroy-Light"/>
              </a:defRPr>
            </a:lvl1pPr>
            <a:lvl2pPr marL="187325" marR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/>
              <a:buNone/>
              <a:tabLst/>
              <a:defRPr kumimoji="0" lang="ru-RU" sz="1400" normalizeH="0" dirty="0" smtClean="0">
                <a:ln>
                  <a:noFill/>
                </a:ln>
                <a:solidFill>
                  <a:srgbClr val="002060"/>
                </a:solidFill>
                <a:effectLst/>
                <a:latin typeface="Gilroy-Light"/>
                <a:ea typeface="Gilroy-Light"/>
                <a:cs typeface="Gilroy-Light"/>
              </a:defRPr>
            </a:lvl2pPr>
          </a:lstStyle>
          <a:p>
            <a:pPr lvl="0"/>
            <a:r>
              <a:rPr lang="ru-RU" dirty="0"/>
              <a:t>Здесь указывается основная суть продукта (кратко)</a:t>
            </a:r>
          </a:p>
        </p:txBody>
      </p:sp>
      <p:sp>
        <p:nvSpPr>
          <p:cNvPr id="47" name="Текст 2"/>
          <p:cNvSpPr>
            <a:spLocks noGrp="1"/>
          </p:cNvSpPr>
          <p:nvPr>
            <p:ph type="body" sz="quarter" idx="22" hasCustomPrompt="1"/>
          </p:nvPr>
        </p:nvSpPr>
        <p:spPr>
          <a:xfrm>
            <a:off x="5172073" y="1579609"/>
            <a:ext cx="2047245" cy="3472615"/>
          </a:xfrm>
          <a:ln w="12700">
            <a:miter lim="400000"/>
          </a:ln>
        </p:spPr>
        <p:txBody>
          <a:bodyPr lIns="45718" tIns="45718" rIns="45718" bIns="45718">
            <a:noAutofit/>
          </a:bodyPr>
          <a:lstStyle>
            <a:lvl1pPr marL="0" indent="177800">
              <a:spcBef>
                <a:spcPts val="0"/>
              </a:spcBef>
              <a:buNone/>
              <a:defRPr kumimoji="0" lang="ru-RU" sz="1400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Gilroy-Light"/>
                <a:ea typeface="Gilroy-Light"/>
                <a:cs typeface="Gilroy-Light"/>
              </a:defRPr>
            </a:lvl1pPr>
            <a:lvl2pPr marL="187325" marR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/>
              <a:buNone/>
              <a:tabLst/>
              <a:defRPr kumimoji="0" lang="ru-RU" sz="1400" normalizeH="0" dirty="0" smtClean="0">
                <a:ln>
                  <a:noFill/>
                </a:ln>
                <a:solidFill>
                  <a:srgbClr val="002060"/>
                </a:solidFill>
                <a:effectLst/>
                <a:latin typeface="Gilroy-Light"/>
                <a:ea typeface="Gilroy-Light"/>
                <a:cs typeface="Gilroy-Light"/>
              </a:defRPr>
            </a:lvl2pPr>
          </a:lstStyle>
          <a:p>
            <a:pPr lvl="0"/>
            <a:r>
              <a:rPr lang="ru-RU" dirty="0"/>
              <a:t>Здесь указывается то, что является ценностным предложением</a:t>
            </a:r>
          </a:p>
        </p:txBody>
      </p:sp>
      <p:sp>
        <p:nvSpPr>
          <p:cNvPr id="48" name="Текст 2"/>
          <p:cNvSpPr>
            <a:spLocks noGrp="1"/>
          </p:cNvSpPr>
          <p:nvPr>
            <p:ph type="body" sz="quarter" idx="23" hasCustomPrompt="1"/>
          </p:nvPr>
        </p:nvSpPr>
        <p:spPr>
          <a:xfrm>
            <a:off x="2431529" y="1376283"/>
            <a:ext cx="2721647" cy="1747688"/>
          </a:xfrm>
          <a:ln w="12700">
            <a:miter lim="400000"/>
          </a:ln>
        </p:spPr>
        <p:txBody>
          <a:bodyPr lIns="45718" tIns="45718" rIns="45718" bIns="45718">
            <a:noAutofit/>
          </a:bodyPr>
          <a:lstStyle>
            <a:lvl1pPr marL="0" indent="177800">
              <a:spcBef>
                <a:spcPts val="0"/>
              </a:spcBef>
              <a:buNone/>
              <a:defRPr kumimoji="0" lang="ru-RU" sz="1400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Gilroy-Light"/>
                <a:ea typeface="Gilroy-Light"/>
                <a:cs typeface="Gilroy-Light"/>
              </a:defRPr>
            </a:lvl1pPr>
            <a:lvl2pPr marL="187325" marR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/>
              <a:buNone/>
              <a:tabLst/>
              <a:defRPr kumimoji="0" lang="ru-RU" sz="1400" normalizeH="0" dirty="0" smtClean="0">
                <a:ln>
                  <a:noFill/>
                </a:ln>
                <a:solidFill>
                  <a:srgbClr val="002060"/>
                </a:solidFill>
                <a:effectLst/>
                <a:latin typeface="Gilroy-Light"/>
                <a:ea typeface="Gilroy-Light"/>
                <a:cs typeface="Gilroy-Light"/>
              </a:defRPr>
            </a:lvl2pPr>
          </a:lstStyle>
          <a:p>
            <a:pPr lvl="0"/>
            <a:r>
              <a:rPr lang="ru-RU" dirty="0"/>
              <a:t>Здесь указывается решение</a:t>
            </a:r>
          </a:p>
        </p:txBody>
      </p:sp>
      <p:sp>
        <p:nvSpPr>
          <p:cNvPr id="49" name="Текст 2"/>
          <p:cNvSpPr>
            <a:spLocks noGrp="1"/>
          </p:cNvSpPr>
          <p:nvPr>
            <p:ph type="body" sz="quarter" idx="24" hasCustomPrompt="1"/>
          </p:nvPr>
        </p:nvSpPr>
        <p:spPr>
          <a:xfrm>
            <a:off x="341449" y="1824144"/>
            <a:ext cx="2078534" cy="3228079"/>
          </a:xfrm>
          <a:ln w="12700">
            <a:miter lim="400000"/>
          </a:ln>
        </p:spPr>
        <p:txBody>
          <a:bodyPr lIns="45718" tIns="45718" rIns="45718" bIns="45718">
            <a:noAutofit/>
          </a:bodyPr>
          <a:lstStyle>
            <a:lvl1pPr marL="0" indent="177800">
              <a:spcBef>
                <a:spcPts val="0"/>
              </a:spcBef>
              <a:buNone/>
              <a:defRPr kumimoji="0" lang="ru-RU" sz="1400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Gilroy-Light"/>
                <a:ea typeface="Gilroy-Light"/>
                <a:cs typeface="Gilroy-Light"/>
              </a:defRPr>
            </a:lvl1pPr>
            <a:lvl2pPr marL="187325" marR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/>
              <a:buNone/>
              <a:tabLst/>
              <a:defRPr kumimoji="0" lang="ru-RU" sz="1400" normalizeH="0" dirty="0" smtClean="0">
                <a:ln>
                  <a:noFill/>
                </a:ln>
                <a:solidFill>
                  <a:srgbClr val="002060"/>
                </a:solidFill>
                <a:effectLst/>
                <a:latin typeface="Gilroy-Light"/>
                <a:ea typeface="Gilroy-Light"/>
                <a:cs typeface="Gilroy-Light"/>
              </a:defRPr>
            </a:lvl2pPr>
          </a:lstStyle>
          <a:p>
            <a:pPr lvl="0"/>
            <a:r>
              <a:rPr lang="ru-RU" dirty="0"/>
              <a:t>Здесь важно перечислить проблемы, а также указать как сейчас решаются эти проблемы без вашего продукта</a:t>
            </a:r>
          </a:p>
        </p:txBody>
      </p:sp>
      <p:sp>
        <p:nvSpPr>
          <p:cNvPr id="50" name="Текст 2"/>
          <p:cNvSpPr>
            <a:spLocks noGrp="1"/>
          </p:cNvSpPr>
          <p:nvPr>
            <p:ph type="body" sz="quarter" idx="25" hasCustomPrompt="1"/>
          </p:nvPr>
        </p:nvSpPr>
        <p:spPr>
          <a:xfrm>
            <a:off x="2419982" y="3489711"/>
            <a:ext cx="2733193" cy="1562511"/>
          </a:xfrm>
          <a:ln w="12700">
            <a:miter lim="400000"/>
          </a:ln>
        </p:spPr>
        <p:txBody>
          <a:bodyPr lIns="45718" tIns="45718" rIns="45718" bIns="45718">
            <a:noAutofit/>
          </a:bodyPr>
          <a:lstStyle>
            <a:lvl1pPr marL="0" indent="177800">
              <a:spcBef>
                <a:spcPts val="0"/>
              </a:spcBef>
              <a:buNone/>
              <a:defRPr kumimoji="0" lang="ru-RU" sz="1400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Gilroy-Light"/>
                <a:ea typeface="Gilroy-Light"/>
                <a:cs typeface="Gilroy-Light"/>
              </a:defRPr>
            </a:lvl1pPr>
            <a:lvl2pPr marL="187325" marR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/>
              <a:buNone/>
              <a:tabLst/>
              <a:defRPr kumimoji="0" lang="ru-RU" sz="1400" normalizeH="0" dirty="0" smtClean="0">
                <a:ln>
                  <a:noFill/>
                </a:ln>
                <a:solidFill>
                  <a:srgbClr val="002060"/>
                </a:solidFill>
                <a:effectLst/>
                <a:latin typeface="Gilroy-Light"/>
                <a:ea typeface="Gilroy-Light"/>
                <a:cs typeface="Gilroy-Light"/>
              </a:defRPr>
            </a:lvl2pPr>
          </a:lstStyle>
          <a:p>
            <a:pPr lvl="0"/>
            <a:r>
              <a:rPr lang="ru-RU" dirty="0"/>
              <a:t>Здесь указывается то, что позволяет зарабатывать, например кол-во пользователей</a:t>
            </a:r>
          </a:p>
        </p:txBody>
      </p:sp>
      <p:pic>
        <p:nvPicPr>
          <p:cNvPr id="51" name="Рисунок 50">
            <a:extLst>
              <a:ext uri="{FF2B5EF4-FFF2-40B4-BE49-F238E27FC236}">
                <a16:creationId xmlns:a16="http://schemas.microsoft.com/office/drawing/2014/main" id="{852F0EAF-DC47-4953-9588-8E3A5715473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0228" y="51263"/>
            <a:ext cx="453825" cy="576000"/>
          </a:xfrm>
          <a:prstGeom prst="rect">
            <a:avLst/>
          </a:prstGeom>
        </p:spPr>
      </p:pic>
      <p:pic>
        <p:nvPicPr>
          <p:cNvPr id="52" name="Рисунок 51">
            <a:extLst>
              <a:ext uri="{FF2B5EF4-FFF2-40B4-BE49-F238E27FC236}">
                <a16:creationId xmlns:a16="http://schemas.microsoft.com/office/drawing/2014/main" id="{E73C6998-B4E7-4A59-9AC7-97D8FCD7C62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817" y="51263"/>
            <a:ext cx="695858" cy="557584"/>
          </a:xfrm>
          <a:prstGeom prst="rect">
            <a:avLst/>
          </a:prstGeom>
        </p:spPr>
      </p:pic>
      <p:pic>
        <p:nvPicPr>
          <p:cNvPr id="53" name="Рисунок 52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2113" y="159611"/>
            <a:ext cx="449236" cy="449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6088078"/>
      </p:ext>
    </p:extLst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 descr="C:\Users\user\Desktop\Безымянный6.png">
            <a:extLst>
              <a:ext uri="{FF2B5EF4-FFF2-40B4-BE49-F238E27FC236}">
                <a16:creationId xmlns:a16="http://schemas.microsoft.com/office/drawing/2014/main" id="{1630AB7B-6225-4C22-9DDF-5E279DE78129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6"/>
          <a:stretch/>
        </p:blipFill>
        <p:spPr bwMode="auto">
          <a:xfrm>
            <a:off x="0" y="6538913"/>
            <a:ext cx="12191999" cy="333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Номер слайда">
            <a:extLst>
              <a:ext uri="{FF2B5EF4-FFF2-40B4-BE49-F238E27FC236}">
                <a16:creationId xmlns:a16="http://schemas.microsoft.com/office/drawing/2014/main" id="{94497D8C-7A79-42CA-8287-3660FFC320ED}"/>
              </a:ext>
            </a:extLst>
          </p:cNvPr>
          <p:cNvSpPr txBox="1">
            <a:spLocks/>
          </p:cNvSpPr>
          <p:nvPr userDrawn="1"/>
        </p:nvSpPr>
        <p:spPr>
          <a:xfrm>
            <a:off x="11789063" y="6617671"/>
            <a:ext cx="275072" cy="276995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00" b="0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1pPr>
            <a:lvl2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2pPr>
            <a:lvl3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3pPr>
            <a:lvl4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4pPr>
            <a:lvl5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5pPr>
            <a:lvl6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6pPr>
            <a:lvl7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7pPr>
            <a:lvl8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8pPr>
            <a:lvl9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9pPr>
          </a:lstStyle>
          <a:p>
            <a:fld id="{86CB4B4D-7CA3-9044-876B-883B54F8677D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852F0EAF-DC47-4953-9588-8E3A5715473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0228" y="51263"/>
            <a:ext cx="453825" cy="576000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E73C6998-B4E7-4A59-9AC7-97D8FCD7C62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817" y="51263"/>
            <a:ext cx="695858" cy="557584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2113" y="159611"/>
            <a:ext cx="449236" cy="449236"/>
          </a:xfrm>
          <a:prstGeom prst="rect">
            <a:avLst/>
          </a:prstGeom>
        </p:spPr>
      </p:pic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Этапы про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/>
          <p:cNvGrpSpPr/>
          <p:nvPr userDrawn="1"/>
        </p:nvGrpSpPr>
        <p:grpSpPr>
          <a:xfrm>
            <a:off x="4201828" y="1057224"/>
            <a:ext cx="3788342" cy="4912616"/>
            <a:chOff x="3625668" y="1057224"/>
            <a:chExt cx="3788342" cy="4912616"/>
          </a:xfrm>
        </p:grpSpPr>
        <p:sp>
          <p:nvSpPr>
            <p:cNvPr id="62" name="Текст 2"/>
            <p:cNvSpPr txBox="1"/>
            <p:nvPr/>
          </p:nvSpPr>
          <p:spPr>
            <a:xfrm>
              <a:off x="3625668" y="1057224"/>
              <a:ext cx="759795" cy="1323435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lIns="45718" tIns="45718" rIns="45718" bIns="45718" anchor="ctr">
              <a:spAutoFit/>
            </a:bodyPr>
            <a:lstStyle>
              <a:lvl1pPr>
                <a:defRPr sz="12000">
                  <a:solidFill>
                    <a:srgbClr val="FFFFFF"/>
                  </a:solidFill>
                  <a:latin typeface="Gilroy-ExtraBold"/>
                  <a:ea typeface="Gilroy-ExtraBold"/>
                  <a:cs typeface="Gilroy-ExtraBold"/>
                  <a:sym typeface="Gilroy-ExtraBold"/>
                </a:defRPr>
              </a:lvl1pPr>
            </a:lstStyle>
            <a:p>
              <a:r>
                <a:rPr sz="8000" b="1" dirty="0">
                  <a:solidFill>
                    <a:srgbClr val="7030A0"/>
                  </a:solidFill>
                </a:rPr>
                <a:t>1</a:t>
              </a:r>
            </a:p>
          </p:txBody>
        </p:sp>
        <p:sp>
          <p:nvSpPr>
            <p:cNvPr id="63" name="Текст 2"/>
            <p:cNvSpPr txBox="1"/>
            <p:nvPr/>
          </p:nvSpPr>
          <p:spPr>
            <a:xfrm>
              <a:off x="3625668" y="3598411"/>
              <a:ext cx="759795" cy="1323435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lIns="45718" tIns="45718" rIns="45718" bIns="45718" anchor="ctr">
              <a:spAutoFit/>
            </a:bodyPr>
            <a:lstStyle>
              <a:lvl1pPr>
                <a:defRPr sz="12000">
                  <a:solidFill>
                    <a:srgbClr val="FFFFFF"/>
                  </a:solidFill>
                  <a:latin typeface="Gilroy-ExtraBold"/>
                  <a:ea typeface="Gilroy-ExtraBold"/>
                  <a:cs typeface="Gilroy-ExtraBold"/>
                  <a:sym typeface="Gilroy-ExtraBold"/>
                </a:defRPr>
              </a:lvl1pPr>
            </a:lstStyle>
            <a:p>
              <a:r>
                <a:rPr sz="8000" b="1" dirty="0">
                  <a:solidFill>
                    <a:srgbClr val="7030A0"/>
                  </a:solidFill>
                </a:rPr>
                <a:t>3</a:t>
              </a:r>
            </a:p>
          </p:txBody>
        </p:sp>
        <p:sp>
          <p:nvSpPr>
            <p:cNvPr id="64" name="Текст 2"/>
            <p:cNvSpPr txBox="1"/>
            <p:nvPr/>
          </p:nvSpPr>
          <p:spPr>
            <a:xfrm>
              <a:off x="6654216" y="2253306"/>
              <a:ext cx="759794" cy="1323435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lIns="45718" tIns="45718" rIns="45718" bIns="45718" anchor="ctr">
              <a:spAutoFit/>
            </a:bodyPr>
            <a:lstStyle>
              <a:lvl1pPr>
                <a:defRPr sz="12000">
                  <a:solidFill>
                    <a:srgbClr val="FFFFFF"/>
                  </a:solidFill>
                  <a:latin typeface="Gilroy-ExtraBold"/>
                  <a:ea typeface="Gilroy-ExtraBold"/>
                  <a:cs typeface="Gilroy-ExtraBold"/>
                  <a:sym typeface="Gilroy-ExtraBold"/>
                </a:defRPr>
              </a:lvl1pPr>
            </a:lstStyle>
            <a:p>
              <a:r>
                <a:rPr sz="8000" b="1" dirty="0">
                  <a:solidFill>
                    <a:srgbClr val="7030A0"/>
                  </a:solidFill>
                </a:rPr>
                <a:t>2</a:t>
              </a:r>
            </a:p>
          </p:txBody>
        </p:sp>
        <p:sp>
          <p:nvSpPr>
            <p:cNvPr id="65" name="Текст 2"/>
            <p:cNvSpPr txBox="1"/>
            <p:nvPr/>
          </p:nvSpPr>
          <p:spPr>
            <a:xfrm>
              <a:off x="6652932" y="4646405"/>
              <a:ext cx="759794" cy="1323435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lIns="45718" tIns="45718" rIns="45718" bIns="45718" anchor="ctr">
              <a:spAutoFit/>
            </a:bodyPr>
            <a:lstStyle>
              <a:lvl1pPr>
                <a:defRPr sz="12000">
                  <a:solidFill>
                    <a:srgbClr val="FFFFFF"/>
                  </a:solidFill>
                  <a:latin typeface="Gilroy-ExtraBold"/>
                  <a:ea typeface="Gilroy-ExtraBold"/>
                  <a:cs typeface="Gilroy-ExtraBold"/>
                  <a:sym typeface="Gilroy-ExtraBold"/>
                </a:defRPr>
              </a:lvl1pPr>
            </a:lstStyle>
            <a:p>
              <a:r>
                <a:rPr sz="8000" b="1" dirty="0">
                  <a:solidFill>
                    <a:srgbClr val="7030A0"/>
                  </a:solidFill>
                </a:rPr>
                <a:t>4</a:t>
              </a:r>
            </a:p>
          </p:txBody>
        </p:sp>
        <p:sp>
          <p:nvSpPr>
            <p:cNvPr id="79" name="Соединительная линия уступом 2"/>
            <p:cNvSpPr/>
            <p:nvPr/>
          </p:nvSpPr>
          <p:spPr>
            <a:xfrm>
              <a:off x="4383482" y="1694388"/>
              <a:ext cx="2162014" cy="10668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10800" y="0"/>
                  </a:lnTo>
                  <a:lnTo>
                    <a:pt x="10800" y="21600"/>
                  </a:lnTo>
                  <a:lnTo>
                    <a:pt x="21600" y="21600"/>
                  </a:lnTo>
                </a:path>
              </a:pathLst>
            </a:custGeom>
            <a:ln w="63500">
              <a:solidFill>
                <a:srgbClr val="FCAF17"/>
              </a:solidFill>
              <a:miter/>
              <a:tailEnd type="triangle"/>
            </a:ln>
          </p:spPr>
          <p:txBody>
            <a:bodyPr lIns="45718" tIns="45718" rIns="45718" bIns="45718" anchor="ctr"/>
            <a:lstStyle/>
            <a:p>
              <a:pPr>
                <a:defRPr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80" name="Соединительная линия уступом 26"/>
            <p:cNvSpPr/>
            <p:nvPr/>
          </p:nvSpPr>
          <p:spPr>
            <a:xfrm rot="10800000" flipV="1">
              <a:off x="4383482" y="3193233"/>
              <a:ext cx="2162012" cy="8596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10800" y="0"/>
                  </a:lnTo>
                  <a:lnTo>
                    <a:pt x="10800" y="21600"/>
                  </a:lnTo>
                  <a:lnTo>
                    <a:pt x="21600" y="21600"/>
                  </a:lnTo>
                </a:path>
              </a:pathLst>
            </a:custGeom>
            <a:ln w="63500">
              <a:solidFill>
                <a:srgbClr val="FCAF17"/>
              </a:solidFill>
              <a:miter/>
              <a:tailEnd type="triangle"/>
            </a:ln>
          </p:spPr>
          <p:txBody>
            <a:bodyPr lIns="45718" tIns="45718" rIns="45718" bIns="45718" anchor="ctr"/>
            <a:lstStyle/>
            <a:p>
              <a:pPr>
                <a:defRPr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81" name="Соединительная линия уступом 29"/>
            <p:cNvSpPr/>
            <p:nvPr/>
          </p:nvSpPr>
          <p:spPr>
            <a:xfrm>
              <a:off x="4471393" y="4567160"/>
              <a:ext cx="2074102" cy="8596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10800" y="0"/>
                  </a:lnTo>
                  <a:lnTo>
                    <a:pt x="10800" y="21600"/>
                  </a:lnTo>
                  <a:lnTo>
                    <a:pt x="21600" y="21600"/>
                  </a:lnTo>
                </a:path>
              </a:pathLst>
            </a:custGeom>
            <a:ln w="63500">
              <a:solidFill>
                <a:srgbClr val="FCAF17"/>
              </a:solidFill>
              <a:miter/>
              <a:tailEnd type="triangle"/>
            </a:ln>
          </p:spPr>
          <p:txBody>
            <a:bodyPr lIns="45718" tIns="45718" rIns="45718" bIns="45718" anchor="ctr"/>
            <a:lstStyle/>
            <a:p>
              <a:pPr>
                <a:defRPr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</p:grpSp>
      <p:sp>
        <p:nvSpPr>
          <p:cNvPr id="26" name="Текст заголовка">
            <a:extLst>
              <a:ext uri="{FF2B5EF4-FFF2-40B4-BE49-F238E27FC236}">
                <a16:creationId xmlns:a16="http://schemas.microsoft.com/office/drawing/2014/main" id="{2CFC46DE-2201-42C2-BF3C-C284A51B7CC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293126" y="155926"/>
            <a:ext cx="8641699" cy="60798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kumimoji="0" sz="2800" b="1" i="0" u="none" strike="noStrike" cap="none" spc="0" normalizeH="0" baseline="0" dirty="0">
                <a:ln>
                  <a:noFill/>
                </a:ln>
                <a:solidFill>
                  <a:srgbClr val="8F00FF"/>
                </a:solidFill>
                <a:effectLst/>
                <a:uFillTx/>
                <a:latin typeface="Gilroy-ExtraBold"/>
                <a:ea typeface="Gilroy-ExtraBold"/>
                <a:cs typeface="Gilroy-ExtraBold"/>
                <a:sym typeface="Helvetica"/>
              </a:defRPr>
            </a:lvl1pPr>
          </a:lstStyle>
          <a:p>
            <a:endParaRPr dirty="0"/>
          </a:p>
        </p:txBody>
      </p:sp>
      <p:pic>
        <p:nvPicPr>
          <p:cNvPr id="27" name="Picture 5" descr="C:\Users\user\Desktop\Безымянный6.png">
            <a:extLst>
              <a:ext uri="{FF2B5EF4-FFF2-40B4-BE49-F238E27FC236}">
                <a16:creationId xmlns:a16="http://schemas.microsoft.com/office/drawing/2014/main" id="{39BCB39C-1638-4A13-9F9F-87BCA5F308B4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6"/>
          <a:stretch/>
        </p:blipFill>
        <p:spPr bwMode="auto">
          <a:xfrm>
            <a:off x="0" y="6538913"/>
            <a:ext cx="12191999" cy="333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Номер слайда">
            <a:extLst>
              <a:ext uri="{FF2B5EF4-FFF2-40B4-BE49-F238E27FC236}">
                <a16:creationId xmlns:a16="http://schemas.microsoft.com/office/drawing/2014/main" id="{801C36C7-F0D0-4D38-AAD3-DC25276B96B8}"/>
              </a:ext>
            </a:extLst>
          </p:cNvPr>
          <p:cNvSpPr txBox="1">
            <a:spLocks/>
          </p:cNvSpPr>
          <p:nvPr userDrawn="1"/>
        </p:nvSpPr>
        <p:spPr>
          <a:xfrm>
            <a:off x="11789063" y="6617671"/>
            <a:ext cx="275072" cy="276995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00" b="0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1pPr>
            <a:lvl2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2pPr>
            <a:lvl3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3pPr>
            <a:lvl4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4pPr>
            <a:lvl5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5pPr>
            <a:lvl6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6pPr>
            <a:lvl7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7pPr>
            <a:lvl8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8pPr>
            <a:lvl9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9pPr>
          </a:lstStyle>
          <a:p>
            <a:fld id="{86CB4B4D-7CA3-9044-876B-883B54F8677D}" type="slidenum">
              <a:rPr lang="ru-RU" smtClean="0"/>
              <a:pPr/>
              <a:t>‹#›</a:t>
            </a:fld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CA55861A-9584-43C4-B5A2-798276485260}"/>
              </a:ext>
            </a:extLst>
          </p:cNvPr>
          <p:cNvGrpSpPr/>
          <p:nvPr userDrawn="1"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30" name="Прямоугольник 29">
              <a:extLst>
                <a:ext uri="{FF2B5EF4-FFF2-40B4-BE49-F238E27FC236}">
                  <a16:creationId xmlns:a16="http://schemas.microsoft.com/office/drawing/2014/main" id="{976372EF-8589-4AFB-B8A7-949DC16D5AFB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31" name="Прямоугольник 30">
              <a:extLst>
                <a:ext uri="{FF2B5EF4-FFF2-40B4-BE49-F238E27FC236}">
                  <a16:creationId xmlns:a16="http://schemas.microsoft.com/office/drawing/2014/main" id="{4FD47325-57C1-45C8-9D0D-ED5FB22188B6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32" name="Прямоугольник 31">
              <a:extLst>
                <a:ext uri="{FF2B5EF4-FFF2-40B4-BE49-F238E27FC236}">
                  <a16:creationId xmlns:a16="http://schemas.microsoft.com/office/drawing/2014/main" id="{E3E15495-6399-413B-BD41-BB55F1F86CC5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33" name="Прямоугольник 32">
              <a:extLst>
                <a:ext uri="{FF2B5EF4-FFF2-40B4-BE49-F238E27FC236}">
                  <a16:creationId xmlns:a16="http://schemas.microsoft.com/office/drawing/2014/main" id="{15D68387-E98D-4862-933A-C6E87A2E68E2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34" name="Прямоугольник 33">
              <a:extLst>
                <a:ext uri="{FF2B5EF4-FFF2-40B4-BE49-F238E27FC236}">
                  <a16:creationId xmlns:a16="http://schemas.microsoft.com/office/drawing/2014/main" id="{7FDCE187-E52B-4C5F-9363-A3336C2BF4F7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3" name="Текст 2"/>
          <p:cNvSpPr>
            <a:spLocks noGrp="1"/>
          </p:cNvSpPr>
          <p:nvPr>
            <p:ph type="body" sz="quarter" idx="10" hasCustomPrompt="1"/>
          </p:nvPr>
        </p:nvSpPr>
        <p:spPr>
          <a:xfrm>
            <a:off x="495746" y="992246"/>
            <a:ext cx="3706082" cy="1922777"/>
          </a:xfrm>
        </p:spPr>
        <p:txBody>
          <a:bodyPr>
            <a:normAutofit/>
          </a:bodyPr>
          <a:lstStyle>
            <a:lvl1pPr>
              <a:defRPr kumimoji="0" lang="ru-RU" sz="1600" b="0" i="0" u="none" strike="noStrike" cap="none" spc="0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uFillTx/>
                <a:latin typeface="Gilroy-Light"/>
                <a:ea typeface="Gilroy-Light"/>
                <a:cs typeface="Gilroy-Light"/>
                <a:sym typeface="Helvetica"/>
              </a:defRPr>
            </a:lvl1pPr>
            <a:lvl2pPr>
              <a:defRPr kumimoji="0" lang="ru-RU" sz="1600" b="0" i="0" u="none" strike="noStrike" cap="none" spc="0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uFillTx/>
                <a:latin typeface="Gilroy-Light"/>
                <a:ea typeface="Gilroy-Light"/>
                <a:cs typeface="Gilroy-Light"/>
                <a:sym typeface="Helvetica"/>
              </a:defRPr>
            </a:lvl2pPr>
          </a:lstStyle>
          <a:p>
            <a:pPr lvl="0"/>
            <a:r>
              <a:rPr lang="ru-RU" dirty="0"/>
              <a:t>Описание этапа</a:t>
            </a:r>
          </a:p>
          <a:p>
            <a:pPr lvl="1"/>
            <a:r>
              <a:rPr lang="ru-RU" dirty="0"/>
              <a:t>Второй уровень</a:t>
            </a:r>
          </a:p>
        </p:txBody>
      </p:sp>
      <p:sp>
        <p:nvSpPr>
          <p:cNvPr id="40" name="Текст 2"/>
          <p:cNvSpPr>
            <a:spLocks noGrp="1"/>
          </p:cNvSpPr>
          <p:nvPr>
            <p:ph type="body" sz="quarter" idx="11" hasCustomPrompt="1"/>
          </p:nvPr>
        </p:nvSpPr>
        <p:spPr>
          <a:xfrm>
            <a:off x="507999" y="3504066"/>
            <a:ext cx="3708000" cy="1922777"/>
          </a:xfrm>
        </p:spPr>
        <p:txBody>
          <a:bodyPr>
            <a:normAutofit/>
          </a:bodyPr>
          <a:lstStyle>
            <a:lvl1pPr>
              <a:defRPr kumimoji="0" lang="ru-RU" sz="1600" b="0" i="0" u="none" strike="noStrike" cap="none" spc="0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uFillTx/>
                <a:latin typeface="Gilroy-Light"/>
                <a:ea typeface="Gilroy-Light"/>
                <a:cs typeface="Gilroy-Light"/>
                <a:sym typeface="Helvetica"/>
              </a:defRPr>
            </a:lvl1pPr>
            <a:lvl2pPr>
              <a:defRPr kumimoji="0" lang="ru-RU" sz="1600" b="0" i="0" u="none" strike="noStrike" cap="none" spc="0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uFillTx/>
                <a:latin typeface="Gilroy-Light"/>
                <a:ea typeface="Gilroy-Light"/>
                <a:cs typeface="Gilroy-Light"/>
                <a:sym typeface="Helvetica"/>
              </a:defRPr>
            </a:lvl2pPr>
          </a:lstStyle>
          <a:p>
            <a:pPr lvl="0"/>
            <a:r>
              <a:rPr lang="ru-RU" dirty="0"/>
              <a:t>Описание этапа</a:t>
            </a:r>
          </a:p>
          <a:p>
            <a:pPr lvl="1"/>
            <a:r>
              <a:rPr lang="ru-RU" dirty="0"/>
              <a:t>Второй уровень</a:t>
            </a:r>
          </a:p>
        </p:txBody>
      </p:sp>
      <p:sp>
        <p:nvSpPr>
          <p:cNvPr id="41" name="Текст 2"/>
          <p:cNvSpPr>
            <a:spLocks noGrp="1"/>
          </p:cNvSpPr>
          <p:nvPr>
            <p:ph type="body" sz="quarter" idx="12" hasCustomPrompt="1"/>
          </p:nvPr>
        </p:nvSpPr>
        <p:spPr>
          <a:xfrm>
            <a:off x="7988885" y="1718941"/>
            <a:ext cx="3744000" cy="1922777"/>
          </a:xfrm>
        </p:spPr>
        <p:txBody>
          <a:bodyPr>
            <a:normAutofit/>
          </a:bodyPr>
          <a:lstStyle>
            <a:lvl1pPr>
              <a:defRPr kumimoji="0" lang="ru-RU" sz="1600" b="0" i="0" u="none" strike="noStrike" cap="none" spc="0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uFillTx/>
                <a:latin typeface="Gilroy-Light"/>
                <a:ea typeface="Gilroy-Light"/>
                <a:cs typeface="Gilroy-Light"/>
                <a:sym typeface="Helvetica"/>
              </a:defRPr>
            </a:lvl1pPr>
            <a:lvl2pPr>
              <a:defRPr kumimoji="0" lang="ru-RU" sz="1600" b="0" i="0" u="none" strike="noStrike" cap="none" spc="0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uFillTx/>
                <a:latin typeface="Gilroy-Light"/>
                <a:ea typeface="Gilroy-Light"/>
                <a:cs typeface="Gilroy-Light"/>
                <a:sym typeface="Helvetica"/>
              </a:defRPr>
            </a:lvl2pPr>
          </a:lstStyle>
          <a:p>
            <a:pPr lvl="0"/>
            <a:r>
              <a:rPr lang="ru-RU" dirty="0"/>
              <a:t>Описание этапа</a:t>
            </a:r>
          </a:p>
          <a:p>
            <a:pPr lvl="1"/>
            <a:r>
              <a:rPr lang="ru-RU" dirty="0"/>
              <a:t>Второй уровень</a:t>
            </a:r>
          </a:p>
        </p:txBody>
      </p:sp>
      <p:sp>
        <p:nvSpPr>
          <p:cNvPr id="42" name="Текст 2"/>
          <p:cNvSpPr>
            <a:spLocks noGrp="1"/>
          </p:cNvSpPr>
          <p:nvPr>
            <p:ph type="body" sz="quarter" idx="13" hasCustomPrompt="1"/>
          </p:nvPr>
        </p:nvSpPr>
        <p:spPr>
          <a:xfrm>
            <a:off x="7988885" y="4465454"/>
            <a:ext cx="3744000" cy="1922777"/>
          </a:xfrm>
        </p:spPr>
        <p:txBody>
          <a:bodyPr>
            <a:normAutofit/>
          </a:bodyPr>
          <a:lstStyle>
            <a:lvl1pPr>
              <a:defRPr kumimoji="0" lang="ru-RU" sz="1600" b="0" i="0" u="none" strike="noStrike" cap="none" spc="0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uFillTx/>
                <a:latin typeface="Gilroy-Light"/>
                <a:ea typeface="Gilroy-Light"/>
                <a:cs typeface="Gilroy-Light"/>
                <a:sym typeface="Helvetica"/>
              </a:defRPr>
            </a:lvl1pPr>
            <a:lvl2pPr>
              <a:defRPr kumimoji="0" lang="ru-RU" sz="1600" b="0" i="0" u="none" strike="noStrike" cap="none" spc="0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uFillTx/>
                <a:latin typeface="Gilroy-Light"/>
                <a:ea typeface="Gilroy-Light"/>
                <a:cs typeface="Gilroy-Light"/>
                <a:sym typeface="Helvetica"/>
              </a:defRPr>
            </a:lvl2pPr>
          </a:lstStyle>
          <a:p>
            <a:pPr lvl="0"/>
            <a:r>
              <a:rPr lang="ru-RU" dirty="0"/>
              <a:t>Описание этапа</a:t>
            </a:r>
          </a:p>
          <a:p>
            <a:pPr lvl="1"/>
            <a:r>
              <a:rPr lang="ru-RU" dirty="0"/>
              <a:t>Второй уровень</a:t>
            </a:r>
          </a:p>
        </p:txBody>
      </p:sp>
      <p:sp>
        <p:nvSpPr>
          <p:cNvPr id="2" name="TextBox 1"/>
          <p:cNvSpPr txBox="1"/>
          <p:nvPr userDrawn="1"/>
        </p:nvSpPr>
        <p:spPr>
          <a:xfrm>
            <a:off x="4650551" y="1285473"/>
            <a:ext cx="1769806" cy="30777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spc="0" normalizeH="0" baseline="0" dirty="0">
                <a:ln>
                  <a:noFill/>
                </a:ln>
                <a:solidFill>
                  <a:srgbClr val="00206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01.01.24-31.03.24</a:t>
            </a:r>
          </a:p>
        </p:txBody>
      </p:sp>
      <p:sp>
        <p:nvSpPr>
          <p:cNvPr id="39" name="TextBox 38"/>
          <p:cNvSpPr txBox="1"/>
          <p:nvPr userDrawn="1"/>
        </p:nvSpPr>
        <p:spPr>
          <a:xfrm>
            <a:off x="5840467" y="2793532"/>
            <a:ext cx="1769806" cy="30777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>
              <a:defRPr sz="1400" b="1">
                <a:solidFill>
                  <a:srgbClr val="002060"/>
                </a:solidFill>
              </a:defRPr>
            </a:lvl1pPr>
          </a:lstStyle>
          <a:p>
            <a:pPr lvl="0"/>
            <a:r>
              <a:rPr lang="ru-RU" dirty="0">
                <a:sym typeface="Helvetica"/>
              </a:rPr>
              <a:t>01.04.24-30.06.24</a:t>
            </a:r>
          </a:p>
        </p:txBody>
      </p:sp>
      <p:sp>
        <p:nvSpPr>
          <p:cNvPr id="43" name="TextBox 42"/>
          <p:cNvSpPr txBox="1"/>
          <p:nvPr userDrawn="1"/>
        </p:nvSpPr>
        <p:spPr>
          <a:xfrm>
            <a:off x="4778258" y="4125236"/>
            <a:ext cx="1769806" cy="30777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>
              <a:defRPr sz="1400" b="1">
                <a:solidFill>
                  <a:srgbClr val="002060"/>
                </a:solidFill>
              </a:defRPr>
            </a:lvl1pPr>
          </a:lstStyle>
          <a:p>
            <a:pPr lvl="0"/>
            <a:r>
              <a:rPr lang="ru-RU" dirty="0">
                <a:sym typeface="Helvetica"/>
              </a:rPr>
              <a:t>01.07.24-30.</a:t>
            </a:r>
            <a:r>
              <a:rPr lang="en-US" dirty="0">
                <a:sym typeface="Helvetica"/>
              </a:rPr>
              <a:t>0</a:t>
            </a:r>
            <a:r>
              <a:rPr lang="ru-RU" dirty="0">
                <a:sym typeface="Helvetica"/>
              </a:rPr>
              <a:t>9.2</a:t>
            </a:r>
            <a:r>
              <a:rPr lang="en-US" dirty="0">
                <a:sym typeface="Helvetica"/>
              </a:rPr>
              <a:t>4</a:t>
            </a:r>
            <a:endParaRPr lang="ru-RU" dirty="0">
              <a:sym typeface="Helvetica"/>
            </a:endParaRPr>
          </a:p>
        </p:txBody>
      </p:sp>
      <p:sp>
        <p:nvSpPr>
          <p:cNvPr id="44" name="TextBox 43"/>
          <p:cNvSpPr txBox="1"/>
          <p:nvPr userDrawn="1"/>
        </p:nvSpPr>
        <p:spPr>
          <a:xfrm>
            <a:off x="5899244" y="5511782"/>
            <a:ext cx="1769806" cy="30777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>
              <a:defRPr sz="1400" b="1">
                <a:solidFill>
                  <a:srgbClr val="002060"/>
                </a:solidFill>
              </a:defRPr>
            </a:lvl1pPr>
          </a:lstStyle>
          <a:p>
            <a:pPr lvl="0"/>
            <a:r>
              <a:rPr lang="ru-RU" dirty="0">
                <a:sym typeface="Helvetica"/>
              </a:rPr>
              <a:t>01.10.2</a:t>
            </a:r>
            <a:r>
              <a:rPr lang="en-US" dirty="0">
                <a:sym typeface="Helvetica"/>
              </a:rPr>
              <a:t>4</a:t>
            </a:r>
            <a:r>
              <a:rPr lang="ru-RU" dirty="0">
                <a:sym typeface="Helvetica"/>
              </a:rPr>
              <a:t>-3</a:t>
            </a:r>
            <a:r>
              <a:rPr lang="en-US" dirty="0">
                <a:sym typeface="Helvetica"/>
              </a:rPr>
              <a:t>1</a:t>
            </a:r>
            <a:r>
              <a:rPr lang="ru-RU" dirty="0">
                <a:sym typeface="Helvetica"/>
              </a:rPr>
              <a:t>.12.2</a:t>
            </a:r>
            <a:r>
              <a:rPr lang="en-US" dirty="0">
                <a:sym typeface="Helvetica"/>
              </a:rPr>
              <a:t>4</a:t>
            </a:r>
            <a:endParaRPr lang="ru-RU" dirty="0">
              <a:sym typeface="Helvetica"/>
            </a:endParaRPr>
          </a:p>
        </p:txBody>
      </p:sp>
      <p:pic>
        <p:nvPicPr>
          <p:cNvPr id="35" name="Рисунок 34">
            <a:extLst>
              <a:ext uri="{FF2B5EF4-FFF2-40B4-BE49-F238E27FC236}">
                <a16:creationId xmlns:a16="http://schemas.microsoft.com/office/drawing/2014/main" id="{852F0EAF-DC47-4953-9588-8E3A5715473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0228" y="51263"/>
            <a:ext cx="453825" cy="576000"/>
          </a:xfrm>
          <a:prstGeom prst="rect">
            <a:avLst/>
          </a:prstGeom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E73C6998-B4E7-4A59-9AC7-97D8FCD7C62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817" y="51263"/>
            <a:ext cx="695858" cy="557584"/>
          </a:xfrm>
          <a:prstGeom prst="rect">
            <a:avLst/>
          </a:prstGeom>
        </p:spPr>
      </p:pic>
      <p:pic>
        <p:nvPicPr>
          <p:cNvPr id="37" name="Рисунок 36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2113" y="159611"/>
            <a:ext cx="449236" cy="449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1614770"/>
      </p:ext>
    </p:extLst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5" descr="C:\Users\user\Desktop\Безымянный6.png">
            <a:extLst>
              <a:ext uri="{FF2B5EF4-FFF2-40B4-BE49-F238E27FC236}">
                <a16:creationId xmlns:a16="http://schemas.microsoft.com/office/drawing/2014/main" id="{1630AB7B-6225-4C22-9DDF-5E279DE78129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6"/>
          <a:stretch/>
        </p:blipFill>
        <p:spPr bwMode="auto">
          <a:xfrm>
            <a:off x="0" y="6538913"/>
            <a:ext cx="12191999" cy="333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Номер слайда">
            <a:extLst>
              <a:ext uri="{FF2B5EF4-FFF2-40B4-BE49-F238E27FC236}">
                <a16:creationId xmlns:a16="http://schemas.microsoft.com/office/drawing/2014/main" id="{94497D8C-7A79-42CA-8287-3660FFC320ED}"/>
              </a:ext>
            </a:extLst>
          </p:cNvPr>
          <p:cNvSpPr txBox="1">
            <a:spLocks/>
          </p:cNvSpPr>
          <p:nvPr userDrawn="1"/>
        </p:nvSpPr>
        <p:spPr>
          <a:xfrm>
            <a:off x="11789063" y="6617671"/>
            <a:ext cx="275072" cy="276995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00" b="0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1pPr>
            <a:lvl2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2pPr>
            <a:lvl3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3pPr>
            <a:lvl4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4pPr>
            <a:lvl5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5pPr>
            <a:lvl6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6pPr>
            <a:lvl7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7pPr>
            <a:lvl8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8pPr>
            <a:lvl9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9pPr>
          </a:lstStyle>
          <a:p>
            <a:fld id="{86CB4B4D-7CA3-9044-876B-883B54F8677D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2" name="Таблица 11"/>
          <p:cNvSpPr>
            <a:spLocks noGrp="1"/>
          </p:cNvSpPr>
          <p:nvPr>
            <p:ph type="tbl" sz="quarter" idx="10"/>
          </p:nvPr>
        </p:nvSpPr>
        <p:spPr>
          <a:xfrm>
            <a:off x="688686" y="1182186"/>
            <a:ext cx="11237913" cy="4881562"/>
          </a:xfrm>
          <a:noFill/>
        </p:spPr>
        <p:txBody>
          <a:bodyPr>
            <a:normAutofit/>
          </a:bodyPr>
          <a:lstStyle>
            <a:lvl1pPr>
              <a:def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2060"/>
                </a:solidFill>
                <a:effectLst/>
                <a:uFillTx/>
                <a:latin typeface="Gilroy-Light"/>
                <a:ea typeface="+mn-ea"/>
                <a:cs typeface="+mn-cs"/>
                <a:sym typeface="Calibri"/>
              </a:defRPr>
            </a:lvl1pPr>
          </a:lstStyle>
          <a:p>
            <a:endParaRPr lang="ru-RU" dirty="0"/>
          </a:p>
        </p:txBody>
      </p:sp>
      <p:sp>
        <p:nvSpPr>
          <p:cNvPr id="13" name="TextBox 12"/>
          <p:cNvSpPr txBox="1"/>
          <p:nvPr userDrawn="1"/>
        </p:nvSpPr>
        <p:spPr>
          <a:xfrm>
            <a:off x="3107995" y="158029"/>
            <a:ext cx="8681068" cy="52321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spc="0" normalizeH="0" baseline="0" dirty="0">
                <a:ln>
                  <a:noFill/>
                </a:ln>
                <a:solidFill>
                  <a:srgbClr val="8F00FF"/>
                </a:solidFill>
                <a:effectLst/>
                <a:uFillTx/>
                <a:latin typeface="Gilroy-ExtraBold"/>
                <a:ea typeface="Gilroy-ExtraBold"/>
                <a:cs typeface="Gilroy-ExtraBold"/>
                <a:sym typeface="Helvetica"/>
              </a:rPr>
              <a:t>Потенциальные потребительские сегменты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852F0EAF-DC47-4953-9588-8E3A5715473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0228" y="51263"/>
            <a:ext cx="453825" cy="576000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E73C6998-B4E7-4A59-9AC7-97D8FCD7C62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817" y="51263"/>
            <a:ext cx="695858" cy="557584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2113" y="159611"/>
            <a:ext cx="449236" cy="449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8139913"/>
      </p:ext>
    </p:extLst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5" descr="C:\Users\user\Desktop\Безымянный6.png">
            <a:extLst>
              <a:ext uri="{FF2B5EF4-FFF2-40B4-BE49-F238E27FC236}">
                <a16:creationId xmlns:a16="http://schemas.microsoft.com/office/drawing/2014/main" id="{1630AB7B-6225-4C22-9DDF-5E279DE78129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6"/>
          <a:stretch/>
        </p:blipFill>
        <p:spPr bwMode="auto">
          <a:xfrm>
            <a:off x="0" y="6538913"/>
            <a:ext cx="12191999" cy="333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Номер слайда">
            <a:extLst>
              <a:ext uri="{FF2B5EF4-FFF2-40B4-BE49-F238E27FC236}">
                <a16:creationId xmlns:a16="http://schemas.microsoft.com/office/drawing/2014/main" id="{94497D8C-7A79-42CA-8287-3660FFC320ED}"/>
              </a:ext>
            </a:extLst>
          </p:cNvPr>
          <p:cNvSpPr txBox="1">
            <a:spLocks/>
          </p:cNvSpPr>
          <p:nvPr userDrawn="1"/>
        </p:nvSpPr>
        <p:spPr>
          <a:xfrm>
            <a:off x="11789063" y="6617671"/>
            <a:ext cx="275072" cy="276995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00" b="0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1pPr>
            <a:lvl2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2pPr>
            <a:lvl3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3pPr>
            <a:lvl4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4pPr>
            <a:lvl5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5pPr>
            <a:lvl6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6pPr>
            <a:lvl7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7pPr>
            <a:lvl8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8pPr>
            <a:lvl9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9pPr>
          </a:lstStyle>
          <a:p>
            <a:fld id="{86CB4B4D-7CA3-9044-876B-883B54F8677D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852F0EAF-DC47-4953-9588-8E3A5715473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908" y="63518"/>
            <a:ext cx="453825" cy="576000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E73C6998-B4E7-4A59-9AC7-97D8FCD7C62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817" y="51263"/>
            <a:ext cx="695858" cy="557584"/>
          </a:xfrm>
          <a:prstGeom prst="rect">
            <a:avLst/>
          </a:prstGeom>
        </p:spPr>
      </p:pic>
      <p:sp>
        <p:nvSpPr>
          <p:cNvPr id="12" name="Таблица 11"/>
          <p:cNvSpPr>
            <a:spLocks noGrp="1"/>
          </p:cNvSpPr>
          <p:nvPr>
            <p:ph type="tbl" sz="quarter" idx="10"/>
          </p:nvPr>
        </p:nvSpPr>
        <p:spPr>
          <a:xfrm>
            <a:off x="688686" y="1182186"/>
            <a:ext cx="11237913" cy="4881562"/>
          </a:xfrm>
          <a:noFill/>
        </p:spPr>
        <p:txBody>
          <a:bodyPr>
            <a:normAutofit/>
          </a:bodyPr>
          <a:lstStyle>
            <a:lvl1pPr>
              <a:def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2060"/>
                </a:solidFill>
                <a:effectLst/>
                <a:uFillTx/>
                <a:latin typeface="Gilroy-Light"/>
                <a:ea typeface="+mn-ea"/>
                <a:cs typeface="+mn-cs"/>
                <a:sym typeface="Calibri"/>
              </a:defRPr>
            </a:lvl1pPr>
          </a:lstStyle>
          <a:p>
            <a:endParaRPr lang="ru-RU" dirty="0"/>
          </a:p>
        </p:txBody>
      </p:sp>
      <p:pic>
        <p:nvPicPr>
          <p:cNvPr id="11" name="Рисунок 10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3967" y="120535"/>
            <a:ext cx="449236" cy="449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3128275"/>
      </p:ext>
    </p:extLst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Текст заголовка">
            <a:extLst>
              <a:ext uri="{FF2B5EF4-FFF2-40B4-BE49-F238E27FC236}">
                <a16:creationId xmlns:a16="http://schemas.microsoft.com/office/drawing/2014/main" id="{2284E69D-6AF8-4F98-B349-4B100723F41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293126" y="155926"/>
            <a:ext cx="8641699" cy="60798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kumimoji="0" sz="2800" b="1" i="0" u="none" strike="noStrike" cap="none" spc="0" normalizeH="0" baseline="0" dirty="0">
                <a:ln>
                  <a:noFill/>
                </a:ln>
                <a:solidFill>
                  <a:srgbClr val="8F00FF"/>
                </a:solidFill>
                <a:effectLst/>
                <a:uFillTx/>
                <a:latin typeface="Gilroy-ExtraBold"/>
                <a:ea typeface="Gilroy-ExtraBold"/>
                <a:cs typeface="Gilroy-ExtraBold"/>
                <a:sym typeface="Helvetica"/>
              </a:defRPr>
            </a:lvl1pPr>
          </a:lstStyle>
          <a:p>
            <a:r>
              <a:rPr dirty="0" err="1"/>
              <a:t>Текст</a:t>
            </a:r>
            <a:r>
              <a:rPr dirty="0"/>
              <a:t> </a:t>
            </a:r>
            <a:r>
              <a:rPr dirty="0" err="1"/>
              <a:t>заголовка</a:t>
            </a:r>
            <a:endParaRPr dirty="0"/>
          </a:p>
        </p:txBody>
      </p:sp>
      <p:pic>
        <p:nvPicPr>
          <p:cNvPr id="17" name="Picture 5" descr="C:\Users\user\Desktop\Безымянный6.png">
            <a:extLst>
              <a:ext uri="{FF2B5EF4-FFF2-40B4-BE49-F238E27FC236}">
                <a16:creationId xmlns:a16="http://schemas.microsoft.com/office/drawing/2014/main" id="{1630AB7B-6225-4C22-9DDF-5E279DE78129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6"/>
          <a:stretch/>
        </p:blipFill>
        <p:spPr bwMode="auto">
          <a:xfrm>
            <a:off x="0" y="6538913"/>
            <a:ext cx="12191999" cy="333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Номер слайда">
            <a:extLst>
              <a:ext uri="{FF2B5EF4-FFF2-40B4-BE49-F238E27FC236}">
                <a16:creationId xmlns:a16="http://schemas.microsoft.com/office/drawing/2014/main" id="{94497D8C-7A79-42CA-8287-3660FFC320ED}"/>
              </a:ext>
            </a:extLst>
          </p:cNvPr>
          <p:cNvSpPr txBox="1">
            <a:spLocks/>
          </p:cNvSpPr>
          <p:nvPr userDrawn="1"/>
        </p:nvSpPr>
        <p:spPr>
          <a:xfrm>
            <a:off x="11789063" y="6617671"/>
            <a:ext cx="275072" cy="276995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00" b="0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1pPr>
            <a:lvl2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2pPr>
            <a:lvl3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3pPr>
            <a:lvl4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4pPr>
            <a:lvl5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5pPr>
            <a:lvl6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6pPr>
            <a:lvl7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7pPr>
            <a:lvl8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8pPr>
            <a:lvl9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9pPr>
          </a:lstStyle>
          <a:p>
            <a:fld id="{86CB4B4D-7CA3-9044-876B-883B54F8677D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852F0EAF-DC47-4953-9588-8E3A5715473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908" y="51263"/>
            <a:ext cx="453825" cy="576000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E73C6998-B4E7-4A59-9AC7-97D8FCD7C62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817" y="51263"/>
            <a:ext cx="695858" cy="557584"/>
          </a:xfrm>
          <a:prstGeom prst="rect">
            <a:avLst/>
          </a:prstGeom>
        </p:spPr>
      </p:pic>
      <p:sp>
        <p:nvSpPr>
          <p:cNvPr id="3" name="Объект 2"/>
          <p:cNvSpPr>
            <a:spLocks noGrp="1"/>
          </p:cNvSpPr>
          <p:nvPr>
            <p:ph sz="quarter" idx="10"/>
          </p:nvPr>
        </p:nvSpPr>
        <p:spPr>
          <a:xfrm>
            <a:off x="630196" y="1092530"/>
            <a:ext cx="11304629" cy="4832597"/>
          </a:xfrm>
        </p:spPr>
        <p:txBody>
          <a:bodyPr>
            <a:normAutofit/>
          </a:bodyPr>
          <a:lstStyle>
            <a:lvl1pPr>
              <a:defRPr sz="2400">
                <a:solidFill>
                  <a:srgbClr val="243A62"/>
                </a:solidFill>
                <a:latin typeface="Gilroy-Light"/>
              </a:defRPr>
            </a:lvl1pPr>
            <a:lvl2pPr>
              <a:defRPr sz="2400">
                <a:solidFill>
                  <a:srgbClr val="243A62"/>
                </a:solidFill>
                <a:latin typeface="Gilroy-Light"/>
              </a:defRPr>
            </a:lvl2pPr>
            <a:lvl3pPr>
              <a:defRPr sz="2400">
                <a:solidFill>
                  <a:srgbClr val="243A62"/>
                </a:solidFill>
                <a:latin typeface="Gilroy-Light"/>
              </a:defRPr>
            </a:lvl3pPr>
            <a:lvl4pPr>
              <a:defRPr sz="2400">
                <a:solidFill>
                  <a:srgbClr val="243A62"/>
                </a:solidFill>
                <a:latin typeface="Gilroy-Light"/>
              </a:defRPr>
            </a:lvl4pPr>
            <a:lvl5pPr>
              <a:defRPr sz="2400">
                <a:solidFill>
                  <a:srgbClr val="243A62"/>
                </a:solidFill>
                <a:latin typeface="Gilroy-Light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3967" y="120535"/>
            <a:ext cx="449236" cy="449236"/>
          </a:xfrm>
          <a:prstGeom prst="rect">
            <a:avLst/>
          </a:prstGeom>
        </p:spPr>
      </p:pic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Контакт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pic>
        <p:nvPicPr>
          <p:cNvPr id="128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18" name="Прямоугольник 7"/>
          <p:cNvSpPr/>
          <p:nvPr userDrawn="1"/>
        </p:nvSpPr>
        <p:spPr>
          <a:xfrm>
            <a:off x="6103137" y="1742787"/>
            <a:ext cx="6121524" cy="5131928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9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9" name="Прямоугольник 10"/>
          <p:cNvSpPr/>
          <p:nvPr userDrawn="1"/>
        </p:nvSpPr>
        <p:spPr>
          <a:xfrm>
            <a:off x="6103137" y="-6261"/>
            <a:ext cx="6121526" cy="1800326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0" name="Прямоугольник 13"/>
          <p:cNvSpPr/>
          <p:nvPr userDrawn="1"/>
        </p:nvSpPr>
        <p:spPr>
          <a:xfrm>
            <a:off x="6102381" y="5347906"/>
            <a:ext cx="2372738" cy="1515887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pic>
        <p:nvPicPr>
          <p:cNvPr id="21" name="image2.png" descr="image2.png"/>
          <p:cNvPicPr>
            <a:picLocks noChangeAspect="1"/>
          </p:cNvPicPr>
          <p:nvPr userDrawn="1"/>
        </p:nvPicPr>
        <p:blipFill>
          <a:blip r:embed="rId3"/>
          <a:srcRect t="720" b="5621"/>
          <a:stretch>
            <a:fillRect/>
          </a:stretch>
        </p:blipFill>
        <p:spPr>
          <a:xfrm>
            <a:off x="8362274" y="1788748"/>
            <a:ext cx="3862389" cy="5087332"/>
          </a:xfrm>
          <a:prstGeom prst="rect">
            <a:avLst/>
          </a:prstGeom>
          <a:ln w="12700">
            <a:miter lim="400000"/>
          </a:ln>
        </p:spPr>
      </p:pic>
      <p:sp>
        <p:nvSpPr>
          <p:cNvPr id="22" name="Прямоугольник 9"/>
          <p:cNvSpPr/>
          <p:nvPr userDrawn="1"/>
        </p:nvSpPr>
        <p:spPr>
          <a:xfrm>
            <a:off x="8355782" y="-12041"/>
            <a:ext cx="3868878" cy="1811885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ADDAE3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3" name="Текст 2"/>
          <p:cNvSpPr txBox="1"/>
          <p:nvPr userDrawn="1"/>
        </p:nvSpPr>
        <p:spPr>
          <a:xfrm>
            <a:off x="532009" y="995120"/>
            <a:ext cx="4831212" cy="19499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pPr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sz="4800" b="1" dirty="0"/>
              <a:t>СПАСИБО!</a:t>
            </a:r>
            <a:endParaRPr lang="ru-RU" sz="4800" b="1" dirty="0"/>
          </a:p>
          <a:p>
            <a:pPr>
              <a:defRPr sz="24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dirty="0"/>
          </a:p>
          <a:p>
            <a:pPr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dirty="0"/>
              <a:t>КОНТАКТЫ</a:t>
            </a:r>
            <a:endParaRPr dirty="0">
              <a:latin typeface="Gilroy-ExtraBold"/>
              <a:ea typeface="Gilroy-ExtraBold"/>
              <a:cs typeface="Gilroy-ExtraBold"/>
              <a:sym typeface="Gilroy-ExtraBold"/>
            </a:endParaRPr>
          </a:p>
        </p:txBody>
      </p:sp>
      <p:sp>
        <p:nvSpPr>
          <p:cNvPr id="24" name="Текст 2"/>
          <p:cNvSpPr>
            <a:spLocks noGrp="1"/>
          </p:cNvSpPr>
          <p:nvPr>
            <p:ph type="body" sz="quarter" idx="10" hasCustomPrompt="1"/>
          </p:nvPr>
        </p:nvSpPr>
        <p:spPr>
          <a:xfrm>
            <a:off x="495746" y="2950650"/>
            <a:ext cx="3706082" cy="790078"/>
          </a:xfrm>
        </p:spPr>
        <p:txBody>
          <a:bodyPr>
            <a:normAutofit/>
          </a:bodyPr>
          <a:lstStyle>
            <a:lvl1pPr>
              <a:defRPr kumimoji="0" lang="ru-RU" sz="1800" b="0" i="0" u="none" strike="noStrike" cap="none" spc="0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uFillTx/>
                <a:latin typeface="Gilroy-Light"/>
                <a:ea typeface="Gilroy-Light"/>
                <a:cs typeface="Gilroy-Light"/>
                <a:sym typeface="Helvetica"/>
              </a:defRPr>
            </a:lvl1pPr>
            <a:lvl2pPr>
              <a:defRPr kumimoji="0" lang="ru-RU" sz="1800" b="0" i="0" u="none" strike="noStrike" cap="none" spc="0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uFillTx/>
                <a:latin typeface="Gilroy-Light"/>
                <a:ea typeface="Gilroy-Light"/>
                <a:cs typeface="Gilroy-Light"/>
                <a:sym typeface="Helvetica"/>
              </a:defRPr>
            </a:lvl2pPr>
          </a:lstStyle>
          <a:p>
            <a:pPr lvl="0"/>
            <a:r>
              <a:rPr lang="ru-RU" dirty="0"/>
              <a:t>8-888-888-88-88</a:t>
            </a:r>
          </a:p>
          <a:p>
            <a:pPr lvl="1"/>
            <a:r>
              <a:rPr lang="ru-RU" dirty="0"/>
              <a:t>Второй уровень</a:t>
            </a:r>
          </a:p>
        </p:txBody>
      </p:sp>
      <p:sp>
        <p:nvSpPr>
          <p:cNvPr id="25" name="Текст 2"/>
          <p:cNvSpPr>
            <a:spLocks noGrp="1"/>
          </p:cNvSpPr>
          <p:nvPr>
            <p:ph type="body" sz="quarter" idx="11" hasCustomPrompt="1"/>
          </p:nvPr>
        </p:nvSpPr>
        <p:spPr>
          <a:xfrm>
            <a:off x="495746" y="3893128"/>
            <a:ext cx="3706082" cy="790078"/>
          </a:xfrm>
        </p:spPr>
        <p:txBody>
          <a:bodyPr>
            <a:normAutofit/>
          </a:bodyPr>
          <a:lstStyle>
            <a:lvl1pPr>
              <a:defRPr kumimoji="0" lang="ru-RU" sz="1800" b="0" i="0" u="none" strike="noStrike" cap="none" spc="0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uFillTx/>
                <a:latin typeface="Gilroy-Light"/>
                <a:ea typeface="Gilroy-Light"/>
                <a:cs typeface="Gilroy-Light"/>
                <a:sym typeface="Helvetica"/>
              </a:defRPr>
            </a:lvl1pPr>
            <a:lvl2pPr>
              <a:defRPr kumimoji="0" lang="ru-RU" sz="1800" b="0" i="0" u="none" strike="noStrike" cap="none" spc="0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uFillTx/>
                <a:latin typeface="Gilroy-Light"/>
                <a:ea typeface="Gilroy-Light"/>
                <a:cs typeface="Gilroy-Light"/>
                <a:sym typeface="Helvetica"/>
              </a:defRPr>
            </a:lvl2pPr>
          </a:lstStyle>
          <a:p>
            <a:pPr lvl="0"/>
            <a:r>
              <a:rPr lang="en-US" dirty="0"/>
              <a:t>e-mail</a:t>
            </a:r>
            <a:endParaRPr lang="ru-RU" dirty="0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852F0EAF-DC47-4953-9588-8E3A57154734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0140" y="42055"/>
            <a:ext cx="453825" cy="576000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E73C6998-B4E7-4A59-9AC7-97D8FCD7C62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817" y="51263"/>
            <a:ext cx="695858" cy="557584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3967" y="120535"/>
            <a:ext cx="449236" cy="449236"/>
          </a:xfrm>
          <a:prstGeom prst="rect">
            <a:avLst/>
          </a:prstGeom>
        </p:spPr>
      </p:pic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r>
              <a:t>Текст заголовка</a:t>
            </a:r>
          </a:p>
        </p:txBody>
      </p:sp>
      <p:sp>
        <p:nvSpPr>
          <p:cNvPr id="3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lvl1pPr algn="r">
              <a:defRPr sz="1200">
                <a:solidFill>
                  <a:srgbClr val="888888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  <p:grpSp>
        <p:nvGrpSpPr>
          <p:cNvPr id="5" name="Группа 4">
            <a:extLst>
              <a:ext uri="{FF2B5EF4-FFF2-40B4-BE49-F238E27FC236}">
                <a16:creationId xmlns:a16="http://schemas.microsoft.com/office/drawing/2014/main" id="{0F46D48A-CFC5-4375-B383-7EB5C65FC5F4}"/>
              </a:ext>
            </a:extLst>
          </p:cNvPr>
          <p:cNvGrpSpPr/>
          <p:nvPr userDrawn="1"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id="{9EF66D53-61A5-4AD9-AC8D-733BFFAE291A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C8BC6219-799A-4094-A65B-C54B108DA74A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004DF2ED-D8A3-4267-A2F6-0D4C7AF89E53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D4120FCB-ECAE-4BD7-9E81-39948F4928C9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33CA745D-363A-4773-8692-9C7B9ED2FDE4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1" r:id="rId2"/>
    <p:sldLayoutId id="2147483663" r:id="rId3"/>
    <p:sldLayoutId id="2147483655" r:id="rId4"/>
    <p:sldLayoutId id="2147483664" r:id="rId5"/>
    <p:sldLayoutId id="2147483659" r:id="rId6"/>
    <p:sldLayoutId id="2147483662" r:id="rId7"/>
    <p:sldLayoutId id="2147483656" r:id="rId8"/>
    <p:sldLayoutId id="2147483657" r:id="rId9"/>
  </p:sldLayoutIdLst>
  <p:transition spd="med"/>
  <p:hf hdr="0" ftr="0" dt="0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1234438" marR="0" indent="-320038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8448" y="1258226"/>
            <a:ext cx="5443638" cy="784826"/>
          </a:xfrm>
        </p:spPr>
        <p:txBody>
          <a:bodyPr/>
          <a:lstStyle/>
          <a:p>
            <a:r>
              <a:rPr lang="ru-RU" dirty="0"/>
              <a:t>ВИЧ инфо-тест: информирование и анонимное тестирование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ru-RU" smtClean="0"/>
              <a:t>1</a:t>
            </a:fld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0"/>
          </p:nvPr>
        </p:nvSpPr>
        <p:spPr>
          <a:xfrm>
            <a:off x="2386147" y="2770187"/>
            <a:ext cx="4169076" cy="659585"/>
          </a:xfrm>
        </p:spPr>
        <p:txBody>
          <a:bodyPr/>
          <a:lstStyle/>
          <a:p>
            <a:r>
              <a:rPr lang="en-US" dirty="0"/>
              <a:t>EDUNET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1"/>
          </p:nvPr>
        </p:nvSpPr>
        <p:spPr>
          <a:xfrm>
            <a:off x="2386147" y="4027788"/>
            <a:ext cx="3719833" cy="659585"/>
          </a:xfrm>
        </p:spPr>
        <p:txBody>
          <a:bodyPr/>
          <a:lstStyle/>
          <a:p>
            <a:r>
              <a:rPr lang="ru-RU" dirty="0"/>
              <a:t>Информационно-образовательный портал </a:t>
            </a:r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ru-RU" dirty="0"/>
              <a:t>Технологии снижения потерь от социально значимых заболеваний.</a:t>
            </a:r>
          </a:p>
        </p:txBody>
      </p:sp>
    </p:spTree>
    <p:extLst>
      <p:ext uri="{BB962C8B-B14F-4D97-AF65-F5344CB8AC3E}">
        <p14:creationId xmlns:p14="http://schemas.microsoft.com/office/powerpoint/2010/main" val="2059761564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ru-RU" sz="2800" dirty="0"/>
              <a:t>Наша концепция включает в себя разработку платформы информирующей население, с возможностью заказать тест, задать вопрос и сопутствующие узкоспециализированные  приложения</a:t>
            </a:r>
            <a:r>
              <a:rPr lang="ru-RU" dirty="0"/>
              <a:t>.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lnSpcReduction="10000"/>
          </a:bodyPr>
          <a:lstStyle/>
          <a:p>
            <a:r>
              <a:rPr lang="ru-RU" sz="1600" dirty="0"/>
              <a:t>Табуированности темы ВИЧ</a:t>
            </a:r>
          </a:p>
          <a:p>
            <a:r>
              <a:rPr lang="ru-RU" sz="1600" dirty="0"/>
              <a:t>Низкий процент выявления заболевания</a:t>
            </a:r>
          </a:p>
          <a:p>
            <a:r>
              <a:rPr lang="ru-RU" sz="1600" dirty="0"/>
              <a:t>Информация в источниках зачастую представлена в сложной форме, недоступной для понимания обывателя</a:t>
            </a:r>
          </a:p>
          <a:p>
            <a:r>
              <a:rPr lang="ru-RU" sz="1600" dirty="0"/>
              <a:t>Неловкость при обращении к специалисту для диагностики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5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sz="1600" dirty="0"/>
              <a:t>Информация доносится в доступной для обывателя форме, учитывая возрастную группу</a:t>
            </a:r>
          </a:p>
          <a:p>
            <a:r>
              <a:rPr lang="ru-RU" sz="1600" dirty="0"/>
              <a:t>Повышение процента выявления заболевания</a:t>
            </a:r>
          </a:p>
          <a:p>
            <a:r>
              <a:rPr lang="ru-RU" sz="1600" dirty="0"/>
              <a:t>Предоставляется тестирование для домашнего использования, что дает возможность избежать моральных страданий от табуированности темы ВИЧ, и неловкости при обращении к специалисту за диагностикой</a:t>
            </a:r>
          </a:p>
        </p:txBody>
      </p:sp>
    </p:spTree>
    <p:extLst>
      <p:ext uri="{BB962C8B-B14F-4D97-AF65-F5344CB8AC3E}">
        <p14:creationId xmlns:p14="http://schemas.microsoft.com/office/powerpoint/2010/main" val="2275807473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23BCAEB7-318A-49A7-9F80-AF191B5290A7}"/>
              </a:ext>
            </a:extLst>
          </p:cNvPr>
          <p:cNvGraphicFramePr>
            <a:graphicFrameLocks noGrp="1"/>
          </p:cNvGraphicFramePr>
          <p:nvPr>
            <p:ph type="tbl" sz="quarter" idx="10"/>
            <p:extLst>
              <p:ext uri="{D42A27DB-BD31-4B8C-83A1-F6EECF244321}">
                <p14:modId xmlns:p14="http://schemas.microsoft.com/office/powerpoint/2010/main" val="738164136"/>
              </p:ext>
            </p:extLst>
          </p:nvPr>
        </p:nvGraphicFramePr>
        <p:xfrm>
          <a:off x="352425" y="1047750"/>
          <a:ext cx="11479214" cy="520974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739607">
                  <a:extLst>
                    <a:ext uri="{9D8B030D-6E8A-4147-A177-3AD203B41FA5}">
                      <a16:colId xmlns:a16="http://schemas.microsoft.com/office/drawing/2014/main" val="3076297344"/>
                    </a:ext>
                  </a:extLst>
                </a:gridCol>
                <a:gridCol w="5739607">
                  <a:extLst>
                    <a:ext uri="{9D8B030D-6E8A-4147-A177-3AD203B41FA5}">
                      <a16:colId xmlns:a16="http://schemas.microsoft.com/office/drawing/2014/main" val="423051674"/>
                    </a:ext>
                  </a:extLst>
                </a:gridCol>
              </a:tblGrid>
              <a:tr h="538678">
                <a:tc>
                  <a:txBody>
                    <a:bodyPr/>
                    <a:lstStyle/>
                    <a:p>
                      <a:pPr algn="ctr"/>
                      <a:r>
                        <a:rPr kumimoji="0" lang="ru-RU" sz="2800" b="1" i="0" u="none" strike="noStrike" cap="none" spc="0" normalizeH="0" baseline="0" dirty="0">
                          <a:ln>
                            <a:noFill/>
                          </a:ln>
                          <a:solidFill>
                            <a:srgbClr val="8F00FF"/>
                          </a:solidFill>
                          <a:effectLst/>
                          <a:uFillTx/>
                          <a:latin typeface="Gilroy-ExtraBold"/>
                          <a:sym typeface="Helvetica"/>
                        </a:rPr>
                        <a:t>Целевая аудитория</a:t>
                      </a:r>
                    </a:p>
                  </a:txBody>
                  <a:tcPr anchor="ctr">
                    <a:solidFill>
                      <a:srgbClr val="ECD9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2800" b="1" i="0" u="none" strike="noStrike" cap="none" spc="0" normalizeH="0" baseline="0" dirty="0">
                          <a:ln>
                            <a:noFill/>
                          </a:ln>
                          <a:solidFill>
                            <a:srgbClr val="8F00FF"/>
                          </a:solidFill>
                          <a:effectLst/>
                          <a:uFillTx/>
                          <a:latin typeface="Gilroy-ExtraBold"/>
                          <a:sym typeface="Helvetica"/>
                        </a:rPr>
                        <a:t>Ценностное предложение</a:t>
                      </a:r>
                    </a:p>
                  </a:txBody>
                  <a:tcPr anchor="ctr">
                    <a:solidFill>
                      <a:srgbClr val="ECD9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63226970"/>
                  </a:ext>
                </a:extLst>
              </a:tr>
              <a:tr h="4671071">
                <a:tc>
                  <a:txBody>
                    <a:bodyPr/>
                    <a:lstStyle/>
                    <a:p>
                      <a:endParaRPr lang="ru-RU" dirty="0"/>
                    </a:p>
                    <a:p>
                      <a:endParaRPr lang="ru-RU" dirty="0"/>
                    </a:p>
                    <a:p>
                      <a:endParaRPr lang="ru-RU" dirty="0"/>
                    </a:p>
                    <a:p>
                      <a:endParaRPr lang="ru-RU" dirty="0"/>
                    </a:p>
                    <a:p>
                      <a:endParaRPr lang="ru-RU" dirty="0"/>
                    </a:p>
                    <a:p>
                      <a:endParaRPr lang="ru-RU" dirty="0"/>
                    </a:p>
                    <a:p>
                      <a:endParaRPr lang="ru-RU" dirty="0"/>
                    </a:p>
                    <a:p>
                      <a:endParaRPr lang="ru-RU" dirty="0"/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790378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463139" y="1745673"/>
            <a:ext cx="5498274" cy="258531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285750" marR="0" indent="-28575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206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Потенциально зараженные люди</a:t>
            </a:r>
          </a:p>
          <a:p>
            <a:pPr marL="285750" marR="0" indent="-28575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ru-RU" dirty="0">
                <a:solidFill>
                  <a:srgbClr val="002060"/>
                </a:solidFill>
              </a:rPr>
              <a:t>Люди социально активного возраста 16-45 лет</a:t>
            </a:r>
          </a:p>
          <a:p>
            <a:pPr marL="285750" marR="0" indent="-28575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ru-RU" dirty="0">
                <a:solidFill>
                  <a:srgbClr val="002060"/>
                </a:solidFill>
              </a:rPr>
              <a:t>Потенциально уязвимые для заболевания ВИЧ социальные группы</a:t>
            </a:r>
          </a:p>
          <a:p>
            <a:pPr marL="285750" marR="0" indent="-28575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206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Потенциально может захватывать все возрастные группы способные к осознанию информации, платформа предполагает информацию для разных возрастных групп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2060"/>
              </a:solidFill>
              <a:effectLst/>
              <a:uFillTx/>
              <a:sym typeface="Helvetica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217721" y="1745673"/>
            <a:ext cx="5515099" cy="369331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206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Наша платформа имеет ряд преимущест</a:t>
            </a:r>
            <a:r>
              <a:rPr lang="ru-RU" dirty="0">
                <a:solidFill>
                  <a:srgbClr val="002060"/>
                </a:solidFill>
              </a:rPr>
              <a:t>в</a:t>
            </a:r>
          </a:p>
          <a:p>
            <a:pPr marL="285750" marR="0" indent="-28575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206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Информация предоставляется в доступной информации, написанной так чтобы быть доступной для нескольких возрастных групп</a:t>
            </a:r>
          </a:p>
          <a:p>
            <a:pPr marL="285750" marR="0" indent="-28575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ru-RU" dirty="0">
                <a:solidFill>
                  <a:srgbClr val="002060"/>
                </a:solidFill>
              </a:rPr>
              <a:t>Возможность анонимно заказать тест на ВИЧ</a:t>
            </a:r>
          </a:p>
          <a:p>
            <a:pPr marL="285750" marR="0" indent="-28575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ru-RU" dirty="0">
                <a:solidFill>
                  <a:srgbClr val="002060"/>
                </a:solidFill>
              </a:rPr>
              <a:t>Возможность задать анонимный вопрос и получить на него специализированный ответ</a:t>
            </a:r>
          </a:p>
          <a:p>
            <a:pPr marL="285750" marR="0" indent="-28575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ru-RU" dirty="0">
                <a:solidFill>
                  <a:srgbClr val="002060"/>
                </a:solidFill>
              </a:rPr>
              <a:t>Для уже заболевших будут даны контакты государственных клиник предоставляющих бесплатную терапию и приложение для отслеживания процесса терапии, с графиком и напоминании о необходимости приема и приобретения медикаментов.</a:t>
            </a:r>
          </a:p>
        </p:txBody>
      </p:sp>
    </p:spTree>
    <p:extLst>
      <p:ext uri="{BB962C8B-B14F-4D97-AF65-F5344CB8AC3E}">
        <p14:creationId xmlns:p14="http://schemas.microsoft.com/office/powerpoint/2010/main" val="1682994130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36D8A34F-EF88-4348-960E-34E97E46C94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03281257"/>
              </p:ext>
            </p:extLst>
          </p:nvPr>
        </p:nvGraphicFramePr>
        <p:xfrm>
          <a:off x="-1" y="819727"/>
          <a:ext cx="12078393" cy="559769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166935">
                  <a:extLst>
                    <a:ext uri="{9D8B030D-6E8A-4147-A177-3AD203B41FA5}">
                      <a16:colId xmlns:a16="http://schemas.microsoft.com/office/drawing/2014/main" val="3344974326"/>
                    </a:ext>
                  </a:extLst>
                </a:gridCol>
                <a:gridCol w="1657575">
                  <a:extLst>
                    <a:ext uri="{9D8B030D-6E8A-4147-A177-3AD203B41FA5}">
                      <a16:colId xmlns:a16="http://schemas.microsoft.com/office/drawing/2014/main" val="1847720295"/>
                    </a:ext>
                  </a:extLst>
                </a:gridCol>
                <a:gridCol w="4304642">
                  <a:extLst>
                    <a:ext uri="{9D8B030D-6E8A-4147-A177-3AD203B41FA5}">
                      <a16:colId xmlns:a16="http://schemas.microsoft.com/office/drawing/2014/main" val="950557334"/>
                    </a:ext>
                  </a:extLst>
                </a:gridCol>
                <a:gridCol w="3949241">
                  <a:extLst>
                    <a:ext uri="{9D8B030D-6E8A-4147-A177-3AD203B41FA5}">
                      <a16:colId xmlns:a16="http://schemas.microsoft.com/office/drawing/2014/main" val="636569222"/>
                    </a:ext>
                  </a:extLst>
                </a:gridCol>
              </a:tblGrid>
              <a:tr h="687747"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>
                          <a:solidFill>
                            <a:srgbClr val="7030A0"/>
                          </a:solidFill>
                          <a:effectLst/>
                          <a:latin typeface="Gilroy-ExtraBold"/>
                        </a:rPr>
                        <a:t>КОНКУРЕНТ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D9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>
                          <a:solidFill>
                            <a:srgbClr val="7030A0"/>
                          </a:solidFill>
                          <a:effectLst/>
                          <a:latin typeface="Gilroy-ExtraBold"/>
                        </a:rPr>
                        <a:t>ПРОДУКТ 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D9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>
                          <a:solidFill>
                            <a:srgbClr val="7030A0"/>
                          </a:solidFill>
                          <a:effectLst/>
                          <a:latin typeface="Gilroy-ExtraBold"/>
                        </a:rPr>
                        <a:t>ХАРАКТЕРИСТИКИ ПРОДУКТА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D9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>
                          <a:solidFill>
                            <a:srgbClr val="7030A0"/>
                          </a:solidFill>
                          <a:effectLst/>
                          <a:latin typeface="Gilroy-ExtraBold"/>
                        </a:rPr>
                        <a:t>НАШИ КОНКУРЕТНЫЕ ПРЕИМУЩЕСТВА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D9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7114437"/>
                  </a:ext>
                </a:extLst>
              </a:tr>
              <a:tr h="1347005">
                <a:tc>
                  <a:txBody>
                    <a:bodyPr/>
                    <a:lstStyle/>
                    <a:p>
                      <a:pPr algn="l"/>
                      <a:r>
                        <a:rPr lang="ru-RU" sz="1050" dirty="0">
                          <a:solidFill>
                            <a:srgbClr val="002060"/>
                          </a:solidFill>
                        </a:rPr>
                        <a:t>Центр СПИД - Платные услуги (hiv-spb.ru)</a:t>
                      </a:r>
                    </a:p>
                  </a:txBody>
                  <a:tcPr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dirty="0">
                          <a:solidFill>
                            <a:srgbClr val="002060"/>
                          </a:solidFill>
                        </a:rPr>
                        <a:t>Центр по профилактике и борьбе со СПИД и инфекционными заболеваниями</a:t>
                      </a:r>
                    </a:p>
                  </a:txBody>
                  <a:tcPr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dirty="0">
                          <a:solidFill>
                            <a:srgbClr val="002060"/>
                          </a:solidFill>
                        </a:rPr>
                        <a:t>Предоставляет информацию ВИЧ-инфицированным о последствиях и опасности не лечения , помогает людям которые столкнулись с такой проблемой не угасать и продолжать жить не смотря ни на что при этом постоянно проверяться , для этого они предоставляют платные услуги как гражданам РФ так и иностранцам</a:t>
                      </a:r>
                    </a:p>
                  </a:txBody>
                  <a:tcPr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dirty="0">
                          <a:solidFill>
                            <a:srgbClr val="002060"/>
                          </a:solidFill>
                        </a:rPr>
                        <a:t>Мы предоставляем информацию и возможность пройти тест на дому, в отличие от конкурентов цена будет до 300 рублей</a:t>
                      </a:r>
                    </a:p>
                  </a:txBody>
                  <a:tcPr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817617">
                <a:tc>
                  <a:txBody>
                    <a:bodyPr/>
                    <a:lstStyle/>
                    <a:p>
                      <a:pPr algn="l"/>
                      <a:r>
                        <a:rPr lang="ru-RU" sz="1050" dirty="0">
                          <a:solidFill>
                            <a:srgbClr val="002060"/>
                          </a:solidFill>
                        </a:rPr>
                        <a:t>Ресурсный центр - Ассоциация Е.В.А. (</a:t>
                      </a:r>
                      <a:r>
                        <a:rPr lang="en-US" sz="1050" dirty="0">
                          <a:solidFill>
                            <a:srgbClr val="002060"/>
                          </a:solidFill>
                        </a:rPr>
                        <a:t>evanetwork.ru)</a:t>
                      </a:r>
                      <a:endParaRPr lang="ru-RU" sz="1050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dirty="0">
                          <a:solidFill>
                            <a:srgbClr val="002060"/>
                          </a:solidFill>
                        </a:rPr>
                        <a:t>Е.В.А. </a:t>
                      </a:r>
                    </a:p>
                  </a:txBody>
                  <a:tcPr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dirty="0">
                          <a:solidFill>
                            <a:srgbClr val="002060"/>
                          </a:solidFill>
                        </a:rPr>
                        <a:t>Позиционирует себя как информатор , которые вносят в социум информацию об опасности не лечения , говоря о последствиях, так же собирая пожертвования различных суммы на помочь для грудного вскармливания ВИЧ-положительных мам, профилактика ВИЧ среди наркопотребителей, центр развития активизма. На сайте есть вся не обходимая информация помимо вопросов можно воспользоваться онлайн-консультацией прям из дома без видео, анонимно, конфиденциально  и ежедневно, причем что онлайн-консультация могут проходить не обязательно в том городе где находится ЕВА центр , а с любого города. Данный сайт не имеет платных услуг они позиционируют себя как информаторов , которые вносят в социум информацию об опасности не лечения , говоря о последствиях , так же собирая пожертвования различных суммы на помочь для грудного вскармливания ВИЧ-положительных мам, профилактика ВИЧ среди наркопотребителей, центр развития активизма. </a:t>
                      </a:r>
                    </a:p>
                  </a:txBody>
                  <a:tcPr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dirty="0">
                          <a:solidFill>
                            <a:srgbClr val="002060"/>
                          </a:solidFill>
                        </a:rPr>
                        <a:t>Мы же будем совмещать в себе и качественного информатора и анонимную сдачу теста на ВИЧ при этом соблюдая 100% конфиденциальность. Тем самым не подвергая нашего клиента опасности , с помощью психологической помощи .</a:t>
                      </a:r>
                    </a:p>
                  </a:txBody>
                  <a:tcPr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17114365"/>
                  </a:ext>
                </a:extLst>
              </a:tr>
              <a:tr h="1745329">
                <a:tc>
                  <a:txBody>
                    <a:bodyPr/>
                    <a:lstStyle/>
                    <a:p>
                      <a:pPr algn="l"/>
                      <a:r>
                        <a:rPr lang="ru-RU" sz="1050" dirty="0">
                          <a:solidFill>
                            <a:srgbClr val="002060"/>
                          </a:solidFill>
                        </a:rPr>
                        <a:t>Куда обратиться (</a:t>
                      </a:r>
                      <a:r>
                        <a:rPr lang="en-US" sz="1050" dirty="0">
                          <a:solidFill>
                            <a:srgbClr val="002060"/>
                          </a:solidFill>
                        </a:rPr>
                        <a:t>o-spide.ru)</a:t>
                      </a:r>
                      <a:endParaRPr lang="ru-RU" sz="1050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dirty="0">
                          <a:solidFill>
                            <a:srgbClr val="002060"/>
                          </a:solidFill>
                        </a:rPr>
                        <a:t>ВИЧ - сделайте правильный выбор</a:t>
                      </a:r>
                    </a:p>
                  </a:txBody>
                  <a:tcPr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dirty="0">
                          <a:solidFill>
                            <a:srgbClr val="002060"/>
                          </a:solidFill>
                        </a:rPr>
                        <a:t>нацелен на информирование посетителей сайта об осознании и принятие всей ситуации .Данная организация не предоставляет платные услуги , а только помогает справиться и ориентирует где и куда можно обратиться и сдать тест.</a:t>
                      </a:r>
                    </a:p>
                  </a:txBody>
                  <a:tcPr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dirty="0">
                          <a:solidFill>
                            <a:srgbClr val="002060"/>
                          </a:solidFill>
                        </a:rPr>
                        <a:t>Наш проект будет специализироваться на доступной для всех возрастов информации , которая будет описывать все важные моменты очень доходчиво с использованием как видеоматериалов так и аудиофайлов и инфографики для более полезны для визуализации информации и лучшего восприятия. Нашим клиентам не придется никуда ехать , мы можем осуществлять доставку на дом, что позволит нашим клиентам без какого либо страха сдать и самое главное конфиденциально предоставить результаты.</a:t>
                      </a:r>
                    </a:p>
                  </a:txBody>
                  <a:tcPr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17811155"/>
                  </a:ext>
                </a:extLst>
              </a:tr>
            </a:tbl>
          </a:graphicData>
        </a:graphic>
      </p:graphicFrame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142AF07C-30E8-42D1-BFAC-8F01D77DF0C6}"/>
              </a:ext>
            </a:extLst>
          </p:cNvPr>
          <p:cNvSpPr txBox="1">
            <a:spLocks/>
          </p:cNvSpPr>
          <p:nvPr/>
        </p:nvSpPr>
        <p:spPr>
          <a:xfrm>
            <a:off x="3293126" y="183919"/>
            <a:ext cx="8641699" cy="607981"/>
          </a:xfrm>
          <a:prstGeom prst="rect">
            <a:avLst/>
          </a:prstGeom>
        </p:spPr>
        <p:txBody>
          <a:bodyPr/>
          <a:lstStyle>
            <a:lvl1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1pPr>
            <a:lvl2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2pPr>
            <a:lvl3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3pPr>
            <a:lvl4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4pPr>
            <a:lvl5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5pPr>
            <a:lvl6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6pPr>
            <a:lvl7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7pPr>
            <a:lvl8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8pPr>
            <a:lvl9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9pPr>
          </a:lstStyle>
          <a:p>
            <a:pPr hangingPunct="1"/>
            <a:r>
              <a:rPr lang="ru-RU" sz="2800" b="1" dirty="0">
                <a:solidFill>
                  <a:srgbClr val="8F00FF"/>
                </a:solidFill>
                <a:latin typeface="Gilroy-ExtraBold"/>
                <a:sym typeface="Helvetica"/>
              </a:rPr>
              <a:t>Ключевые конкуренты </a:t>
            </a:r>
          </a:p>
        </p:txBody>
      </p:sp>
    </p:spTree>
    <p:extLst>
      <p:ext uri="{BB962C8B-B14F-4D97-AF65-F5344CB8AC3E}">
        <p14:creationId xmlns:p14="http://schemas.microsoft.com/office/powerpoint/2010/main" val="4147645424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5"/>
          </p:nvPr>
        </p:nvSpPr>
        <p:spPr>
          <a:xfrm>
            <a:off x="359411" y="5354653"/>
            <a:ext cx="5779469" cy="842947"/>
          </a:xfrm>
        </p:spPr>
        <p:txBody>
          <a:bodyPr/>
          <a:lstStyle/>
          <a:p>
            <a:r>
              <a:rPr lang="ru-RU" sz="1200" dirty="0"/>
              <a:t>Разработка дизайна и прототипирование - 50-100 тысяч рублей.</a:t>
            </a:r>
          </a:p>
          <a:p>
            <a:r>
              <a:rPr lang="ru-RU" sz="1200" dirty="0"/>
              <a:t>Разработка и внедрение программного обеспечения - 100-200 тысяч рублей.</a:t>
            </a:r>
          </a:p>
          <a:p>
            <a:r>
              <a:rPr lang="ru-RU" sz="1200" dirty="0"/>
              <a:t>Поддержка и обслуживание - 50-100 тысяч рублей в год.</a:t>
            </a:r>
          </a:p>
          <a:p>
            <a:r>
              <a:rPr lang="ru-RU" sz="1200" dirty="0"/>
              <a:t>Маркетинг и продвижение - 100-200 тысяч рублей в год.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ru-RU" dirty="0"/>
              <a:t>Доход от дистрибьюции тестов</a:t>
            </a:r>
          </a:p>
          <a:p>
            <a:r>
              <a:rPr lang="ru-RU" dirty="0"/>
              <a:t>Контекстной рекламы </a:t>
            </a:r>
          </a:p>
          <a:p>
            <a:r>
              <a:rPr lang="ru-RU" dirty="0"/>
              <a:t>Пожертвования 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ru-RU" dirty="0"/>
              <a:t>Информационный портал призванный просвещать целевую аудиторию о проблеме вич, так-же предоставляющая возможность пройти тест на вич в домашних условиях</a:t>
            </a:r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Потенциально зараженные люди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Люди социально активного возраста 16-45 лет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Потенциально уязвимые для заболевания ВИЧ социальные группы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Потенциально может захватывать все возрастные группы способные к осознанию информации, платформа предполагает информацию для разных возрастных групп</a:t>
            </a:r>
          </a:p>
          <a:p>
            <a:endParaRPr lang="ru-RU" dirty="0"/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21"/>
          </p:nvPr>
        </p:nvSpPr>
        <p:spPr>
          <a:xfrm>
            <a:off x="7219318" y="3677930"/>
            <a:ext cx="2308902" cy="1140813"/>
          </a:xfrm>
        </p:spPr>
        <p:txBody>
          <a:bodyPr/>
          <a:lstStyle/>
          <a:p>
            <a:r>
              <a:rPr lang="ru-RU" sz="1100" dirty="0"/>
              <a:t>Таргетированная реклама, будет поднимать нашу платформу вверх в поисковых системах при наличии ключевых слов </a:t>
            </a:r>
          </a:p>
          <a:p>
            <a:r>
              <a:rPr lang="ru-RU" sz="1100" dirty="0"/>
              <a:t>Сотрудничество с просветительскими организациями в рамках благотворительных </a:t>
            </a:r>
            <a:r>
              <a:rPr lang="ru-RU" dirty="0"/>
              <a:t>мероприятий</a:t>
            </a:r>
          </a:p>
          <a:p>
            <a:endParaRPr lang="ru-RU" dirty="0"/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22"/>
          </p:nvPr>
        </p:nvSpPr>
        <p:spPr>
          <a:xfrm>
            <a:off x="5172073" y="1579609"/>
            <a:ext cx="2078534" cy="3472615"/>
          </a:xfrm>
        </p:spPr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100" dirty="0"/>
              <a:t>Информация предоставляется в доступной информации, написанной так чтобы быть доступной для нескольких возрастных групп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100" dirty="0"/>
              <a:t>Возможность анонимно заказать тест на ВИЧ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100" dirty="0"/>
              <a:t>Возможность задать анонимный вопрос и получить на него специализированный ответ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100" dirty="0"/>
              <a:t>Для уже заболевших будут даны контакты государственных клиник предоставляющих бесплатную терапию и приложение для отслеживания процесса терапии, с графиком и напоминании о необходимости приема и приобретения медикаментов.</a:t>
            </a:r>
          </a:p>
          <a:p>
            <a:endParaRPr lang="ru-RU" dirty="0"/>
          </a:p>
        </p:txBody>
      </p:sp>
      <p:sp>
        <p:nvSpPr>
          <p:cNvPr id="9" name="Текст 8"/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r>
              <a:rPr lang="ru-RU" dirty="0"/>
              <a:t>Наша концепция включает в себя разработку платформы информирующей население, с возможностью заказать тест, задать вопрос и сопутствующие узкоспециализированные  приложения.</a:t>
            </a:r>
          </a:p>
          <a:p>
            <a:endParaRPr lang="ru-RU" dirty="0"/>
          </a:p>
        </p:txBody>
      </p:sp>
      <p:sp>
        <p:nvSpPr>
          <p:cNvPr id="10" name="Текст 9"/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Табуированности темы ВИЧ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Низкий процент выявления заболевания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Информация в источниках зачастую представлена в сложной форме, недоступной для понимания обывателя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Неловкость при обращении к специалисту для диагностики</a:t>
            </a:r>
          </a:p>
          <a:p>
            <a:endParaRPr lang="ru-RU" dirty="0"/>
          </a:p>
        </p:txBody>
      </p:sp>
      <p:sp>
        <p:nvSpPr>
          <p:cNvPr id="11" name="Текст 10"/>
          <p:cNvSpPr>
            <a:spLocks noGrp="1"/>
          </p:cNvSpPr>
          <p:nvPr>
            <p:ph type="body" sz="quarter" idx="25"/>
          </p:nvPr>
        </p:nvSpPr>
        <p:spPr>
          <a:xfrm>
            <a:off x="2419982" y="3489711"/>
            <a:ext cx="2906761" cy="1562511"/>
          </a:xfrm>
        </p:spPr>
        <p:txBody>
          <a:bodyPr/>
          <a:lstStyle/>
          <a:p>
            <a:r>
              <a:rPr lang="ru-RU" dirty="0"/>
              <a:t>Окупаемость не является основной целью проекта, основная цель — это борьба с невежеством, заработок будет осуществляться благодаря сотрудничеству с производителями тестов, а конкретно дистрибьюции.</a:t>
            </a:r>
          </a:p>
        </p:txBody>
      </p:sp>
    </p:spTree>
    <p:extLst>
      <p:ext uri="{BB962C8B-B14F-4D97-AF65-F5344CB8AC3E}">
        <p14:creationId xmlns:p14="http://schemas.microsoft.com/office/powerpoint/2010/main" val="3478297005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План реализации проекта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ru-RU" dirty="0"/>
              <a:t>Согласование макета сайта</a:t>
            </a:r>
          </a:p>
          <a:p>
            <a:pPr marL="0" indent="0">
              <a:buNone/>
            </a:pPr>
            <a:r>
              <a:rPr lang="ru-RU" dirty="0"/>
              <a:t>На этом этапе необходимо согласовать макет сайта с командой проекта и медицинскими специалистами.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ru-RU" dirty="0"/>
              <a:t>Подготовка контента сайта</a:t>
            </a:r>
          </a:p>
          <a:p>
            <a:pPr marL="0" indent="0">
              <a:buNone/>
            </a:pPr>
            <a:r>
              <a:rPr lang="ru-RU" dirty="0"/>
              <a:t>На этом этапе необходимо подготовить контент в соответствии с разработанным макетом.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ru-RU" dirty="0"/>
              <a:t> Разработка и внедрение программного обеспечения сайта</a:t>
            </a:r>
          </a:p>
          <a:p>
            <a:pPr marL="0" indent="0">
              <a:buNone/>
            </a:pPr>
            <a:r>
              <a:rPr lang="ru-RU" dirty="0"/>
              <a:t>На этом этапе необходимо разработать программную часть сайта в соответствии с разработанным макетом.</a:t>
            </a:r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dirty="0"/>
              <a:t>Тестирование сайта</a:t>
            </a:r>
          </a:p>
          <a:p>
            <a:r>
              <a:rPr lang="ru-RU" dirty="0"/>
              <a:t>Внутреннее тестирование сайта - тестирование сайта командой проекта. Целью внутреннего тестирования является выявление и устранение ошибок и недоработок.</a:t>
            </a:r>
          </a:p>
          <a:p>
            <a:r>
              <a:rPr lang="ru-RU" dirty="0"/>
              <a:t>Внешнее тестирование сайта с участием пользователей - тестирование сайта с участием реальных пользователей. Целью внешнего тестирования является оценка удобства использования сайта и его соответствия потребностям пользователей.</a:t>
            </a:r>
          </a:p>
        </p:txBody>
      </p:sp>
    </p:spTree>
    <p:extLst>
      <p:ext uri="{BB962C8B-B14F-4D97-AF65-F5344CB8AC3E}">
        <p14:creationId xmlns:p14="http://schemas.microsoft.com/office/powerpoint/2010/main" val="2242486451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419C772-427C-4C64-B4E2-E0056BCA06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2159" y="987322"/>
            <a:ext cx="2139881" cy="3090940"/>
          </a:xfrm>
          <a:prstGeom prst="rect">
            <a:avLst/>
          </a:prstGeom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473B3904-E747-4805-B3B1-FBA635941992}"/>
              </a:ext>
            </a:extLst>
          </p:cNvPr>
          <p:cNvSpPr/>
          <p:nvPr/>
        </p:nvSpPr>
        <p:spPr>
          <a:xfrm>
            <a:off x="5021904" y="983566"/>
            <a:ext cx="2115943" cy="3066554"/>
          </a:xfrm>
          <a:prstGeom prst="rect">
            <a:avLst/>
          </a:prstGeom>
          <a:solidFill>
            <a:srgbClr val="FFFFFF"/>
          </a:solidFill>
          <a:ln w="25400" cap="flat">
            <a:solidFill>
              <a:srgbClr val="7030A0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9F4739D-D62B-4019-94ED-D2BC8DB053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Команда проекта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17714C4-2614-4488-8CE9-FF08B1C3770F}"/>
              </a:ext>
            </a:extLst>
          </p:cNvPr>
          <p:cNvSpPr txBox="1"/>
          <p:nvPr/>
        </p:nvSpPr>
        <p:spPr>
          <a:xfrm>
            <a:off x="832159" y="4354432"/>
            <a:ext cx="2327065" cy="193898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spc="0" normalizeH="0" baseline="0" dirty="0" err="1">
                <a:ln>
                  <a:noFill/>
                </a:ln>
                <a:solidFill>
                  <a:srgbClr val="7030A0"/>
                </a:solidFill>
                <a:effectLst/>
                <a:uFillTx/>
                <a:latin typeface="Gilroy-ExtraBold"/>
                <a:sym typeface="Helvetica"/>
              </a:rPr>
              <a:t>Чубич</a:t>
            </a:r>
            <a:r>
              <a:rPr kumimoji="0" lang="ru-RU" sz="2000" b="0" i="0" u="none" strike="noStrike" cap="none" spc="0" normalizeH="0" baseline="0" dirty="0">
                <a:ln>
                  <a:noFill/>
                </a:ln>
                <a:solidFill>
                  <a:srgbClr val="7030A0"/>
                </a:solidFill>
                <a:effectLst/>
                <a:uFillTx/>
                <a:latin typeface="Gilroy-ExtraBold"/>
                <a:sym typeface="Helvetica"/>
              </a:rPr>
              <a:t> Мария Андреевна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spc="0" normalizeH="0" baseline="0" dirty="0">
                <a:ln>
                  <a:noFill/>
                </a:ln>
                <a:solidFill>
                  <a:srgbClr val="7030A0"/>
                </a:solidFill>
                <a:effectLst/>
                <a:uFillTx/>
                <a:latin typeface="Gilroy-ExtraBold"/>
                <a:sym typeface="Helvetica"/>
              </a:rPr>
              <a:t>Лидер, маркетолог-</a:t>
            </a:r>
            <a:r>
              <a:rPr kumimoji="0" lang="ru-RU" sz="2000" b="0" i="0" u="none" strike="noStrike" cap="none" spc="0" normalizeH="0" baseline="0" dirty="0" err="1">
                <a:ln>
                  <a:noFill/>
                </a:ln>
                <a:solidFill>
                  <a:srgbClr val="7030A0"/>
                </a:solidFill>
                <a:effectLst/>
                <a:uFillTx/>
                <a:latin typeface="Gilroy-ExtraBold"/>
                <a:sym typeface="Helvetica"/>
              </a:rPr>
              <a:t>аналитик,продакт</a:t>
            </a:r>
            <a:r>
              <a:rPr kumimoji="0" lang="ru-RU" sz="2000" b="0" i="0" u="none" strike="noStrike" cap="none" spc="0" normalizeH="0" baseline="0" dirty="0">
                <a:ln>
                  <a:noFill/>
                </a:ln>
                <a:solidFill>
                  <a:srgbClr val="7030A0"/>
                </a:solidFill>
                <a:effectLst/>
                <a:uFillTx/>
                <a:latin typeface="Gilroy-ExtraBold"/>
                <a:sym typeface="Helvetica"/>
              </a:rPr>
              <a:t>-менеджер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spc="0" normalizeH="0" baseline="0" dirty="0">
                <a:ln>
                  <a:noFill/>
                </a:ln>
                <a:solidFill>
                  <a:srgbClr val="7030A0"/>
                </a:solidFill>
                <a:effectLst/>
                <a:uFillTx/>
                <a:latin typeface="Gilroy-ExtraBold"/>
                <a:sym typeface="Helvetica"/>
              </a:rPr>
              <a:t>id</a:t>
            </a:r>
            <a:r>
              <a:rPr lang="ru-RU" sz="2000" b="0" i="0" dirty="0">
                <a:solidFill>
                  <a:srgbClr val="7030A0"/>
                </a:solidFill>
                <a:effectLst/>
                <a:latin typeface="Roboto"/>
              </a:rPr>
              <a:t>2621271 </a:t>
            </a:r>
            <a:endParaRPr kumimoji="0" lang="ru-RU" sz="2000" b="0" i="0" u="none" strike="noStrike" cap="none" spc="0" normalizeH="0" baseline="0" dirty="0">
              <a:ln>
                <a:noFill/>
              </a:ln>
              <a:solidFill>
                <a:srgbClr val="7030A0"/>
              </a:solidFill>
              <a:effectLst/>
              <a:uFillTx/>
              <a:latin typeface="Gilroy-ExtraBold"/>
              <a:sym typeface="Helvetica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70BCFAF-F6D2-4FF3-884D-CA1963B5D058}"/>
              </a:ext>
            </a:extLst>
          </p:cNvPr>
          <p:cNvSpPr txBox="1"/>
          <p:nvPr/>
        </p:nvSpPr>
        <p:spPr>
          <a:xfrm>
            <a:off x="4990058" y="4211319"/>
            <a:ext cx="2115495" cy="193898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spc="0" normalizeH="0" baseline="0" dirty="0">
                <a:ln>
                  <a:noFill/>
                </a:ln>
                <a:solidFill>
                  <a:srgbClr val="7030A0"/>
                </a:solidFill>
                <a:effectLst/>
                <a:uFillTx/>
                <a:latin typeface="Gilroy-ExtraBold"/>
                <a:sym typeface="Helvetica"/>
              </a:rPr>
              <a:t>Малдыбаев Дамир </a:t>
            </a:r>
            <a:r>
              <a:rPr kumimoji="0" lang="ru-RU" sz="2000" b="0" i="0" u="none" strike="noStrike" cap="none" spc="0" normalizeH="0" baseline="0" dirty="0" err="1">
                <a:ln>
                  <a:noFill/>
                </a:ln>
                <a:solidFill>
                  <a:srgbClr val="7030A0"/>
                </a:solidFill>
                <a:effectLst/>
                <a:uFillTx/>
                <a:latin typeface="Gilroy-ExtraBold"/>
                <a:sym typeface="Helvetica"/>
              </a:rPr>
              <a:t>Арсенович</a:t>
            </a:r>
            <a:endParaRPr kumimoji="0" lang="ru-RU" sz="2000" b="0" i="0" u="none" strike="noStrike" cap="none" spc="0" normalizeH="0" baseline="0" dirty="0">
              <a:ln>
                <a:noFill/>
              </a:ln>
              <a:solidFill>
                <a:srgbClr val="7030A0"/>
              </a:solidFill>
              <a:effectLst/>
              <a:uFillTx/>
              <a:latin typeface="Gilroy-ExtraBold"/>
              <a:sym typeface="Helvetica"/>
            </a:endParaRP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2000" dirty="0">
                <a:solidFill>
                  <a:srgbClr val="7030A0"/>
                </a:solidFill>
                <a:latin typeface="Gilroy-ExtraBold"/>
              </a:rPr>
              <a:t>Веб-дизайнер, маркетолог-аналитик</a:t>
            </a:r>
            <a:endParaRPr lang="en-US" sz="2000" dirty="0">
              <a:solidFill>
                <a:srgbClr val="7030A0"/>
              </a:solidFill>
              <a:latin typeface="Gilroy-ExtraBold"/>
            </a:endParaRP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2000" dirty="0">
                <a:solidFill>
                  <a:srgbClr val="7030A0"/>
                </a:solidFill>
                <a:latin typeface="Gilroy-ExtraBold"/>
              </a:rPr>
              <a:t>id2860632</a:t>
            </a:r>
            <a:endParaRPr lang="ru-RU" sz="2000" dirty="0">
              <a:solidFill>
                <a:srgbClr val="7030A0"/>
              </a:solidFill>
              <a:latin typeface="Gilroy-ExtraBold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DD470A7-7A19-419C-95CB-BD1C63EE6D10}"/>
              </a:ext>
            </a:extLst>
          </p:cNvPr>
          <p:cNvSpPr txBox="1"/>
          <p:nvPr/>
        </p:nvSpPr>
        <p:spPr>
          <a:xfrm>
            <a:off x="8848935" y="4211319"/>
            <a:ext cx="2327065" cy="224676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spc="0" normalizeH="0" baseline="0" dirty="0">
                <a:ln>
                  <a:noFill/>
                </a:ln>
                <a:solidFill>
                  <a:srgbClr val="7030A0"/>
                </a:solidFill>
                <a:effectLst/>
                <a:uFillTx/>
                <a:latin typeface="Gilroy-ExtraBold"/>
                <a:sym typeface="Helvetica"/>
              </a:rPr>
              <a:t>Борисова Анастасия Сергеевна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2000" dirty="0">
                <a:solidFill>
                  <a:srgbClr val="7030A0"/>
                </a:solidFill>
                <a:latin typeface="Gilroy-ExtraBold"/>
              </a:rPr>
              <a:t>Финансовый аналитик, маркетолог-аналитик</a:t>
            </a:r>
            <a:endParaRPr lang="en-US" sz="2000" dirty="0">
              <a:solidFill>
                <a:srgbClr val="7030A0"/>
              </a:solidFill>
              <a:latin typeface="Gilroy-ExtraBold"/>
            </a:endParaRP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2000" dirty="0">
                <a:solidFill>
                  <a:srgbClr val="7030A0"/>
                </a:solidFill>
                <a:latin typeface="Gilroy-ExtraBold"/>
              </a:rPr>
              <a:t>id2859257</a:t>
            </a:r>
            <a:endParaRPr lang="ru-RU" sz="2000" dirty="0">
              <a:solidFill>
                <a:srgbClr val="7030A0"/>
              </a:solidFill>
              <a:latin typeface="Gilroy-ExtraBold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CD1C9BC-4886-4FD8-9C0D-361F0697853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-200"/>
          <a:stretch/>
        </p:blipFill>
        <p:spPr>
          <a:xfrm>
            <a:off x="844743" y="948646"/>
            <a:ext cx="2085013" cy="3066554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F7C13F3-55C4-4AD6-A391-7704F623CD3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72485" y="948646"/>
            <a:ext cx="2115495" cy="3066554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051B0DC-8819-44E0-AA85-93DE95821D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48935" y="959180"/>
            <a:ext cx="2139881" cy="3090940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F0E6348-ED17-4B66-8708-1D7F776FD19E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4786" t="282" r="3739" b="-282"/>
          <a:stretch/>
        </p:blipFill>
        <p:spPr>
          <a:xfrm>
            <a:off x="8848935" y="991359"/>
            <a:ext cx="2053043" cy="29925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1113537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ru-RU" dirty="0"/>
              <a:t>89510377736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chubich.m.a@gmail.com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50223515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8C6FC35-4817-4E37-A5E9-9B473257796C}"/>
              </a:ext>
            </a:extLst>
          </p:cNvPr>
          <p:cNvSpPr txBox="1"/>
          <p:nvPr/>
        </p:nvSpPr>
        <p:spPr>
          <a:xfrm>
            <a:off x="1875453" y="2413341"/>
            <a:ext cx="8350898" cy="101565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6000" b="1" dirty="0">
                <a:solidFill>
                  <a:srgbClr val="8F00FF"/>
                </a:solidFill>
                <a:latin typeface="Gilroy-ExtraBold"/>
              </a:rPr>
              <a:t>ПРИЛОЖЕНИЯ</a:t>
            </a:r>
          </a:p>
        </p:txBody>
      </p:sp>
    </p:spTree>
    <p:extLst>
      <p:ext uri="{BB962C8B-B14F-4D97-AF65-F5344CB8AC3E}">
        <p14:creationId xmlns:p14="http://schemas.microsoft.com/office/powerpoint/2010/main" val="1524345375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346BDE2-0AD4-415C-A74C-6F3EA0FB34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3908" y="1086908"/>
            <a:ext cx="4684183" cy="46841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8891874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10517</TotalTime>
  <Words>1012</Words>
  <Application>Microsoft Office PowerPoint</Application>
  <PresentationFormat>Широкоэкранный</PresentationFormat>
  <Paragraphs>95</Paragraphs>
  <Slides>10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20" baseType="lpstr">
      <vt:lpstr>Arial</vt:lpstr>
      <vt:lpstr>Calibri</vt:lpstr>
      <vt:lpstr>Calibri Light</vt:lpstr>
      <vt:lpstr>Candara</vt:lpstr>
      <vt:lpstr>Gilroy-ExtraBold</vt:lpstr>
      <vt:lpstr>Gilroy-Light</vt:lpstr>
      <vt:lpstr>Helvetica</vt:lpstr>
      <vt:lpstr>Helvetica Neue</vt:lpstr>
      <vt:lpstr>Roboto</vt:lpstr>
      <vt:lpstr>Тема Office</vt:lpstr>
      <vt:lpstr>ВИЧ инфо-тест: информирование и анонимное тестирование</vt:lpstr>
      <vt:lpstr>Презентация PowerPoint</vt:lpstr>
      <vt:lpstr>Презентация PowerPoint</vt:lpstr>
      <vt:lpstr>Презентация PowerPoint</vt:lpstr>
      <vt:lpstr>Презентация PowerPoint</vt:lpstr>
      <vt:lpstr>План реализации проекта</vt:lpstr>
      <vt:lpstr>Команда проекта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Виктория Бокарева</dc:creator>
  <cp:lastModifiedBy>нет никак</cp:lastModifiedBy>
  <cp:revision>136</cp:revision>
  <dcterms:modified xsi:type="dcterms:W3CDTF">2023-11-29T14:35:34Z</dcterms:modified>
</cp:coreProperties>
</file>