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60" r:id="rId3"/>
    <p:sldId id="264" r:id="rId4"/>
    <p:sldId id="267" r:id="rId5"/>
    <p:sldId id="270" r:id="rId6"/>
    <p:sldId id="276" r:id="rId7"/>
    <p:sldId id="279" r:id="rId8"/>
    <p:sldId id="283" r:id="rId9"/>
    <p:sldId id="287" r:id="rId10"/>
    <p:sldId id="293" r:id="rId11"/>
    <p:sldId id="296" r:id="rId12"/>
    <p:sldId id="300" r:id="rId13"/>
    <p:sldId id="301" r:id="rId14"/>
    <p:sldId id="304" r:id="rId15"/>
    <p:sldId id="306" r:id="rId16"/>
  </p:sldIdLst>
  <p:sldSz cx="12192000" cy="6858000"/>
  <p:notesSz cx="12192000" cy="6858000"/>
  <p:embeddedFontLst>
    <p:embeddedFont>
      <p:font typeface="Arial Black" panose="020B0A04020102020204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000000"/>
          </p15:clr>
        </p15:guide>
        <p15:guide id="2" orient="horz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1" roundtripDataSignature="AMtx7mjCipdu/clm/bpKbk3ytP9dpUvv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472AD6F-D8A1-4F4B-BDCF-8AB25F58F00A}">
  <a:tblStyle styleId="{1472AD6F-D8A1-4F4B-BDCF-8AB25F58F00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1553B24-3DA6-4077-A90A-B6133ADB508B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  <a:fill>
          <a:solidFill>
            <a:srgbClr val="CDD4EA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71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4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46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9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5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2"/>
          <p:cNvSpPr txBox="1">
            <a:spLocks noGrp="1"/>
          </p:cNvSpPr>
          <p:nvPr>
            <p:ph type="body" idx="2"/>
          </p:nvPr>
        </p:nvSpPr>
        <p:spPr>
          <a:xfrm>
            <a:off x="839788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2"/>
          <p:cNvSpPr txBox="1">
            <a:spLocks noGrp="1"/>
          </p:cNvSpPr>
          <p:nvPr>
            <p:ph type="body" idx="4"/>
          </p:nvPr>
        </p:nvSpPr>
        <p:spPr>
          <a:xfrm>
            <a:off x="6172200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ycod.net/index.php/task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rojecteuler.net" TargetMode="External"/><Relationship Id="rId4" Type="http://schemas.openxmlformats.org/officeDocument/2006/relationships/hyperlink" Target="https://acm.timus.ru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dviser.ru/index.php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etology.ru/blog/06-2022-edtech-research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>
            <a:off x="0" y="0"/>
            <a:ext cx="12192000" cy="586836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19097" y="6091773"/>
            <a:ext cx="995423" cy="5997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732730" y="2454112"/>
            <a:ext cx="3816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</a:pPr>
            <a:r>
              <a:rPr lang="ru-RU" sz="4400" b="0" i="0" u="none" strike="noStrike" cap="non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GIGATASUS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732730" y="3223593"/>
            <a:ext cx="2204301" cy="39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Скиллы для всех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5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129" name="Google Shape;129;p5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5"/>
            <p:cNvSpPr txBox="1"/>
            <p:nvPr/>
          </p:nvSpPr>
          <p:spPr>
            <a:xfrm>
              <a:off x="419315" y="402364"/>
              <a:ext cx="29770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ПРОФИЛЬ КОМАНДЫ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5"/>
          <p:cNvSpPr/>
          <p:nvPr/>
        </p:nvSpPr>
        <p:spPr>
          <a:xfrm>
            <a:off x="399312" y="1717138"/>
            <a:ext cx="2895600" cy="288544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08C8D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03200" dist="152400" dir="2580000" sx="79000" sy="79000" algn="ctr" rotWithShape="0">
              <a:srgbClr val="000000">
                <a:alpha val="1882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399312" y="4783243"/>
            <a:ext cx="2896319" cy="1676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Илья Павлюк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лидер команды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разрабатывает программный продукт по теме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«Цифровой альбом технических решений по направлению дороги»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3964750" y="2885150"/>
            <a:ext cx="2261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Шамов Роман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Frontend-разработчик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3876300" y="5847050"/>
            <a:ext cx="2438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Кирилл Цеханович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фин. аналитик 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прошел курс по финансовой грамотности</a:t>
            </a:r>
            <a:endParaRPr i="0" u="none" strike="noStrike" cap="none">
              <a:solidFill>
                <a:schemeClr val="dk1"/>
              </a:solidFill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8904755" y="5816293"/>
            <a:ext cx="30375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Саъиддин Сайфиддинов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Web-разработчик,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име</a:t>
            </a:r>
            <a:r>
              <a:rPr lang="ru-RU">
                <a:solidFill>
                  <a:schemeClr val="dk1"/>
                </a:solidFill>
              </a:rPr>
              <a:t>ет</a:t>
            </a: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базовы</a:t>
            </a:r>
            <a:r>
              <a:rPr lang="ru-RU">
                <a:solidFill>
                  <a:schemeClr val="dk1"/>
                </a:solidFill>
              </a:rPr>
              <a:t>е</a:t>
            </a: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знания Питона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9240642" y="2778345"/>
            <a:ext cx="2438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Егор Котов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Копирайтер - имеет опыт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написании технических проектов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6714919" y="4422287"/>
            <a:ext cx="2190166" cy="10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Артем Беев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Программист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Имею опыт в написании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сайтов для проектов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10263" y="600330"/>
            <a:ext cx="2178016" cy="2178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5"/>
          <p:cNvPicPr preferRelativeResize="0"/>
          <p:nvPr/>
        </p:nvPicPr>
        <p:blipFill rotWithShape="1">
          <a:blip r:embed="rId4">
            <a:alphaModFix/>
          </a:blip>
          <a:srcRect t="7864" b="5410"/>
          <a:stretch/>
        </p:blipFill>
        <p:spPr>
          <a:xfrm>
            <a:off x="9604528" y="3805882"/>
            <a:ext cx="1835970" cy="1934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5"/>
          <p:cNvPicPr preferRelativeResize="0"/>
          <p:nvPr/>
        </p:nvPicPr>
        <p:blipFill rotWithShape="1">
          <a:blip r:embed="rId5">
            <a:alphaModFix/>
          </a:blip>
          <a:srcRect t="13086" b="14691"/>
          <a:stretch/>
        </p:blipFill>
        <p:spPr>
          <a:xfrm>
            <a:off x="3964754" y="630928"/>
            <a:ext cx="2261794" cy="2178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5"/>
          <p:cNvPicPr preferRelativeResize="0"/>
          <p:nvPr/>
        </p:nvPicPr>
        <p:blipFill rotWithShape="1">
          <a:blip r:embed="rId6">
            <a:alphaModFix/>
          </a:blip>
          <a:srcRect t="21175" b="477"/>
          <a:stretch/>
        </p:blipFill>
        <p:spPr>
          <a:xfrm>
            <a:off x="6652480" y="1983520"/>
            <a:ext cx="2252275" cy="2352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15375" y="3638014"/>
            <a:ext cx="1900101" cy="212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9300" y="1717150"/>
            <a:ext cx="2895601" cy="2895601"/>
          </a:xfrm>
          <a:prstGeom prst="rect">
            <a:avLst/>
          </a:prstGeom>
          <a:noFill/>
          <a:ln w="12700" cap="flat" cmpd="sng">
            <a:solidFill>
              <a:srgbClr val="08C8D6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203200" dist="152400" dir="2580000" sx="79000" sy="79000" algn="ctr" rotWithShape="0">
              <a:srgbClr val="000000">
                <a:alpha val="1882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"/>
          <p:cNvSpPr txBox="1"/>
          <p:nvPr/>
        </p:nvSpPr>
        <p:spPr>
          <a:xfrm>
            <a:off x="327875" y="1319500"/>
            <a:ext cx="115728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Проблема: специалисты области IT сталкиваются с трудностью оттачивания своих навыков в рамках своей специальности. Тратят большое количество времени на поиск задач и проверку на правильность.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настоящее время эту проблему решают следующими способами: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arenR"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Используют нейросети для подбора и проверки задач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arenR"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Используют онлайн-сервисы с курсами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arenR"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Используют аналоги на зарубежных платформах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Они неэффективны, потому что являются неудобными </a:t>
            </a:r>
            <a:r>
              <a:rPr lang="ru-RU" sz="1800">
                <a:solidFill>
                  <a:schemeClr val="dk1"/>
                </a:solidFill>
              </a:rPr>
              <a:t>из-за </a:t>
            </a: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отсутствия чёткой систематизации информации или языкового барьера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9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195" name="Google Shape;195;p9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9"/>
            <p:cNvSpPr txBox="1"/>
            <p:nvPr/>
          </p:nvSpPr>
          <p:spPr>
            <a:xfrm>
              <a:off x="988474" y="405643"/>
              <a:ext cx="166584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ПРОБЛЕМА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2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225" name="Google Shape;225;p12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2"/>
            <p:cNvSpPr/>
            <p:nvPr/>
          </p:nvSpPr>
          <p:spPr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2"/>
            <p:cNvSpPr txBox="1"/>
            <p:nvPr/>
          </p:nvSpPr>
          <p:spPr>
            <a:xfrm>
              <a:off x="452588" y="390789"/>
              <a:ext cx="31373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ЦЕЛЕВАЯ АУДИТОРИЯ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8" name="Google Shape;228;p12"/>
          <p:cNvSpPr/>
          <p:nvPr/>
        </p:nvSpPr>
        <p:spPr>
          <a:xfrm>
            <a:off x="419315" y="1458410"/>
            <a:ext cx="3099389" cy="38775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08C8D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03200" dist="152400" dir="2580000" sx="79000" sy="79000" algn="ctr" rotWithShape="0">
              <a:srgbClr val="000000">
                <a:alpha val="1882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 txBox="1"/>
          <p:nvPr/>
        </p:nvSpPr>
        <p:spPr>
          <a:xfrm>
            <a:off x="419314" y="2981670"/>
            <a:ext cx="309938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Поместите изображение вашего типичного пользователя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6020114" y="710084"/>
            <a:ext cx="5888100" cy="61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3879" marR="0" lvl="0" indent="-2838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-RU"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Общие характеристики: специалисты и обучающиеся из IT-направлений ТюмГУ, возраст преимущественно 18-</a:t>
            </a:r>
            <a:r>
              <a:rPr lang="ru-RU" sz="1800">
                <a:solidFill>
                  <a:srgbClr val="262626"/>
                </a:solidFill>
              </a:rPr>
              <a:t>25</a:t>
            </a:r>
            <a:r>
              <a:rPr lang="ru-RU"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лет</a:t>
            </a:r>
            <a:endParaRPr sz="1800">
              <a:solidFill>
                <a:srgbClr val="262626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2626"/>
              </a:solidFill>
            </a:endParaRPr>
          </a:p>
          <a:p>
            <a:pPr marL="283879" marR="0" lvl="0" indent="-2838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-RU"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Проблемы и потребности: отсутствие возможности оттачивать свои навыки легко, быстро и эффективно </a:t>
            </a:r>
            <a:endParaRPr sz="1800" b="0" i="0" u="none" strike="noStrike" cap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3878" marR="0" lvl="0" indent="-1695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3879" marR="0" lvl="0" indent="-2838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-RU"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Продукты, которые сейчас использует для решения проблемы: lms, ulearn, stepik и др.</a:t>
            </a:r>
            <a:endParaRPr sz="1800" b="0" i="0" u="none" strike="noStrike" cap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3879" marR="0" lvl="0" indent="-1695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3879" marR="0" lvl="0" indent="-2838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-RU"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Причины, по которым текущие решения «не работают»: на данных ресурсах основной целью является оценка или получение конкретного знания, что не подходит для отработки навыков и развития «вглубь»</a:t>
            </a:r>
            <a:endParaRPr sz="1800" b="0" i="0" u="none" strike="noStrike" cap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3879" marR="0" lvl="0" indent="-16957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3879" marR="0" lvl="0" indent="-2838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-RU"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Что ценит, на что обращает внимание</a:t>
            </a: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простота интерфейса, быстрое тестирование, возможность выбора разных уровней сложности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2"/>
          <p:cNvPicPr preferRelativeResize="0"/>
          <p:nvPr/>
        </p:nvPicPr>
        <p:blipFill rotWithShape="1">
          <a:blip r:embed="rId3">
            <a:alphaModFix/>
          </a:blip>
          <a:srcRect l="10361" r="32020"/>
          <a:stretch/>
        </p:blipFill>
        <p:spPr>
          <a:xfrm>
            <a:off x="371688" y="1322928"/>
            <a:ext cx="4249312" cy="4148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15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260" name="Google Shape;260;p15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5"/>
            <p:cNvSpPr/>
            <p:nvPr/>
          </p:nvSpPr>
          <p:spPr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5"/>
            <p:cNvSpPr txBox="1"/>
            <p:nvPr/>
          </p:nvSpPr>
          <p:spPr>
            <a:xfrm>
              <a:off x="794644" y="390789"/>
              <a:ext cx="222689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ИДЕЯ ПРОЕКТА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3" name="Google Shape;263;p15"/>
          <p:cNvSpPr txBox="1"/>
          <p:nvPr/>
        </p:nvSpPr>
        <p:spPr>
          <a:xfrm>
            <a:off x="327871" y="1319509"/>
            <a:ext cx="60915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Предлагаемая идея</a:t>
            </a: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Создать сайт с различными заданиями по программированию с автоматическим тестированием с целью отработки или изучения материала из интересующей области</a:t>
            </a:r>
            <a:r>
              <a:rPr lang="ru-RU" sz="1800">
                <a:solidFill>
                  <a:schemeClr val="dk1"/>
                </a:solidFill>
              </a:rPr>
              <a:t> студентов всех курсов с разным уровнем знаний.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Мы сможем </a:t>
            </a:r>
            <a:r>
              <a:rPr lang="ru-RU"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реализовать проект в период до </a:t>
            </a:r>
            <a:r>
              <a:rPr lang="ru-RU" sz="1800">
                <a:solidFill>
                  <a:srgbClr val="262626"/>
                </a:solidFill>
              </a:rPr>
              <a:t>1 года</a:t>
            </a:r>
            <a:r>
              <a:rPr lang="ru-RU"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, за сумму до 1 млн р</a:t>
            </a: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ублей, силами нашей команды.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21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320" name="Google Shape;320;p21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21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21"/>
            <p:cNvSpPr txBox="1"/>
            <p:nvPr/>
          </p:nvSpPr>
          <p:spPr>
            <a:xfrm>
              <a:off x="542745" y="402364"/>
              <a:ext cx="27302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ПРОДУКТ ПРОЕКТА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3" name="Google Shape;323;p21"/>
          <p:cNvSpPr/>
          <p:nvPr/>
        </p:nvSpPr>
        <p:spPr>
          <a:xfrm>
            <a:off x="419314" y="1178559"/>
            <a:ext cx="4308684" cy="4282439"/>
          </a:xfrm>
          <a:prstGeom prst="rect">
            <a:avLst/>
          </a:prstGeom>
          <a:noFill/>
          <a:ln w="19050" cap="flat" cmpd="sng">
            <a:solidFill>
              <a:srgbClr val="08C8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1"/>
          <p:cNvSpPr txBox="1"/>
          <p:nvPr/>
        </p:nvSpPr>
        <p:spPr>
          <a:xfrm>
            <a:off x="1051822" y="5930033"/>
            <a:ext cx="3043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Примеры внешнего вида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1"/>
          <p:cNvSpPr txBox="1"/>
          <p:nvPr/>
        </p:nvSpPr>
        <p:spPr>
          <a:xfrm>
            <a:off x="5321819" y="1158059"/>
            <a:ext cx="5769000" cy="48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Продукт: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предлагаем создать веб-сервис с набором задач различных уровней сложности для отработки и приобретения навыков различных it-</a:t>
            </a:r>
            <a:r>
              <a:rPr lang="ru-RU" sz="1800"/>
              <a:t>направлений</a:t>
            </a: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функции / возможности: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7793" marR="0" lvl="0" indent="-21779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Набор задач различных уровней сложности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7793" marR="0" lvl="0" indent="-21779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Система оценивания и обратной связи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7793" marR="0" lvl="0" indent="-21779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Форумы и сообщество</a:t>
            </a:r>
            <a:endParaRPr sz="7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7793" marR="0" lvl="0" indent="-21779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Сертификаты и награды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7793" marR="0" lvl="0" indent="-21779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Аналитика и обратная связь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Сценарий использования </a:t>
            </a:r>
            <a:b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(можно изобразить в виде схемы на отдельном слайде)</a:t>
            </a: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регистрация на сайте - выбор сферы IT - выбор уровня сложности - выбор интересующей задачи - проверка решения и получение результата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6" name="Google Shape;3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415" y="1084063"/>
            <a:ext cx="4536626" cy="4689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24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359" name="Google Shape;359;p24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24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24"/>
            <p:cNvSpPr txBox="1"/>
            <p:nvPr/>
          </p:nvSpPr>
          <p:spPr>
            <a:xfrm>
              <a:off x="542745" y="402364"/>
              <a:ext cx="198644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ТЕХНОЛОГИЯ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2" name="Google Shape;362;p24"/>
          <p:cNvSpPr txBox="1"/>
          <p:nvPr/>
        </p:nvSpPr>
        <p:spPr>
          <a:xfrm>
            <a:off x="431400" y="983850"/>
            <a:ext cx="11591100" cy="51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Технологии, используемые в решении: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ru-RU" sz="2000">
                <a:solidFill>
                  <a:schemeClr val="dk1"/>
                </a:solidFill>
              </a:rPr>
              <a:t>База задач:</a:t>
            </a:r>
            <a:endParaRPr sz="2000">
              <a:solidFill>
                <a:schemeClr val="dk1"/>
              </a:solidFill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ru-RU" sz="2000">
                <a:solidFill>
                  <a:schemeClr val="dk1"/>
                </a:solidFill>
              </a:rPr>
              <a:t>сайт с ежедневно пополняющимися задачами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ru-RU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https://mycod.net/index.php/tasks/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сайт с архивом задач из олимпиад по программированию - </a:t>
            </a:r>
            <a:r>
              <a:rPr lang="ru-RU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https://acm.timus.ru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сайт с архивом по математике и программированию - </a:t>
            </a:r>
            <a:r>
              <a:rPr lang="ru-RU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https://projecteuler.net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Бэкенд: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Python, FastAPI, MySQL, REST API, OAuth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Фронтенд: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HTML, CSS, JS, React, Axios, Redux, Jest, Webpack, React Native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 обладает следующими техническими параметрами: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/>
              <a:t>п</a:t>
            </a: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роизводительность, безопасность, оптимизация, масштабируемость, архитектура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Уровень готовности технологии: TRL № 1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oogle Shape;398;p28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399" name="Google Shape;399;p28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28"/>
            <p:cNvSpPr txBox="1"/>
            <p:nvPr/>
          </p:nvSpPr>
          <p:spPr>
            <a:xfrm>
              <a:off x="542745" y="402364"/>
              <a:ext cx="35541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КОНКУРЕНТНЫЙ АНАЛИЗ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402" name="Google Shape;402;p28"/>
          <p:cNvGraphicFramePr/>
          <p:nvPr/>
        </p:nvGraphicFramePr>
        <p:xfrm>
          <a:off x="515937" y="1233486"/>
          <a:ext cx="11394475" cy="3576515"/>
        </p:xfrm>
        <a:graphic>
          <a:graphicData uri="http://schemas.openxmlformats.org/drawingml/2006/table">
            <a:tbl>
              <a:tblPr>
                <a:noFill/>
                <a:tableStyleId>{1472AD6F-D8A1-4F4B-BDCF-8AB25F58F00A}</a:tableStyleId>
              </a:tblPr>
              <a:tblGrid>
                <a:gridCol w="195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7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87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1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Критерии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Наш проект</a:t>
                      </a:r>
                      <a:endParaRPr sz="1800" b="1" u="none" strike="noStrike" cap="none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«GIGATASKUS»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LeetCode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CodeWars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Timus Online Judge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CodeForces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Функционал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1.Большая БД задач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2.Редактор кода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3.Проверка решений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4.Обсуждение задач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5.Статистика и рейтинг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6.Соревнования 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7.Ранги и награды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1.БД задач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Редактор кода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 Проверка решений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4.Обсуждение задач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5.Статистика и рейтинг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1.Ката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2.Редактор кода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3.Проверка решений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4.Обсуждение задач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 Ранги и награды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1.БД задач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2.Проверка решений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3.Соревнования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4.Рейтинг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1.Бд задач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2.Проверка решений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3.Соревнования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 Обсуждение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5.Рейтинг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Поддерживаемый язык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Русский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Английский, Китайский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Английский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Русский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Русский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Сообщество и поддержка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Русскоязычное коммьюнити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Англоязычное и Китайское комьюнити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Англоязычное комьюнити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Русское комьюнити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Русское комьюнити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Модель монетизации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Бюджетирование со стороны университета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Платная подписка, расширяющая возможности и количество контента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Платная подписка, предоставляющая дополнительные возможности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Нет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9" name="Google Shape;439;p32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440" name="Google Shape;440;p32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32"/>
            <p:cNvSpPr/>
            <p:nvPr/>
          </p:nvSpPr>
          <p:spPr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32"/>
            <p:cNvSpPr txBox="1"/>
            <p:nvPr/>
          </p:nvSpPr>
          <p:spPr>
            <a:xfrm>
              <a:off x="542745" y="402364"/>
              <a:ext cx="296747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ГИПОТЕЗЫ ПРОЕКТА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3" name="Google Shape;443;p32"/>
          <p:cNvSpPr txBox="1"/>
          <p:nvPr/>
        </p:nvSpPr>
        <p:spPr>
          <a:xfrm>
            <a:off x="419312" y="1178559"/>
            <a:ext cx="5782200" cy="51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Гипотеза: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Студенты ТюмГУ нуждаются в онлайн-платформе </a:t>
            </a: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 набором задач различн</a:t>
            </a:r>
            <a:r>
              <a:rPr lang="ru-RU" sz="1600">
                <a:solidFill>
                  <a:schemeClr val="dk1"/>
                </a:solidFill>
              </a:rPr>
              <a:t>ого</a:t>
            </a: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уровн</a:t>
            </a:r>
            <a:r>
              <a:rPr lang="ru-RU" sz="1600">
                <a:solidFill>
                  <a:schemeClr val="dk1"/>
                </a:solidFill>
              </a:rPr>
              <a:t>я</a:t>
            </a: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сложности и возможностью отработки и приобретения навыков в </a:t>
            </a:r>
            <a:r>
              <a:rPr lang="ru-RU" sz="1600">
                <a:solidFill>
                  <a:schemeClr val="dk1"/>
                </a:solidFill>
              </a:rPr>
              <a:t>сфере IT</a:t>
            </a: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Способ проверки: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3879" marR="0" lvl="0" indent="-2838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Опрос и обратная связь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3879" marR="0" lvl="0" indent="-2838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конверсии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3879" marR="0" lvl="0" indent="-2838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Метрики использования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Целевое количество респондентов: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полагаем, что на нашей платформе будут проходить обучение студенты всех курсов ИМиКНа, которых на данный момент насчитывается более 5000 человек, что и является целевым количеством респондентов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32"/>
          <p:cNvSpPr/>
          <p:nvPr/>
        </p:nvSpPr>
        <p:spPr>
          <a:xfrm>
            <a:off x="6446331" y="1178559"/>
            <a:ext cx="5049520" cy="5130800"/>
          </a:xfrm>
          <a:prstGeom prst="rect">
            <a:avLst/>
          </a:prstGeom>
          <a:noFill/>
          <a:ln w="12700" cap="flat" cmpd="sng">
            <a:solidFill>
              <a:srgbClr val="08C8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32"/>
          <p:cNvSpPr txBox="1"/>
          <p:nvPr/>
        </p:nvSpPr>
        <p:spPr>
          <a:xfrm>
            <a:off x="6511570" y="1365066"/>
            <a:ext cx="4933800" cy="490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Вопросы для опроса / интервью: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1) Оцените свой уровень опыта в программировании (новичок, средний, опытный разработчик).﻿﻿﻿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2)Какие языки программирования вы изучаете или используете чаще всего?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﻿﻿﻿3)Что, по вашему мнению, является наиболее важным для вас при выборе платформы для отработки навыков в программировании? (например, разнообразие задач, качество обратной связи, обучающие материалы, сообщество пользователей).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﻿﻿﻿4)Как часто вы ожидаете использовать платформу для решения задач по программированию?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﻿﻿﻿5)Какие типы задач вас больше всего интересуют? (например. веб-разработка,мобильная разработка, искусственный интеллект, кибербезопасность</a:t>
            </a:r>
            <a:r>
              <a:rPr lang="ru-RU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﻿﻿﻿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6)Что бы вы хотели видеть в качестве основной функциональности на платформе (например, интерактивные среды для программирования, система оценки задач, форумы для обсуждения)?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7)</a:t>
            </a:r>
            <a:r>
              <a:rPr lang="ru-RU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﻿﻿﻿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Какие дополнительные функции или улучшения бы вы хотели видеть в будущем?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﻿﻿﻿﻿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0" name="Google Shape;500;p38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501" name="Google Shape;501;p38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38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38"/>
            <p:cNvSpPr txBox="1"/>
            <p:nvPr/>
          </p:nvSpPr>
          <p:spPr>
            <a:xfrm>
              <a:off x="804836" y="402364"/>
              <a:ext cx="22060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ОБЪЁМ РЫНКА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4" name="Google Shape;504;p38"/>
          <p:cNvSpPr txBox="1"/>
          <p:nvPr/>
        </p:nvSpPr>
        <p:spPr>
          <a:xfrm>
            <a:off x="446325" y="1219150"/>
            <a:ext cx="8742300" cy="46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Динамика рынка (с указанием источника):</a:t>
            </a:r>
            <a:endParaRPr sz="1800"/>
          </a:p>
          <a:p>
            <a:pPr marL="457200" lvl="0" indent="-37465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2300"/>
              <a:buChar char="●"/>
            </a:pPr>
            <a:r>
              <a:rPr lang="ru-RU" sz="1700">
                <a:solidFill>
                  <a:schemeClr val="dk1"/>
                </a:solidFill>
              </a:rPr>
              <a:t>Рост выручки 100 крупнейших EdTech-компаний России на 70% в 2022 году </a:t>
            </a:r>
            <a:r>
              <a:rPr lang="ru-RU">
                <a:solidFill>
                  <a:schemeClr val="dk1"/>
                </a:solidFill>
              </a:rPr>
              <a:t>(</a:t>
            </a:r>
            <a:r>
              <a:rPr lang="ru-RU" u="sng">
                <a:solidFill>
                  <a:schemeClr val="hlink"/>
                </a:solidFill>
                <a:hlinkClick r:id="rId3"/>
              </a:rPr>
              <a:t>https://www.tadviser.ru/index.php/Статья:Онлайн-образование_(рынок_России)</a:t>
            </a:r>
            <a:r>
              <a:rPr lang="ru-RU">
                <a:solidFill>
                  <a:schemeClr val="dk1"/>
                </a:solidFill>
              </a:rPr>
              <a:t>)</a:t>
            </a:r>
            <a:endParaRPr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>
                <a:solidFill>
                  <a:schemeClr val="dk1"/>
                </a:solidFill>
              </a:rPr>
              <a:t>В 2021 году в онлайне прошли обучение </a:t>
            </a:r>
            <a:r>
              <a:rPr lang="ru-RU" sz="1800" b="1">
                <a:solidFill>
                  <a:schemeClr val="dk1"/>
                </a:solidFill>
              </a:rPr>
              <a:t>18 млн человек </a:t>
            </a:r>
            <a:r>
              <a:rPr lang="ru-RU">
                <a:solidFill>
                  <a:schemeClr val="dk1"/>
                </a:solidFill>
              </a:rPr>
              <a:t>(</a:t>
            </a:r>
            <a:r>
              <a:rPr lang="ru-RU" u="sng">
                <a:solidFill>
                  <a:schemeClr val="hlink"/>
                </a:solidFill>
                <a:hlinkClick r:id="rId4"/>
              </a:rPr>
              <a:t>https://netology.ru/blog/06-2022-edtech-research</a:t>
            </a:r>
            <a:r>
              <a:rPr lang="ru-RU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«игроки» на рынке: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ru-RU" sz="1800"/>
              <a:t>Ulearn</a:t>
            </a:r>
            <a:endParaRPr sz="180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LMS</a:t>
            </a: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Планируемая доля рынка: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/>
              <a:t>Зная о существующих конкурентах в лице компаний Ulearn и LMS, мы планируем занять 20% рынка</a:t>
            </a: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oogle Shape;532;p41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533" name="Google Shape;533;p41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41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41"/>
            <p:cNvSpPr txBox="1"/>
            <p:nvPr/>
          </p:nvSpPr>
          <p:spPr>
            <a:xfrm>
              <a:off x="674992" y="402364"/>
              <a:ext cx="24657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БИЗНЕС-МОДЕЛЬ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6" name="Google Shape;536;p41"/>
          <p:cNvSpPr txBox="1"/>
          <p:nvPr/>
        </p:nvSpPr>
        <p:spPr>
          <a:xfrm>
            <a:off x="325051" y="1138350"/>
            <a:ext cx="8041200" cy="3140100"/>
          </a:xfrm>
          <a:prstGeom prst="rect">
            <a:avLst/>
          </a:prstGeom>
          <a:noFill/>
          <a:ln w="9525" cap="flat" cmpd="sng">
            <a:solidFill>
              <a:srgbClr val="08C8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Модель монетизации: М</a:t>
            </a:r>
            <a:r>
              <a:rPr lang="ru-RU" sz="1800"/>
              <a:t>ы собираемся давать бесплатную подписку на месяц, тем самым клиент сможет опробовать все функции сайта и понять его ценность. Далее подписку нужно будет оформить платно.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Стоимость и регулярность:Ежемесячный платеж в размере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/>
              <a:t>99 рублей </a:t>
            </a: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каналы сбыта: Собственный сайт, через который оформляется </a:t>
            </a:r>
            <a:r>
              <a:rPr lang="ru-RU" sz="1800"/>
              <a:t>подписка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41"/>
          <p:cNvSpPr txBox="1"/>
          <p:nvPr/>
        </p:nvSpPr>
        <p:spPr>
          <a:xfrm>
            <a:off x="325050" y="4403850"/>
            <a:ext cx="8041200" cy="2308800"/>
          </a:xfrm>
          <a:prstGeom prst="rect">
            <a:avLst/>
          </a:prstGeom>
          <a:noFill/>
          <a:ln w="9525" cap="flat" cmpd="sng">
            <a:solidFill>
              <a:srgbClr val="08C8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Маркетинг и продвижение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предложение:</a:t>
            </a:r>
            <a:r>
              <a:rPr lang="ru-RU" sz="1800"/>
              <a:t> возможность практиковаться в программировании, решая задачи с автоматическим тестированием и возможностью удобной фильтрации по требованиям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каналы взаимодействия с пользователем:с</a:t>
            </a:r>
            <a:r>
              <a:rPr lang="ru-RU" sz="1800"/>
              <a:t>айт, форма обратной связи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41"/>
          <p:cNvSpPr txBox="1"/>
          <p:nvPr/>
        </p:nvSpPr>
        <p:spPr>
          <a:xfrm>
            <a:off x="8899402" y="3012575"/>
            <a:ext cx="3120900" cy="1477500"/>
          </a:xfrm>
          <a:prstGeom prst="rect">
            <a:avLst/>
          </a:prstGeom>
          <a:noFill/>
          <a:ln w="9525" cap="flat" cmpd="sng">
            <a:solidFill>
              <a:srgbClr val="08C8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C8D6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8C8D6"/>
                </a:solidFill>
                <a:latin typeface="Arial"/>
                <a:ea typeface="Arial"/>
                <a:cs typeface="Arial"/>
                <a:sym typeface="Arial"/>
              </a:rPr>
              <a:t>Партнёры: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/>
              <a:t>Институт математики и компьютерных наук ТюмГУ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" name="Google Shape;573;p45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574" name="Google Shape;574;p45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45"/>
            <p:cNvSpPr/>
            <p:nvPr/>
          </p:nvSpPr>
          <p:spPr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45"/>
            <p:cNvSpPr txBox="1"/>
            <p:nvPr/>
          </p:nvSpPr>
          <p:spPr>
            <a:xfrm>
              <a:off x="492113" y="402364"/>
              <a:ext cx="423385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РЕСУРСЫ: ДИАГРАММА ГАНТА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7" name="Google Shape;577;p45"/>
          <p:cNvSpPr txBox="1"/>
          <p:nvPr/>
        </p:nvSpPr>
        <p:spPr>
          <a:xfrm>
            <a:off x="345440" y="6076072"/>
            <a:ext cx="6605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Общий срок реализации проекта: 8 месяцев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78" name="Google Shape;578;p45"/>
          <p:cNvGraphicFramePr/>
          <p:nvPr>
            <p:extLst>
              <p:ext uri="{D42A27DB-BD31-4B8C-83A1-F6EECF244321}">
                <p14:modId xmlns:p14="http://schemas.microsoft.com/office/powerpoint/2010/main" val="1035790050"/>
              </p:ext>
            </p:extLst>
          </p:nvPr>
        </p:nvGraphicFramePr>
        <p:xfrm>
          <a:off x="419314" y="1127760"/>
          <a:ext cx="11404875" cy="4550540"/>
        </p:xfrm>
        <a:graphic>
          <a:graphicData uri="http://schemas.openxmlformats.org/drawingml/2006/table">
            <a:tbl>
              <a:tblPr>
                <a:noFill/>
                <a:tableStyleId>{1472AD6F-D8A1-4F4B-BDCF-8AB25F58F00A}</a:tableStyleId>
              </a:tblPr>
              <a:tblGrid>
                <a:gridCol w="2692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2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7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7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4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13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Задача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Дата начала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Дата завершения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Ответственный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Январь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Февраль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Март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Апрель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Май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Июнь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Июль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lt1"/>
                          </a:solidFill>
                        </a:rPr>
                        <a:t>Август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Разработка концепции проекта 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18.01.2024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3.02.2024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Сайфиддинов С.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Создание опроса про желаемые функции сайта и его полезность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4.02.2024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15.02.2024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Котов Е.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Сбор обратной связи 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16.02.2024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27.02.2024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Шамов Р. / Котов Е.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</a:rPr>
                        <a:t>Формирование базы задач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16.02.2024</a:t>
                      </a:r>
                      <a:endParaRPr sz="1200" i="1">
                        <a:solidFill>
                          <a:srgbClr val="44546A"/>
                        </a:solidFill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27.02.2024</a:t>
                      </a:r>
                      <a:endParaRPr sz="1200" i="1">
                        <a:solidFill>
                          <a:srgbClr val="44546A"/>
                        </a:solidFill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Беев А.</a:t>
                      </a:r>
                      <a:endParaRPr sz="1200" i="1">
                        <a:solidFill>
                          <a:srgbClr val="44546A"/>
                        </a:solidFill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Проектирование интерфейса 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28.02.2024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24.03.2024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Беев А.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6262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Разработка фронтенда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25.03.2024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17.04.2024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Цеханович К.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6262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rgbClr val="26262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6262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6262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6262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rgbClr val="26262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Разработка бэкенда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18.04.2024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4.04.2024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Павлюк И.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6262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Тестирование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5.04.2024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5.05.2024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Беев А.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Отладка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6.05.2024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25.05.2024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Шамов Р.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Пробный запуск сайта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26.06.2024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28.07.2024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Павлюк И.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4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Исправление возможных ошибок 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29.06.2024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30.07.2024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Сайфиддинов С.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Продвижение </a:t>
                      </a:r>
                      <a:endParaRPr sz="1200"/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12.07.2024</a:t>
                      </a:r>
                      <a:endParaRPr sz="1200" i="1">
                        <a:solidFill>
                          <a:srgbClr val="44546A"/>
                        </a:solidFill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31.08.2024</a:t>
                      </a:r>
                      <a:endParaRPr sz="1200" i="1">
                        <a:solidFill>
                          <a:srgbClr val="44546A"/>
                        </a:solidFill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   Павлюк И.</a:t>
                      </a:r>
                      <a:endParaRPr sz="1200" i="1">
                        <a:solidFill>
                          <a:srgbClr val="44546A"/>
                        </a:solidFill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Запуск сайта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01.08.2024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-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Цеханович К.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Формирование итогового отчета о реализации проекта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01.08.2024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15.08.2024</a:t>
                      </a:r>
                      <a:endParaRPr sz="120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</a:rPr>
                        <a:t>Котов Е.</a:t>
                      </a:r>
                      <a:endParaRPr sz="1200" b="0" i="1" u="none" strike="noStrike" cap="none"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5250" marR="15250" marT="10175" marB="1017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" name="Google Shape;583;p46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584" name="Google Shape;584;p46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46"/>
            <p:cNvSpPr/>
            <p:nvPr/>
          </p:nvSpPr>
          <p:spPr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46"/>
            <p:cNvSpPr txBox="1"/>
            <p:nvPr/>
          </p:nvSpPr>
          <p:spPr>
            <a:xfrm>
              <a:off x="492113" y="402364"/>
              <a:ext cx="439415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РЕСУРСЫ: ФИНАНСОВЫЙ ПЛАН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7" name="Google Shape;587;p46"/>
          <p:cNvSpPr txBox="1"/>
          <p:nvPr/>
        </p:nvSpPr>
        <p:spPr>
          <a:xfrm>
            <a:off x="345440" y="5970495"/>
            <a:ext cx="7575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Общая стоимость реализации проекта: </a:t>
            </a:r>
            <a:r>
              <a:rPr lang="ru-RU" sz="1600"/>
              <a:t>86000 </a:t>
            </a: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рублей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Период окупаемости: </a:t>
            </a:r>
            <a:r>
              <a:rPr lang="ru-RU" sz="1600"/>
              <a:t>7</a:t>
            </a: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месяцев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88" name="Google Shape;588;p46"/>
          <p:cNvGraphicFramePr/>
          <p:nvPr/>
        </p:nvGraphicFramePr>
        <p:xfrm>
          <a:off x="427964" y="990656"/>
          <a:ext cx="11336050" cy="3093790"/>
        </p:xfrm>
        <a:graphic>
          <a:graphicData uri="http://schemas.openxmlformats.org/drawingml/2006/table">
            <a:tbl>
              <a:tblPr firstRow="1" bandRow="1">
                <a:noFill/>
                <a:tableStyleId>{51553B24-3DA6-4077-A90A-B6133ADB508B}</a:tableStyleId>
              </a:tblPr>
              <a:tblGrid>
                <a:gridCol w="246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9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9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9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91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91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91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91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91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62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Январь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Февраль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Март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Апрель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Май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Июнь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Июль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Август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Сентябрь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Октябрь</a:t>
                      </a:r>
                      <a:endParaRPr sz="12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Ноябрь</a:t>
                      </a:r>
                      <a:endParaRPr sz="12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Декабрь</a:t>
                      </a:r>
                      <a:endParaRPr sz="12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300">
                <a:tc gridSpan="1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chemeClr val="lt1"/>
                          </a:solidFill>
                        </a:rPr>
                        <a:t>Доходы: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Выручка от продажи продукции </a:t>
                      </a:r>
                      <a:r>
                        <a:rPr lang="ru-RU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(цена п</a:t>
                      </a:r>
                      <a:r>
                        <a:rPr lang="ru-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одписки</a:t>
                      </a:r>
                      <a:r>
                        <a:rPr lang="ru-RU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* количество </a:t>
                      </a:r>
                      <a:r>
                        <a:rPr lang="ru-RU" sz="1100">
                          <a:latin typeface="Arial"/>
                          <a:ea typeface="Arial"/>
                          <a:cs typeface="Arial"/>
                          <a:sym typeface="Arial"/>
                        </a:rPr>
                        <a:t>подписок</a:t>
                      </a:r>
                      <a:r>
                        <a:rPr lang="ru-RU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5000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7000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12000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15000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20000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300">
                <a:tc gridSpan="1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chemeClr val="lt1"/>
                          </a:solidFill>
                        </a:rPr>
                        <a:t>Расходы: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Заработная плата специалистов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Оборудование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(доходы – расходы)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-10000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-6000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-4000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9000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11000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14000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Arial"/>
                          <a:ea typeface="Arial"/>
                          <a:cs typeface="Arial"/>
                          <a:sym typeface="Arial"/>
                        </a:rPr>
                        <a:t>19000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Google Shape;614;p49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615" name="Google Shape;615;p49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49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49"/>
            <p:cNvSpPr txBox="1"/>
            <p:nvPr/>
          </p:nvSpPr>
          <p:spPr>
            <a:xfrm>
              <a:off x="928266" y="402364"/>
              <a:ext cx="19591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РЕЗУЛЬТАТЫ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8" name="Google Shape;618;p49"/>
          <p:cNvSpPr txBox="1"/>
          <p:nvPr/>
        </p:nvSpPr>
        <p:spPr>
          <a:xfrm>
            <a:off x="325119" y="1209038"/>
            <a:ext cx="6701400" cy="42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Количественные результаты: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ru-RU" sz="1800"/>
              <a:t>Количество пользователей: 1000 активных пользователей за месяц</a:t>
            </a:r>
            <a:endParaRPr sz="180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-RU" sz="1800"/>
              <a:t>Количество задач, которые были решены на сайте</a:t>
            </a:r>
            <a:endParaRPr sz="180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-RU" sz="1800"/>
              <a:t>Число зарегистрированных пользователей</a:t>
            </a: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Качественные результаты: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ru-RU" sz="1800"/>
              <a:t>Удобство использования сайта: насколько просто и понятно для пользователя реализованы все функции и возможности сайта</a:t>
            </a:r>
            <a:endParaRPr sz="180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ru-RU" sz="1800"/>
              <a:t>Развитие навыков: средний уровень навыков студентов ИМиКН повысится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ru-RU" sz="1800">
                <a:solidFill>
                  <a:schemeClr val="dk1"/>
                </a:solidFill>
              </a:rPr>
              <a:t>Уровень вовлеченности: уровень вовлеченности в сферу программирования повысится</a:t>
            </a:r>
            <a:endParaRPr sz="1800" i="0" u="none" strike="noStrike" cap="non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" name="Google Shape;634;p51"/>
          <p:cNvGrpSpPr/>
          <p:nvPr/>
        </p:nvGrpSpPr>
        <p:grpSpPr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635" name="Google Shape;635;p51"/>
            <p:cNvSpPr/>
            <p:nvPr/>
          </p:nvSpPr>
          <p:spPr>
            <a:xfrm>
              <a:off x="0" y="0"/>
              <a:ext cx="12192000" cy="590309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51"/>
            <p:cNvSpPr/>
            <p:nvPr/>
          </p:nvSpPr>
          <p:spPr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8C8D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51"/>
            <p:cNvSpPr txBox="1"/>
            <p:nvPr/>
          </p:nvSpPr>
          <p:spPr>
            <a:xfrm>
              <a:off x="1192763" y="402364"/>
              <a:ext cx="14301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 Black"/>
                <a:buNone/>
              </a:pPr>
              <a:r>
                <a:rPr lang="ru-RU" sz="1800" b="0" i="0" u="none" strike="noStrike" cap="non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ВЫВОДЫ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8" name="Google Shape;638;p51"/>
          <p:cNvSpPr txBox="1"/>
          <p:nvPr/>
        </p:nvSpPr>
        <p:spPr>
          <a:xfrm>
            <a:off x="335226" y="1219150"/>
            <a:ext cx="7816500" cy="30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Проект целесообразен для реализации по следующим причинам: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highlight>
                  <a:schemeClr val="lt1"/>
                </a:highlight>
              </a:rPr>
              <a:t>– Практика: Программисты могут использовать сайт для практики своих навыков, решая задачи разной сложности.</a:t>
            </a:r>
            <a:endParaRPr sz="17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highlight>
                  <a:schemeClr val="lt1"/>
                </a:highlight>
              </a:rPr>
              <a:t>– Оценка навыков: Сайт может быть использован для оценки навыков программистов, определяя их уровень знаний и умений.</a:t>
            </a:r>
            <a:endParaRPr sz="17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highlight>
                  <a:schemeClr val="lt1"/>
                </a:highlight>
              </a:rPr>
              <a:t>– Конкуренция: На сайте можно проводить соревнования или конкурсы, стимулируя пользователей к решению задач и улучшению своих навыков.</a:t>
            </a:r>
            <a:endParaRPr sz="17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среднесрочной перспективе (3-5 лет) мы планируем</a:t>
            </a:r>
            <a:r>
              <a:rPr lang="ru-RU" sz="1800"/>
              <a:t> занять весь рынок ТюмГУ и перейти на другие образовательные организации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1461</Words>
  <Application>Microsoft Office PowerPoint</Application>
  <PresentationFormat>Широкоэкранный</PresentationFormat>
  <Paragraphs>341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Calibri</vt:lpstr>
      <vt:lpstr>Arial</vt:lpstr>
      <vt:lpstr>Arial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Шамов Роман Андреевич</cp:lastModifiedBy>
  <cp:revision>1</cp:revision>
  <dcterms:created xsi:type="dcterms:W3CDTF">2023-09-23T09:41:00Z</dcterms:created>
  <dcterms:modified xsi:type="dcterms:W3CDTF">2023-10-25T14:27:28Z</dcterms:modified>
</cp:coreProperties>
</file>