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68" r:id="rId15"/>
    <p:sldId id="269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14300747-AB56-4E70-9DFE-EC6A30FB02B9}">
  <a:tblStyle styleId="{14300747-AB56-4E70-9DFE-EC6A30FB02B9}" styleName="Table_0">
    <a:wholeTbl>
      <a:tcTxStyle b="off" i="off">
        <a:font>
          <a:latin typeface="Poppins Light"/>
          <a:ea typeface="Poppins Light"/>
          <a:cs typeface="Poppins Light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Poppins Light"/>
          <a:ea typeface="Poppins Light"/>
          <a:cs typeface="Poppins Light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Poppins Light"/>
          <a:ea typeface="Poppins Light"/>
          <a:cs typeface="Poppins Light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Poppins Light"/>
          <a:ea typeface="Poppins Light"/>
          <a:cs typeface="Poppins Light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Poppins Light"/>
          <a:ea typeface="Poppins Light"/>
          <a:cs typeface="Poppins Light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1" d="100"/>
          <a:sy n="121" d="100"/>
        </p:scale>
        <p:origin x="-34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161123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9e9bed13ac_1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g29e9bed13ac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9400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9e9bed13ac_1_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F0F0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rgbClr val="0F0F0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Встречаясь с вызовами адаптации, обучающиеся часто испытывают трудности, связанные с избытком информации, неудобствами в навигации и сложностями в социальной интеграции. Эти аспекты могут стать факторами, приводящими к решению покинуть учебное заведение.</a:t>
            </a:r>
            <a:endParaRPr sz="12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Наша команда, сталкиваясь с аналогичными проблемами, разработала UniStudyBuddy (USB) в качестве решения, направленного на упрощение адаптации студентов и облегчение восприятия информации.</a:t>
            </a:r>
            <a:endParaRPr sz="12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F0F0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0" name="Google Shape;90;g29e9bed13ac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2864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9e9bed13ac_1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700" dirty="0"/>
          </a:p>
        </p:txBody>
      </p:sp>
      <p:sp>
        <p:nvSpPr>
          <p:cNvPr id="97" name="Google Shape;97;g29e9bed13ac_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8227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e9bed13ac_1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7" name="Google Shape;107;g29e9bed13ac_1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3915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9e9bed13ac_1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fortaa"/>
                <a:ea typeface="Comfortaa"/>
                <a:cs typeface="Comfortaa"/>
                <a:sym typeface="Comfortaa"/>
              </a:rPr>
              <a:t>				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4" name="Google Shape;124;g29e9bed13ac_1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815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9e9bed13ac_1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4" name="Google Shape;134;g29e9bed13ac_1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5915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9e9bed13ac_1_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g29e9bed13ac_1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909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e9bed13ac_1_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55" name="Google Shape;155;g29e9bed13ac_1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3895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9e9bed13ac_1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9" name="Google Shape;169;g29e9bed13ac_1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99789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9e9bed13ac_1_1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8" name="Google Shape;198;g29e9bed13ac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5903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9e9bed13ac_1_1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8" name="Google Shape;208;g29e9bed13ac_1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0943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9e9bed13ac_1_1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6" name="Google Shape;216;g29e9bed13ac_1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9032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9e9bed13ac_1_1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g29e9bed13ac_1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42189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9e9bed13ac_1_1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g29e9bed13ac_1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2780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PTMON title">
  <p:cSld name="PPTMON titl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8638" y="1892300"/>
            <a:ext cx="4313132" cy="270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95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PTMON custom">
  <p:cSld name="PPTMON custom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95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PPTMON slide">
  <p:cSld name="1_PPTMON slid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>
            <a:spLocks noGrp="1"/>
          </p:cNvSpPr>
          <p:nvPr>
            <p:ph type="pic" idx="2"/>
          </p:nvPr>
        </p:nvSpPr>
        <p:spPr>
          <a:xfrm>
            <a:off x="4860795" y="921328"/>
            <a:ext cx="3312590" cy="3312590"/>
          </a:xfrm>
          <a:prstGeom prst="roundRect">
            <a:avLst>
              <a:gd name="adj" fmla="val 7583"/>
            </a:avLst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95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PPTMON slide">
  <p:cSld name="8_PPTMON slid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>
            <a:spLocks noGrp="1"/>
          </p:cNvSpPr>
          <p:nvPr>
            <p:ph type="pic" idx="2"/>
          </p:nvPr>
        </p:nvSpPr>
        <p:spPr>
          <a:xfrm>
            <a:off x="4335132" y="1228725"/>
            <a:ext cx="2018147" cy="20193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8" name="Google Shape;58;p17"/>
          <p:cNvSpPr>
            <a:spLocks noGrp="1"/>
          </p:cNvSpPr>
          <p:nvPr>
            <p:ph type="pic" idx="3"/>
          </p:nvPr>
        </p:nvSpPr>
        <p:spPr>
          <a:xfrm>
            <a:off x="6650761" y="1228725"/>
            <a:ext cx="2018147" cy="20193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95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PPTMON slide">
  <p:cSld name="3_PPTMON slid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8"/>
          <p:cNvSpPr>
            <a:spLocks noGrp="1"/>
          </p:cNvSpPr>
          <p:nvPr>
            <p:ph type="pic" idx="2"/>
          </p:nvPr>
        </p:nvSpPr>
        <p:spPr>
          <a:xfrm>
            <a:off x="4572000" y="1218337"/>
            <a:ext cx="1756819" cy="3226148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>
            <a:noFill/>
          </a:ln>
        </p:spPr>
      </p:sp>
      <p:sp>
        <p:nvSpPr>
          <p:cNvPr id="61" name="Google Shape;61;p18"/>
          <p:cNvSpPr>
            <a:spLocks noGrp="1"/>
          </p:cNvSpPr>
          <p:nvPr>
            <p:ph type="pic" idx="3"/>
          </p:nvPr>
        </p:nvSpPr>
        <p:spPr>
          <a:xfrm>
            <a:off x="6484992" y="685800"/>
            <a:ext cx="1756819" cy="3226148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95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PPTMON slide">
  <p:cSld name="2_PPTMON slid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7002197" y="1509713"/>
            <a:ext cx="1352871" cy="1352871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4" name="Google Shape;64;p19"/>
          <p:cNvSpPr>
            <a:spLocks noGrp="1"/>
          </p:cNvSpPr>
          <p:nvPr>
            <p:ph type="pic" idx="3"/>
          </p:nvPr>
        </p:nvSpPr>
        <p:spPr>
          <a:xfrm>
            <a:off x="4931109" y="1509713"/>
            <a:ext cx="1352871" cy="1352871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5" name="Google Shape;65;p19"/>
          <p:cNvSpPr>
            <a:spLocks noGrp="1"/>
          </p:cNvSpPr>
          <p:nvPr>
            <p:ph type="pic" idx="4"/>
          </p:nvPr>
        </p:nvSpPr>
        <p:spPr>
          <a:xfrm>
            <a:off x="2860020" y="1509713"/>
            <a:ext cx="1352871" cy="1352871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6" name="Google Shape;66;p19"/>
          <p:cNvSpPr>
            <a:spLocks noGrp="1"/>
          </p:cNvSpPr>
          <p:nvPr>
            <p:ph type="pic" idx="5"/>
          </p:nvPr>
        </p:nvSpPr>
        <p:spPr>
          <a:xfrm>
            <a:off x="788931" y="1509713"/>
            <a:ext cx="1352871" cy="1352871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95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PPTMON slide">
  <p:cSld name="4_PPTMON slid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>
            <a:spLocks noGrp="1"/>
          </p:cNvSpPr>
          <p:nvPr>
            <p:ph type="pic" idx="2"/>
          </p:nvPr>
        </p:nvSpPr>
        <p:spPr>
          <a:xfrm>
            <a:off x="5988844" y="611982"/>
            <a:ext cx="1840707" cy="4027717"/>
          </a:xfrm>
          <a:prstGeom prst="roundRect">
            <a:avLst>
              <a:gd name="adj" fmla="val 13456"/>
            </a:avLst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95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PPTMON slide">
  <p:cSld name="5_PPTMON slid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1"/>
          <p:cNvSpPr>
            <a:spLocks noGrp="1"/>
          </p:cNvSpPr>
          <p:nvPr>
            <p:ph type="pic" idx="2"/>
          </p:nvPr>
        </p:nvSpPr>
        <p:spPr>
          <a:xfrm>
            <a:off x="5384601" y="650081"/>
            <a:ext cx="2834284" cy="3771900"/>
          </a:xfrm>
          <a:prstGeom prst="roundRect">
            <a:avLst>
              <a:gd name="adj" fmla="val 1926"/>
            </a:avLst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95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PPTMON slide">
  <p:cSld name="6_PPTMON slide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>
            <a:spLocks noGrp="1"/>
          </p:cNvSpPr>
          <p:nvPr>
            <p:ph type="pic" idx="2"/>
          </p:nvPr>
        </p:nvSpPr>
        <p:spPr>
          <a:xfrm>
            <a:off x="3444698" y="506016"/>
            <a:ext cx="5059937" cy="3448050"/>
          </a:xfrm>
          <a:prstGeom prst="roundRect">
            <a:avLst>
              <a:gd name="adj" fmla="val 1000"/>
            </a:avLst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95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PPTMON slide">
  <p:cSld name="7_PPTMON slide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3"/>
          <p:cNvSpPr>
            <a:spLocks noGrp="1"/>
          </p:cNvSpPr>
          <p:nvPr>
            <p:ph type="pic" idx="2"/>
          </p:nvPr>
        </p:nvSpPr>
        <p:spPr>
          <a:xfrm>
            <a:off x="3621224" y="610869"/>
            <a:ext cx="1779976" cy="1780993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5" name="Google Shape;75;p23"/>
          <p:cNvSpPr>
            <a:spLocks noGrp="1"/>
          </p:cNvSpPr>
          <p:nvPr>
            <p:ph type="pic" idx="3"/>
          </p:nvPr>
        </p:nvSpPr>
        <p:spPr>
          <a:xfrm>
            <a:off x="3621224" y="2773673"/>
            <a:ext cx="1779976" cy="1780993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95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PTMON slide">
  <p:cSld name="PPTMON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95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 spd="med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5"/>
          <p:cNvSpPr txBox="1"/>
          <p:nvPr/>
        </p:nvSpPr>
        <p:spPr>
          <a:xfrm>
            <a:off x="1943975" y="245000"/>
            <a:ext cx="4997100" cy="7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600" i="0" u="none" strike="noStrike" cap="none">
                <a:solidFill>
                  <a:srgbClr val="3B5CF6"/>
                </a:solidFill>
                <a:latin typeface="Comfortaa"/>
                <a:ea typeface="Comfortaa"/>
                <a:cs typeface="Comfortaa"/>
                <a:sym typeface="Comfortaa"/>
              </a:rPr>
              <a:t>UniStudy</a:t>
            </a:r>
            <a:r>
              <a:rPr lang="ru" sz="4600">
                <a:solidFill>
                  <a:srgbClr val="3B5CF6"/>
                </a:solidFill>
                <a:latin typeface="Comfortaa"/>
                <a:ea typeface="Comfortaa"/>
                <a:cs typeface="Comfortaa"/>
                <a:sym typeface="Comfortaa"/>
              </a:rPr>
              <a:t>B</a:t>
            </a:r>
            <a:r>
              <a:rPr lang="ru" sz="4600" i="0" u="none" strike="noStrike" cap="none">
                <a:solidFill>
                  <a:srgbClr val="3B5CF6"/>
                </a:solidFill>
                <a:latin typeface="Comfortaa"/>
                <a:ea typeface="Comfortaa"/>
                <a:cs typeface="Comfortaa"/>
                <a:sym typeface="Comfortaa"/>
              </a:rPr>
              <a:t>udd</a:t>
            </a:r>
            <a:r>
              <a:rPr lang="ru" sz="4600">
                <a:solidFill>
                  <a:srgbClr val="3B5CF6"/>
                </a:solidFill>
                <a:latin typeface="Comfortaa"/>
                <a:ea typeface="Comfortaa"/>
                <a:cs typeface="Comfortaa"/>
                <a:sym typeface="Comfortaa"/>
              </a:rPr>
              <a:t>y</a:t>
            </a:r>
            <a:endParaRPr sz="4600">
              <a:solidFill>
                <a:srgbClr val="3B5CF6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2" name="Google Shape;82;p25"/>
          <p:cNvSpPr/>
          <p:nvPr/>
        </p:nvSpPr>
        <p:spPr>
          <a:xfrm>
            <a:off x="4232375" y="1148350"/>
            <a:ext cx="2708701" cy="1750887"/>
          </a:xfrm>
          <a:custGeom>
            <a:avLst/>
            <a:gdLst/>
            <a:ahLst/>
            <a:cxnLst/>
            <a:rect l="l" t="t" r="r" b="b"/>
            <a:pathLst>
              <a:path w="4591018" h="2374084" extrusionOk="0">
                <a:moveTo>
                  <a:pt x="2475" y="1613878"/>
                </a:moveTo>
                <a:lnTo>
                  <a:pt x="2475" y="437387"/>
                </a:lnTo>
                <a:cubicBezTo>
                  <a:pt x="2475" y="198183"/>
                  <a:pt x="198183" y="2475"/>
                  <a:pt x="437387" y="2475"/>
                </a:cubicBezTo>
                <a:lnTo>
                  <a:pt x="4157739" y="2475"/>
                </a:lnTo>
                <a:cubicBezTo>
                  <a:pt x="4396944" y="2475"/>
                  <a:pt x="4592651" y="198183"/>
                  <a:pt x="4592651" y="437387"/>
                </a:cubicBezTo>
                <a:lnTo>
                  <a:pt x="4592651" y="1613878"/>
                </a:lnTo>
                <a:cubicBezTo>
                  <a:pt x="4592651" y="1853082"/>
                  <a:pt x="4396944" y="2048790"/>
                  <a:pt x="4157739" y="2048790"/>
                </a:cubicBezTo>
                <a:lnTo>
                  <a:pt x="653019" y="2048790"/>
                </a:lnTo>
                <a:cubicBezTo>
                  <a:pt x="547055" y="2164295"/>
                  <a:pt x="389793" y="2293045"/>
                  <a:pt x="154349" y="2373023"/>
                </a:cubicBezTo>
                <a:cubicBezTo>
                  <a:pt x="132966" y="2380264"/>
                  <a:pt x="113210" y="2358824"/>
                  <a:pt x="123256" y="2339012"/>
                </a:cubicBezTo>
                <a:cubicBezTo>
                  <a:pt x="157436" y="2271381"/>
                  <a:pt x="226638" y="2169907"/>
                  <a:pt x="234888" y="1998390"/>
                </a:cubicBezTo>
                <a:cubicBezTo>
                  <a:pt x="96990" y="1925203"/>
                  <a:pt x="2475" y="1780064"/>
                  <a:pt x="2475" y="1613878"/>
                </a:cubicBezTo>
                <a:close/>
              </a:path>
            </a:pathLst>
          </a:custGeom>
          <a:solidFill>
            <a:srgbClr val="3C5CF6"/>
          </a:solidFill>
          <a:ln>
            <a:noFill/>
          </a:ln>
        </p:spPr>
        <p:txBody>
          <a:bodyPr spcFirstLastPara="1" wrap="square" lIns="192300" tIns="34875" rIns="192300" bIns="3021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Сервис-помощник для обучающихся. </a:t>
            </a:r>
            <a:endParaRPr sz="18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83" name="Google Shape;83;p25" descr="https://lh7-eu.googleusercontent.com/Zy3pmiOTzzzrckgS2_wiBL7mr_w9vLQnExRFqhEPsuWAJBjuvcQ9O8PLWu6HCwkW2HHD4TD0AX0rTNOhyNbk_bhYWogHqpucS90GZuNhuWsJdlPayjsqOqHTlfjGD-9VOt2ATGMhUOWijZmgKzWhXH8n3w=s20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63175" y="3923453"/>
            <a:ext cx="1235050" cy="968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5" descr="https://lh7-eu.googleusercontent.com/zlIKTf7oczcEaAyrDUlq2FhQbB5_hxONRDiiV9KTFfmHveg5BFYbhRu30pKNCFSPQToTZhIMtIv1e0VpBa8zSFGdCwFf4O4g4D2URhXA6mS4D78CZiJkBPY3pknedLumALgchhRI10ddkpvLxR732AwN7Q=s20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4512" y="4004742"/>
            <a:ext cx="2363263" cy="806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41339" y="1718294"/>
            <a:ext cx="1235050" cy="611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12725" y="149825"/>
            <a:ext cx="1172075" cy="11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67387" y="2571750"/>
            <a:ext cx="1782980" cy="1433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6"/>
          <p:cNvSpPr/>
          <p:nvPr/>
        </p:nvSpPr>
        <p:spPr>
          <a:xfrm>
            <a:off x="3521925" y="798050"/>
            <a:ext cx="5101500" cy="3735600"/>
          </a:xfrm>
          <a:prstGeom prst="roundRect">
            <a:avLst>
              <a:gd name="adj" fmla="val 1266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65925" tIns="34875" rIns="65925" bIns="348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Candara" panose="020E0502030303020204" pitchFamily="34" charset="0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Обучающиеся сталкиваются с проблемой адаптации: фрагментация информации, навигация и интеграция в социум. Это может послужить причиной ухода из учебного заведения.</a:t>
            </a:r>
            <a:br>
              <a:rPr lang="ru" sz="1700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</a:br>
            <a:endParaRPr sz="1700"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Наша команда - не исключение, постоянно испытывала данные трудности, в результате мы разработали наше решение.</a:t>
            </a:r>
            <a:endParaRPr sz="1400"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pic>
        <p:nvPicPr>
          <p:cNvPr id="93" name="Google Shape;9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812800" y="2025651"/>
            <a:ext cx="1247140" cy="31178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6"/>
          <p:cNvSpPr/>
          <p:nvPr/>
        </p:nvSpPr>
        <p:spPr>
          <a:xfrm>
            <a:off x="243900" y="389250"/>
            <a:ext cx="3271647" cy="1261950"/>
          </a:xfrm>
          <a:custGeom>
            <a:avLst/>
            <a:gdLst/>
            <a:ahLst/>
            <a:cxnLst/>
            <a:rect l="l" t="t" r="r" b="b"/>
            <a:pathLst>
              <a:path w="7035800" h="1090238" extrusionOk="0">
                <a:moveTo>
                  <a:pt x="254545" y="843"/>
                </a:moveTo>
                <a:cubicBezTo>
                  <a:pt x="115007" y="843"/>
                  <a:pt x="843" y="115007"/>
                  <a:pt x="843" y="254545"/>
                </a:cubicBezTo>
                <a:lnTo>
                  <a:pt x="843" y="646179"/>
                </a:lnTo>
                <a:cubicBezTo>
                  <a:pt x="843" y="785716"/>
                  <a:pt x="115007" y="899880"/>
                  <a:pt x="254545" y="899880"/>
                </a:cubicBezTo>
                <a:lnTo>
                  <a:pt x="3397573" y="901157"/>
                </a:lnTo>
                <a:cubicBezTo>
                  <a:pt x="3397573" y="901157"/>
                  <a:pt x="3350035" y="1034834"/>
                  <a:pt x="3332061" y="1070422"/>
                </a:cubicBezTo>
                <a:cubicBezTo>
                  <a:pt x="3326233" y="1081980"/>
                  <a:pt x="3337757" y="1094519"/>
                  <a:pt x="3350199" y="1090263"/>
                </a:cubicBezTo>
                <a:cubicBezTo>
                  <a:pt x="3487542" y="1043641"/>
                  <a:pt x="3579279" y="968536"/>
                  <a:pt x="3641092" y="901125"/>
                </a:cubicBezTo>
                <a:lnTo>
                  <a:pt x="6784121" y="899848"/>
                </a:lnTo>
                <a:cubicBezTo>
                  <a:pt x="6923658" y="899848"/>
                  <a:pt x="7037822" y="785684"/>
                  <a:pt x="7037822" y="646146"/>
                </a:cubicBezTo>
                <a:lnTo>
                  <a:pt x="7037822" y="254545"/>
                </a:lnTo>
                <a:cubicBezTo>
                  <a:pt x="7037822" y="115007"/>
                  <a:pt x="6923658" y="843"/>
                  <a:pt x="6784121" y="843"/>
                </a:cubicBezTo>
                <a:lnTo>
                  <a:pt x="254545" y="843"/>
                </a:lnTo>
                <a:close/>
              </a:path>
            </a:pathLst>
          </a:custGeom>
          <a:solidFill>
            <a:srgbClr val="3B5CF6"/>
          </a:solidFill>
          <a:ln>
            <a:noFill/>
          </a:ln>
        </p:spPr>
        <p:txBody>
          <a:bodyPr spcFirstLastPara="1" wrap="square" lIns="192300" tIns="54950" rIns="192300" bIns="192300" anchor="ctr" anchorCtr="0">
            <a:noAutofit/>
          </a:bodyPr>
          <a:lstStyle/>
          <a:p>
            <a:pPr marL="0" lvl="0" indent="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  </a:t>
            </a:r>
            <a:r>
              <a:rPr lang="ru" sz="2400" b="1" dirty="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АКТУАЛЬНОСТЬ ПРОЕКТА</a:t>
            </a:r>
            <a:endParaRPr sz="2400" dirty="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7"/>
          <p:cNvSpPr/>
          <p:nvPr/>
        </p:nvSpPr>
        <p:spPr>
          <a:xfrm>
            <a:off x="1905000" y="327673"/>
            <a:ext cx="5334000" cy="939800"/>
          </a:xfrm>
          <a:custGeom>
            <a:avLst/>
            <a:gdLst/>
            <a:ahLst/>
            <a:cxnLst/>
            <a:rect l="l" t="t" r="r" b="b"/>
            <a:pathLst>
              <a:path w="7112000" h="1253066" extrusionOk="0">
                <a:moveTo>
                  <a:pt x="6820958" y="1114"/>
                </a:moveTo>
                <a:lnTo>
                  <a:pt x="437279" y="1114"/>
                </a:lnTo>
                <a:lnTo>
                  <a:pt x="292706" y="1114"/>
                </a:lnTo>
                <a:cubicBezTo>
                  <a:pt x="243787" y="1114"/>
                  <a:pt x="197578" y="13381"/>
                  <a:pt x="157014" y="34943"/>
                </a:cubicBezTo>
                <a:lnTo>
                  <a:pt x="156938" y="34943"/>
                </a:lnTo>
                <a:cubicBezTo>
                  <a:pt x="154417" y="36260"/>
                  <a:pt x="151934" y="37652"/>
                  <a:pt x="149450" y="39082"/>
                </a:cubicBezTo>
                <a:cubicBezTo>
                  <a:pt x="148622" y="39534"/>
                  <a:pt x="147794" y="40023"/>
                  <a:pt x="147004" y="40512"/>
                </a:cubicBezTo>
                <a:cubicBezTo>
                  <a:pt x="139478" y="44877"/>
                  <a:pt x="132178" y="49581"/>
                  <a:pt x="125104" y="54586"/>
                </a:cubicBezTo>
                <a:cubicBezTo>
                  <a:pt x="124276" y="55150"/>
                  <a:pt x="123448" y="55752"/>
                  <a:pt x="122658" y="56317"/>
                </a:cubicBezTo>
                <a:cubicBezTo>
                  <a:pt x="120400" y="57935"/>
                  <a:pt x="118180" y="59553"/>
                  <a:pt x="115997" y="61246"/>
                </a:cubicBezTo>
                <a:cubicBezTo>
                  <a:pt x="115659" y="61509"/>
                  <a:pt x="115358" y="61735"/>
                  <a:pt x="115019" y="61999"/>
                </a:cubicBezTo>
                <a:cubicBezTo>
                  <a:pt x="110767" y="65272"/>
                  <a:pt x="106627" y="68697"/>
                  <a:pt x="102563" y="72196"/>
                </a:cubicBezTo>
                <a:cubicBezTo>
                  <a:pt x="101698" y="72949"/>
                  <a:pt x="100832" y="73664"/>
                  <a:pt x="100005" y="74416"/>
                </a:cubicBezTo>
                <a:cubicBezTo>
                  <a:pt x="98086" y="76147"/>
                  <a:pt x="96166" y="77878"/>
                  <a:pt x="94247" y="79609"/>
                </a:cubicBezTo>
                <a:cubicBezTo>
                  <a:pt x="93344" y="80437"/>
                  <a:pt x="92441" y="81303"/>
                  <a:pt x="91576" y="82168"/>
                </a:cubicBezTo>
                <a:cubicBezTo>
                  <a:pt x="88377" y="85216"/>
                  <a:pt x="85254" y="88339"/>
                  <a:pt x="82206" y="91538"/>
                </a:cubicBezTo>
                <a:cubicBezTo>
                  <a:pt x="81227" y="92554"/>
                  <a:pt x="80249" y="93570"/>
                  <a:pt x="79271" y="94624"/>
                </a:cubicBezTo>
                <a:cubicBezTo>
                  <a:pt x="77653" y="96354"/>
                  <a:pt x="76072" y="98123"/>
                  <a:pt x="74529" y="99892"/>
                </a:cubicBezTo>
                <a:cubicBezTo>
                  <a:pt x="73438" y="101133"/>
                  <a:pt x="72347" y="102413"/>
                  <a:pt x="71256" y="103655"/>
                </a:cubicBezTo>
                <a:cubicBezTo>
                  <a:pt x="69148" y="106101"/>
                  <a:pt x="67079" y="108584"/>
                  <a:pt x="65084" y="111105"/>
                </a:cubicBezTo>
                <a:cubicBezTo>
                  <a:pt x="63579" y="112987"/>
                  <a:pt x="62112" y="114831"/>
                  <a:pt x="60644" y="116750"/>
                </a:cubicBezTo>
                <a:cubicBezTo>
                  <a:pt x="59365" y="118405"/>
                  <a:pt x="58160" y="120099"/>
                  <a:pt x="56919" y="121792"/>
                </a:cubicBezTo>
                <a:cubicBezTo>
                  <a:pt x="55715" y="123448"/>
                  <a:pt x="54548" y="125066"/>
                  <a:pt x="53382" y="126759"/>
                </a:cubicBezTo>
                <a:cubicBezTo>
                  <a:pt x="52253" y="128377"/>
                  <a:pt x="51124" y="129995"/>
                  <a:pt x="49995" y="131651"/>
                </a:cubicBezTo>
                <a:cubicBezTo>
                  <a:pt x="48038" y="134586"/>
                  <a:pt x="46081" y="137597"/>
                  <a:pt x="44238" y="140607"/>
                </a:cubicBezTo>
                <a:cubicBezTo>
                  <a:pt x="43334" y="142074"/>
                  <a:pt x="42469" y="143580"/>
                  <a:pt x="41603" y="145047"/>
                </a:cubicBezTo>
                <a:cubicBezTo>
                  <a:pt x="40362" y="147154"/>
                  <a:pt x="39158" y="149262"/>
                  <a:pt x="37953" y="151369"/>
                </a:cubicBezTo>
                <a:cubicBezTo>
                  <a:pt x="37088" y="152912"/>
                  <a:pt x="36260" y="154417"/>
                  <a:pt x="35432" y="155960"/>
                </a:cubicBezTo>
                <a:cubicBezTo>
                  <a:pt x="33852" y="158895"/>
                  <a:pt x="32347" y="161830"/>
                  <a:pt x="30879" y="164840"/>
                </a:cubicBezTo>
                <a:cubicBezTo>
                  <a:pt x="30202" y="166270"/>
                  <a:pt x="29524" y="167663"/>
                  <a:pt x="28847" y="169093"/>
                </a:cubicBezTo>
                <a:cubicBezTo>
                  <a:pt x="27568" y="171839"/>
                  <a:pt x="26288" y="174586"/>
                  <a:pt x="25084" y="177371"/>
                </a:cubicBezTo>
                <a:cubicBezTo>
                  <a:pt x="24482" y="178801"/>
                  <a:pt x="23880" y="180193"/>
                  <a:pt x="23278" y="181623"/>
                </a:cubicBezTo>
                <a:cubicBezTo>
                  <a:pt x="22074" y="184558"/>
                  <a:pt x="20907" y="187493"/>
                  <a:pt x="19778" y="190466"/>
                </a:cubicBezTo>
                <a:cubicBezTo>
                  <a:pt x="19440" y="191369"/>
                  <a:pt x="19063" y="192310"/>
                  <a:pt x="18725" y="193213"/>
                </a:cubicBezTo>
                <a:cubicBezTo>
                  <a:pt x="17332" y="196976"/>
                  <a:pt x="16053" y="200777"/>
                  <a:pt x="14849" y="204615"/>
                </a:cubicBezTo>
                <a:cubicBezTo>
                  <a:pt x="14435" y="205894"/>
                  <a:pt x="14059" y="207174"/>
                  <a:pt x="13682" y="208453"/>
                </a:cubicBezTo>
                <a:cubicBezTo>
                  <a:pt x="12742" y="211539"/>
                  <a:pt x="11876" y="214624"/>
                  <a:pt x="11011" y="217748"/>
                </a:cubicBezTo>
                <a:cubicBezTo>
                  <a:pt x="10747" y="218801"/>
                  <a:pt x="10446" y="219817"/>
                  <a:pt x="10145" y="220871"/>
                </a:cubicBezTo>
                <a:cubicBezTo>
                  <a:pt x="9129" y="224897"/>
                  <a:pt x="8188" y="228924"/>
                  <a:pt x="7323" y="233025"/>
                </a:cubicBezTo>
                <a:cubicBezTo>
                  <a:pt x="7097" y="234079"/>
                  <a:pt x="6909" y="235170"/>
                  <a:pt x="6683" y="236224"/>
                </a:cubicBezTo>
                <a:cubicBezTo>
                  <a:pt x="6006" y="239610"/>
                  <a:pt x="5404" y="242959"/>
                  <a:pt x="4877" y="246309"/>
                </a:cubicBezTo>
                <a:cubicBezTo>
                  <a:pt x="4689" y="247437"/>
                  <a:pt x="4501" y="248566"/>
                  <a:pt x="4350" y="249695"/>
                </a:cubicBezTo>
                <a:cubicBezTo>
                  <a:pt x="3710" y="253910"/>
                  <a:pt x="3146" y="258162"/>
                  <a:pt x="2732" y="262452"/>
                </a:cubicBezTo>
                <a:cubicBezTo>
                  <a:pt x="2657" y="263167"/>
                  <a:pt x="2619" y="263882"/>
                  <a:pt x="2544" y="264634"/>
                </a:cubicBezTo>
                <a:cubicBezTo>
                  <a:pt x="2130" y="268359"/>
                  <a:pt x="1867" y="272085"/>
                  <a:pt x="1641" y="275810"/>
                </a:cubicBezTo>
                <a:cubicBezTo>
                  <a:pt x="1566" y="277014"/>
                  <a:pt x="1490" y="278181"/>
                  <a:pt x="1453" y="279385"/>
                </a:cubicBezTo>
                <a:cubicBezTo>
                  <a:pt x="1264" y="283825"/>
                  <a:pt x="1114" y="288228"/>
                  <a:pt x="1114" y="292706"/>
                </a:cubicBezTo>
                <a:lnTo>
                  <a:pt x="1114" y="742831"/>
                </a:lnTo>
                <a:cubicBezTo>
                  <a:pt x="1114" y="747309"/>
                  <a:pt x="1264" y="751712"/>
                  <a:pt x="1453" y="756152"/>
                </a:cubicBezTo>
                <a:cubicBezTo>
                  <a:pt x="1490" y="757356"/>
                  <a:pt x="1566" y="758560"/>
                  <a:pt x="1641" y="759727"/>
                </a:cubicBezTo>
                <a:cubicBezTo>
                  <a:pt x="1867" y="763452"/>
                  <a:pt x="2130" y="767178"/>
                  <a:pt x="2506" y="770903"/>
                </a:cubicBezTo>
                <a:cubicBezTo>
                  <a:pt x="2582" y="771618"/>
                  <a:pt x="2619" y="772370"/>
                  <a:pt x="2694" y="773085"/>
                </a:cubicBezTo>
                <a:cubicBezTo>
                  <a:pt x="3146" y="777375"/>
                  <a:pt x="3710" y="781627"/>
                  <a:pt x="4312" y="785842"/>
                </a:cubicBezTo>
                <a:cubicBezTo>
                  <a:pt x="4501" y="786971"/>
                  <a:pt x="4689" y="788100"/>
                  <a:pt x="4839" y="789229"/>
                </a:cubicBezTo>
                <a:cubicBezTo>
                  <a:pt x="5366" y="792578"/>
                  <a:pt x="5968" y="795927"/>
                  <a:pt x="6646" y="799276"/>
                </a:cubicBezTo>
                <a:cubicBezTo>
                  <a:pt x="6871" y="800329"/>
                  <a:pt x="7059" y="801420"/>
                  <a:pt x="7285" y="802474"/>
                </a:cubicBezTo>
                <a:cubicBezTo>
                  <a:pt x="8151" y="806538"/>
                  <a:pt x="9091" y="810602"/>
                  <a:pt x="10107" y="814629"/>
                </a:cubicBezTo>
                <a:cubicBezTo>
                  <a:pt x="10371" y="815682"/>
                  <a:pt x="10672" y="816736"/>
                  <a:pt x="10973" y="817752"/>
                </a:cubicBezTo>
                <a:cubicBezTo>
                  <a:pt x="11801" y="820875"/>
                  <a:pt x="12704" y="823961"/>
                  <a:pt x="13645" y="827046"/>
                </a:cubicBezTo>
                <a:cubicBezTo>
                  <a:pt x="14021" y="828326"/>
                  <a:pt x="14397" y="829605"/>
                  <a:pt x="14811" y="830884"/>
                </a:cubicBezTo>
                <a:cubicBezTo>
                  <a:pt x="16053" y="834723"/>
                  <a:pt x="17332" y="838523"/>
                  <a:pt x="18687" y="842286"/>
                </a:cubicBezTo>
                <a:cubicBezTo>
                  <a:pt x="19026" y="843227"/>
                  <a:pt x="19402" y="844130"/>
                  <a:pt x="19741" y="845033"/>
                </a:cubicBezTo>
                <a:cubicBezTo>
                  <a:pt x="20870" y="848006"/>
                  <a:pt x="22036" y="850979"/>
                  <a:pt x="23240" y="853876"/>
                </a:cubicBezTo>
                <a:cubicBezTo>
                  <a:pt x="23842" y="855306"/>
                  <a:pt x="24444" y="856736"/>
                  <a:pt x="25046" y="858128"/>
                </a:cubicBezTo>
                <a:cubicBezTo>
                  <a:pt x="26251" y="860913"/>
                  <a:pt x="27530" y="863698"/>
                  <a:pt x="28809" y="866407"/>
                </a:cubicBezTo>
                <a:cubicBezTo>
                  <a:pt x="29487" y="867837"/>
                  <a:pt x="30164" y="869229"/>
                  <a:pt x="30841" y="870659"/>
                </a:cubicBezTo>
                <a:cubicBezTo>
                  <a:pt x="32309" y="873632"/>
                  <a:pt x="33852" y="876604"/>
                  <a:pt x="35395" y="879540"/>
                </a:cubicBezTo>
                <a:cubicBezTo>
                  <a:pt x="36222" y="881082"/>
                  <a:pt x="37088" y="882625"/>
                  <a:pt x="37916" y="884130"/>
                </a:cubicBezTo>
                <a:cubicBezTo>
                  <a:pt x="39120" y="886238"/>
                  <a:pt x="40324" y="888345"/>
                  <a:pt x="41566" y="890452"/>
                </a:cubicBezTo>
                <a:cubicBezTo>
                  <a:pt x="42431" y="891920"/>
                  <a:pt x="43297" y="893425"/>
                  <a:pt x="44200" y="894892"/>
                </a:cubicBezTo>
                <a:cubicBezTo>
                  <a:pt x="46081" y="897903"/>
                  <a:pt x="48000" y="900913"/>
                  <a:pt x="49957" y="903848"/>
                </a:cubicBezTo>
                <a:cubicBezTo>
                  <a:pt x="51048" y="905504"/>
                  <a:pt x="52177" y="907122"/>
                  <a:pt x="53344" y="908740"/>
                </a:cubicBezTo>
                <a:cubicBezTo>
                  <a:pt x="54510" y="910396"/>
                  <a:pt x="55677" y="912052"/>
                  <a:pt x="56881" y="913707"/>
                </a:cubicBezTo>
                <a:cubicBezTo>
                  <a:pt x="58123" y="915401"/>
                  <a:pt x="59327" y="917094"/>
                  <a:pt x="60606" y="918750"/>
                </a:cubicBezTo>
                <a:cubicBezTo>
                  <a:pt x="62074" y="920669"/>
                  <a:pt x="63579" y="922550"/>
                  <a:pt x="65084" y="924432"/>
                </a:cubicBezTo>
                <a:cubicBezTo>
                  <a:pt x="67079" y="926953"/>
                  <a:pt x="69148" y="929399"/>
                  <a:pt x="71218" y="931845"/>
                </a:cubicBezTo>
                <a:cubicBezTo>
                  <a:pt x="72309" y="933124"/>
                  <a:pt x="73400" y="934366"/>
                  <a:pt x="74492" y="935645"/>
                </a:cubicBezTo>
                <a:cubicBezTo>
                  <a:pt x="76072" y="937414"/>
                  <a:pt x="77653" y="939182"/>
                  <a:pt x="79233" y="940913"/>
                </a:cubicBezTo>
                <a:cubicBezTo>
                  <a:pt x="80211" y="941967"/>
                  <a:pt x="81190" y="942983"/>
                  <a:pt x="82168" y="943999"/>
                </a:cubicBezTo>
                <a:cubicBezTo>
                  <a:pt x="85216" y="947198"/>
                  <a:pt x="88339" y="950321"/>
                  <a:pt x="91538" y="953369"/>
                </a:cubicBezTo>
                <a:cubicBezTo>
                  <a:pt x="92441" y="954234"/>
                  <a:pt x="93344" y="955100"/>
                  <a:pt x="94247" y="955928"/>
                </a:cubicBezTo>
                <a:cubicBezTo>
                  <a:pt x="96129" y="957696"/>
                  <a:pt x="98048" y="959427"/>
                  <a:pt x="99967" y="961121"/>
                </a:cubicBezTo>
                <a:cubicBezTo>
                  <a:pt x="100832" y="961873"/>
                  <a:pt x="101698" y="962626"/>
                  <a:pt x="102563" y="963378"/>
                </a:cubicBezTo>
                <a:cubicBezTo>
                  <a:pt x="106627" y="966878"/>
                  <a:pt x="110767" y="970265"/>
                  <a:pt x="114981" y="973576"/>
                </a:cubicBezTo>
                <a:cubicBezTo>
                  <a:pt x="115320" y="973839"/>
                  <a:pt x="115621" y="974103"/>
                  <a:pt x="115960" y="974329"/>
                </a:cubicBezTo>
                <a:cubicBezTo>
                  <a:pt x="118142" y="976022"/>
                  <a:pt x="120362" y="977640"/>
                  <a:pt x="122620" y="979258"/>
                </a:cubicBezTo>
                <a:cubicBezTo>
                  <a:pt x="123448" y="979860"/>
                  <a:pt x="124238" y="980425"/>
                  <a:pt x="125066" y="981027"/>
                </a:cubicBezTo>
                <a:cubicBezTo>
                  <a:pt x="132140" y="986031"/>
                  <a:pt x="139440" y="990735"/>
                  <a:pt x="146966" y="995100"/>
                </a:cubicBezTo>
                <a:cubicBezTo>
                  <a:pt x="147794" y="995589"/>
                  <a:pt x="148622" y="996041"/>
                  <a:pt x="149412" y="996530"/>
                </a:cubicBezTo>
                <a:cubicBezTo>
                  <a:pt x="151896" y="997922"/>
                  <a:pt x="154379" y="999315"/>
                  <a:pt x="156901" y="1000669"/>
                </a:cubicBezTo>
                <a:cubicBezTo>
                  <a:pt x="197503" y="1022231"/>
                  <a:pt x="243712" y="1034498"/>
                  <a:pt x="292668" y="1034498"/>
                </a:cubicBezTo>
                <a:lnTo>
                  <a:pt x="437241" y="1034498"/>
                </a:lnTo>
                <a:lnTo>
                  <a:pt x="3452165" y="1034498"/>
                </a:lnTo>
                <a:cubicBezTo>
                  <a:pt x="3440538" y="1130190"/>
                  <a:pt x="3400763" y="1189608"/>
                  <a:pt x="3380067" y="1230511"/>
                </a:cubicBezTo>
                <a:cubicBezTo>
                  <a:pt x="3373369" y="1243794"/>
                  <a:pt x="3386614" y="1258206"/>
                  <a:pt x="3400913" y="1253314"/>
                </a:cubicBezTo>
                <a:cubicBezTo>
                  <a:pt x="3558770" y="1199730"/>
                  <a:pt x="3664208" y="1113408"/>
                  <a:pt x="3735253" y="1035928"/>
                </a:cubicBezTo>
                <a:lnTo>
                  <a:pt x="6820882" y="1034461"/>
                </a:lnTo>
                <a:cubicBezTo>
                  <a:pt x="6981260" y="1034461"/>
                  <a:pt x="7112474" y="903246"/>
                  <a:pt x="7112474" y="742869"/>
                </a:cubicBezTo>
                <a:lnTo>
                  <a:pt x="7112474" y="292706"/>
                </a:lnTo>
                <a:cubicBezTo>
                  <a:pt x="7112550" y="132328"/>
                  <a:pt x="6981335" y="1114"/>
                  <a:pt x="6820958" y="1114"/>
                </a:cubicBezTo>
                <a:close/>
              </a:path>
            </a:pathLst>
          </a:custGeom>
          <a:solidFill>
            <a:srgbClr val="3C5CF6"/>
          </a:solidFill>
          <a:ln>
            <a:noFill/>
          </a:ln>
        </p:spPr>
        <p:txBody>
          <a:bodyPr spcFirstLastPara="1" wrap="square" lIns="192300" tIns="34875" rIns="192300" bIns="2472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Целевая аудитория</a:t>
            </a:r>
            <a:endParaRPr sz="2400" b="1" dirty="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0" name="Google Shape;100;p27"/>
          <p:cNvSpPr/>
          <p:nvPr/>
        </p:nvSpPr>
        <p:spPr>
          <a:xfrm>
            <a:off x="6134739" y="1770730"/>
            <a:ext cx="944700" cy="944700"/>
          </a:xfrm>
          <a:prstGeom prst="ellipse">
            <a:avLst/>
          </a:prstGeom>
          <a:solidFill>
            <a:srgbClr val="3B5CF6"/>
          </a:solidFill>
          <a:ln>
            <a:noFill/>
          </a:ln>
        </p:spPr>
        <p:txBody>
          <a:bodyPr spcFirstLastPara="1" wrap="square" lIns="69775" tIns="34875" rIns="69775" bIns="34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</a:t>
            </a:r>
            <a:endParaRPr sz="18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1" name="Google Shape;101;p27"/>
          <p:cNvSpPr/>
          <p:nvPr/>
        </p:nvSpPr>
        <p:spPr>
          <a:xfrm>
            <a:off x="4959075" y="3001550"/>
            <a:ext cx="3747600" cy="17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Потребитель:</a:t>
            </a:r>
            <a:endParaRPr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-"/>
            </a:pPr>
            <a:r>
              <a:rPr lang="ru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Студенты</a:t>
            </a:r>
            <a:endParaRPr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-"/>
            </a:pPr>
            <a:r>
              <a:rPr lang="ru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Преподаватели</a:t>
            </a:r>
            <a:endParaRPr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-"/>
            </a:pPr>
            <a:r>
              <a:rPr lang="ru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Кураторы</a:t>
            </a:r>
            <a:endParaRPr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-"/>
            </a:pPr>
            <a:r>
              <a:rPr lang="ru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Администрация университета</a:t>
            </a:r>
            <a:endParaRPr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-"/>
            </a:pPr>
            <a:r>
              <a:rPr lang="ru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Выпускники</a:t>
            </a:r>
            <a:endParaRPr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2" name="Google Shape;102;p27"/>
          <p:cNvSpPr/>
          <p:nvPr/>
        </p:nvSpPr>
        <p:spPr>
          <a:xfrm>
            <a:off x="1925535" y="1770732"/>
            <a:ext cx="944700" cy="944700"/>
          </a:xfrm>
          <a:prstGeom prst="ellipse">
            <a:avLst/>
          </a:prstGeom>
          <a:solidFill>
            <a:srgbClr val="3B5CF6"/>
          </a:solidFill>
          <a:ln>
            <a:noFill/>
          </a:ln>
        </p:spPr>
        <p:txBody>
          <a:bodyPr spcFirstLastPara="1" wrap="square" lIns="69775" tIns="34875" rIns="69775" bIns="34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</a:t>
            </a:r>
            <a:endParaRPr sz="18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3" name="Google Shape;103;p27"/>
          <p:cNvSpPr/>
          <p:nvPr/>
        </p:nvSpPr>
        <p:spPr>
          <a:xfrm>
            <a:off x="777625" y="3459951"/>
            <a:ext cx="3747600" cy="10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Покупатель (обучающие заведения):</a:t>
            </a:r>
            <a:endParaRPr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-"/>
            </a:pPr>
            <a:r>
              <a:rPr lang="ru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Высшие учебные заведения Чувашской республики</a:t>
            </a:r>
            <a:endParaRPr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pic>
        <p:nvPicPr>
          <p:cNvPr id="104" name="Google Shape;104;p27" descr="https://lh7-eu.googleusercontent.com/nQiGpJiUH0jdCqTja1_FwaxPjxGjm8kw_dOIVeJTTbCqmJDK1zJ2MkRgTgkcnLOxZm6l-Fy7yVe1C41M-PYOGk-mtfRCP6m1Z24HMSbdk3PXt7wAgkeDsFiWfTCuRZf_eINfi_tNVEDsCaqfXF92RO6WTA=n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8908" y="390863"/>
            <a:ext cx="717925" cy="71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8"/>
          <p:cNvSpPr/>
          <p:nvPr/>
        </p:nvSpPr>
        <p:spPr>
          <a:xfrm>
            <a:off x="3905210" y="1447613"/>
            <a:ext cx="5221500" cy="9105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65925" tIns="34875" rIns="65925" bIns="348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10" name="Google Shape;110;p28"/>
          <p:cNvSpPr/>
          <p:nvPr/>
        </p:nvSpPr>
        <p:spPr>
          <a:xfrm>
            <a:off x="3905210" y="2582350"/>
            <a:ext cx="5221500" cy="9105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65925" tIns="34875" rIns="65925" bIns="348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11" name="Google Shape;111;p28"/>
          <p:cNvSpPr/>
          <p:nvPr/>
        </p:nvSpPr>
        <p:spPr>
          <a:xfrm>
            <a:off x="3905210" y="3798278"/>
            <a:ext cx="5221500" cy="9105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65925" tIns="34875" rIns="65925" bIns="348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12" name="Google Shape;112;p28"/>
          <p:cNvSpPr txBox="1"/>
          <p:nvPr/>
        </p:nvSpPr>
        <p:spPr>
          <a:xfrm>
            <a:off x="4639178" y="1521254"/>
            <a:ext cx="4311000" cy="532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Первокурсники теряются в незнакомой среде (проблема навигации)</a:t>
            </a:r>
            <a:endParaRPr sz="1500" dirty="0">
              <a:solidFill>
                <a:schemeClr val="tx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sp>
        <p:nvSpPr>
          <p:cNvPr id="113" name="Google Shape;113;p28"/>
          <p:cNvSpPr/>
          <p:nvPr/>
        </p:nvSpPr>
        <p:spPr>
          <a:xfrm>
            <a:off x="4011643" y="1693258"/>
            <a:ext cx="603704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01</a:t>
            </a:r>
            <a:endParaRPr sz="1100" dirty="0"/>
          </a:p>
        </p:txBody>
      </p:sp>
      <p:sp>
        <p:nvSpPr>
          <p:cNvPr id="114" name="Google Shape;114;p28"/>
          <p:cNvSpPr txBox="1"/>
          <p:nvPr/>
        </p:nvSpPr>
        <p:spPr>
          <a:xfrm>
            <a:off x="4601085" y="2662503"/>
            <a:ext cx="43872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Разрозненность источников и обилие информации </a:t>
            </a:r>
            <a:br>
              <a:rPr lang="ru" sz="15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</a:br>
            <a:r>
              <a:rPr lang="ru" sz="15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(проблема фрагментации информации)</a:t>
            </a:r>
            <a:endParaRPr sz="1100" dirty="0">
              <a:solidFill>
                <a:schemeClr val="tx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sp>
        <p:nvSpPr>
          <p:cNvPr id="115" name="Google Shape;115;p28"/>
          <p:cNvSpPr/>
          <p:nvPr/>
        </p:nvSpPr>
        <p:spPr>
          <a:xfrm>
            <a:off x="4065095" y="2861736"/>
            <a:ext cx="4968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02</a:t>
            </a:r>
            <a:endParaRPr sz="1100"/>
          </a:p>
        </p:txBody>
      </p:sp>
      <p:sp>
        <p:nvSpPr>
          <p:cNvPr id="116" name="Google Shape;116;p28"/>
          <p:cNvSpPr txBox="1"/>
          <p:nvPr/>
        </p:nvSpPr>
        <p:spPr>
          <a:xfrm>
            <a:off x="4639185" y="3987463"/>
            <a:ext cx="4311000" cy="5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Трудности с вовлечением в учебную жизнь (проблема интеграции).</a:t>
            </a:r>
            <a:endParaRPr sz="1500"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sp>
        <p:nvSpPr>
          <p:cNvPr id="117" name="Google Shape;117;p28"/>
          <p:cNvSpPr/>
          <p:nvPr/>
        </p:nvSpPr>
        <p:spPr>
          <a:xfrm>
            <a:off x="4071735" y="4064725"/>
            <a:ext cx="4968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03</a:t>
            </a:r>
            <a:endParaRPr sz="1100"/>
          </a:p>
        </p:txBody>
      </p:sp>
      <p:sp>
        <p:nvSpPr>
          <p:cNvPr id="119" name="Google Shape;119;p28"/>
          <p:cNvSpPr txBox="1"/>
          <p:nvPr/>
        </p:nvSpPr>
        <p:spPr>
          <a:xfrm>
            <a:off x="806512" y="910949"/>
            <a:ext cx="1931400" cy="4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Проблема</a:t>
            </a:r>
            <a:endParaRPr sz="21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0" name="Google Shape;120;p28"/>
          <p:cNvSpPr txBox="1"/>
          <p:nvPr/>
        </p:nvSpPr>
        <p:spPr>
          <a:xfrm>
            <a:off x="4026878" y="244125"/>
            <a:ext cx="4923300" cy="7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latin typeface="Comfortaa"/>
                <a:ea typeface="Comfortaa"/>
                <a:cs typeface="Comfortaa"/>
                <a:sym typeface="Comfortaa"/>
              </a:rPr>
              <a:t>На основе проведенного опроса мы выявили основные проблемы первокурсников и абитуриентов</a:t>
            </a:r>
            <a:endParaRPr sz="1600"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1" name="Google Shape;121;p28"/>
          <p:cNvSpPr/>
          <p:nvPr/>
        </p:nvSpPr>
        <p:spPr>
          <a:xfrm>
            <a:off x="55364" y="59272"/>
            <a:ext cx="4009731" cy="822150"/>
          </a:xfrm>
          <a:custGeom>
            <a:avLst/>
            <a:gdLst/>
            <a:ahLst/>
            <a:cxnLst/>
            <a:rect l="l" t="t" r="r" b="b"/>
            <a:pathLst>
              <a:path w="7035800" h="1090238" extrusionOk="0">
                <a:moveTo>
                  <a:pt x="254545" y="843"/>
                </a:moveTo>
                <a:cubicBezTo>
                  <a:pt x="115007" y="843"/>
                  <a:pt x="843" y="115007"/>
                  <a:pt x="843" y="254545"/>
                </a:cubicBezTo>
                <a:lnTo>
                  <a:pt x="843" y="646179"/>
                </a:lnTo>
                <a:cubicBezTo>
                  <a:pt x="843" y="785716"/>
                  <a:pt x="115007" y="899880"/>
                  <a:pt x="254545" y="899880"/>
                </a:cubicBezTo>
                <a:lnTo>
                  <a:pt x="3397573" y="901157"/>
                </a:lnTo>
                <a:cubicBezTo>
                  <a:pt x="3397573" y="901157"/>
                  <a:pt x="3350035" y="1034834"/>
                  <a:pt x="3332061" y="1070422"/>
                </a:cubicBezTo>
                <a:cubicBezTo>
                  <a:pt x="3326233" y="1081980"/>
                  <a:pt x="3337757" y="1094519"/>
                  <a:pt x="3350199" y="1090263"/>
                </a:cubicBezTo>
                <a:cubicBezTo>
                  <a:pt x="3487542" y="1043641"/>
                  <a:pt x="3579279" y="968536"/>
                  <a:pt x="3641092" y="901125"/>
                </a:cubicBezTo>
                <a:lnTo>
                  <a:pt x="6784121" y="899848"/>
                </a:lnTo>
                <a:cubicBezTo>
                  <a:pt x="6923658" y="899848"/>
                  <a:pt x="7037822" y="785684"/>
                  <a:pt x="7037822" y="646146"/>
                </a:cubicBezTo>
                <a:lnTo>
                  <a:pt x="7037822" y="254545"/>
                </a:lnTo>
                <a:cubicBezTo>
                  <a:pt x="7037822" y="115007"/>
                  <a:pt x="6923658" y="843"/>
                  <a:pt x="6784121" y="843"/>
                </a:cubicBezTo>
                <a:lnTo>
                  <a:pt x="254545" y="843"/>
                </a:lnTo>
                <a:close/>
              </a:path>
            </a:pathLst>
          </a:custGeom>
          <a:solidFill>
            <a:srgbClr val="3B5CF6"/>
          </a:solidFill>
          <a:ln>
            <a:noFill/>
          </a:ln>
        </p:spPr>
        <p:txBody>
          <a:bodyPr spcFirstLastPara="1" wrap="square" lIns="192300" tIns="54950" rIns="192300" bIns="192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2400" b="1" dirty="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  Проблема</a:t>
            </a:r>
            <a:endParaRPr sz="2400" b="1" dirty="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26" name="Picture 2" descr="C:\Users\Lenovo\Desktop\ccc\8c460a6ea17e02b63741f06bc30c66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64" y="1218490"/>
            <a:ext cx="2918807" cy="342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5464" y="1367365"/>
            <a:ext cx="1517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ndara" panose="020E0502030303020204" pitchFamily="34" charset="0"/>
              </a:rPr>
              <a:t>Первокурсник</a:t>
            </a:r>
            <a:endParaRPr lang="ru-RU" dirty="0">
              <a:latin typeface="Candara" panose="020E0502030303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2185" y="2861736"/>
            <a:ext cx="13607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Адаптация</a:t>
            </a:r>
            <a:endParaRPr lang="ru-R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1915036" y="2861736"/>
            <a:ext cx="17592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1100" dirty="0" smtClean="0">
                <a:solidFill>
                  <a:schemeClr val="tx1"/>
                </a:solidFill>
                <a:latin typeface="Comfortaa"/>
                <a:ea typeface="Comfortaa"/>
                <a:cs typeface="Comfortaa"/>
                <a:sym typeface="Comfortaa"/>
              </a:rPr>
              <a:t>Обилие </a:t>
            </a:r>
            <a:r>
              <a:rPr lang="ru" sz="1100" dirty="0">
                <a:solidFill>
                  <a:schemeClr val="tx1"/>
                </a:solidFill>
                <a:latin typeface="Comfortaa"/>
                <a:ea typeface="Comfortaa"/>
                <a:cs typeface="Comfortaa"/>
                <a:sym typeface="Comfortaa"/>
              </a:rPr>
              <a:t>информации</a:t>
            </a:r>
            <a:endParaRPr lang="ru-RU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9" descr="571623756973_WhatsLoop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6626" r="16626"/>
          <a:stretch/>
        </p:blipFill>
        <p:spPr>
          <a:xfrm>
            <a:off x="4986725" y="122300"/>
            <a:ext cx="3619500" cy="3622800"/>
          </a:xfrm>
          <a:prstGeom prst="roundRect">
            <a:avLst>
              <a:gd name="adj" fmla="val 7583"/>
            </a:avLst>
          </a:prstGeom>
          <a:solidFill>
            <a:srgbClr val="F2F2F2"/>
          </a:solidFill>
          <a:ln>
            <a:noFill/>
          </a:ln>
        </p:spPr>
      </p:pic>
      <p:sp>
        <p:nvSpPr>
          <p:cNvPr id="127" name="Google Shape;127;p29"/>
          <p:cNvSpPr txBox="1"/>
          <p:nvPr/>
        </p:nvSpPr>
        <p:spPr>
          <a:xfrm>
            <a:off x="125225" y="1437100"/>
            <a:ext cx="4861500" cy="34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Решение проблемы адаптации мы видим в разработке сервиса на основе Telegram бота </a:t>
            </a:r>
            <a:r>
              <a:rPr lang="ru" sz="1500" dirty="0" smtClean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имеющего </a:t>
            </a:r>
            <a:r>
              <a:rPr lang="ru" sz="15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следующий функционал:</a:t>
            </a:r>
            <a:endParaRPr sz="1500" dirty="0">
              <a:solidFill>
                <a:schemeClr val="tx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457200" marR="0" lvl="0" indent="-3238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omfortaa"/>
              <a:buChar char="●"/>
            </a:pPr>
            <a:r>
              <a:rPr lang="ru" sz="15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Информация о ВУЗе</a:t>
            </a:r>
            <a:endParaRPr sz="1500" dirty="0">
              <a:solidFill>
                <a:schemeClr val="tx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457200" marR="0" lvl="0" indent="-3238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omfortaa"/>
              <a:buChar char="●"/>
            </a:pPr>
            <a:r>
              <a:rPr lang="ru" sz="15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Расписание занятий</a:t>
            </a:r>
            <a:endParaRPr sz="1500" dirty="0">
              <a:solidFill>
                <a:schemeClr val="tx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457200" marR="0" lvl="0" indent="-3238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omfortaa"/>
              <a:buChar char="●"/>
            </a:pPr>
            <a:r>
              <a:rPr lang="ru" sz="15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Библиотека</a:t>
            </a:r>
            <a:endParaRPr sz="1500" dirty="0">
              <a:solidFill>
                <a:schemeClr val="tx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457200" marR="0" lvl="0" indent="-3238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omfortaa"/>
              <a:buChar char="●"/>
            </a:pPr>
            <a:r>
              <a:rPr lang="ru" sz="15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Общежитие</a:t>
            </a:r>
            <a:endParaRPr sz="1500" dirty="0">
              <a:solidFill>
                <a:schemeClr val="tx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457200" marR="0" lvl="0" indent="-3238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omfortaa"/>
              <a:buChar char="●"/>
            </a:pPr>
            <a:r>
              <a:rPr lang="ru" sz="15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Внеучебная деятельность</a:t>
            </a:r>
            <a:endParaRPr sz="1500" dirty="0">
              <a:solidFill>
                <a:schemeClr val="tx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457200" marR="0" lvl="0" indent="-3238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omfortaa"/>
              <a:buChar char="●"/>
            </a:pPr>
            <a:r>
              <a:rPr lang="ru" sz="15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Психологическая поддержка</a:t>
            </a:r>
            <a:endParaRPr sz="1500" dirty="0">
              <a:solidFill>
                <a:schemeClr val="tx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457200" marR="0" lvl="0" indent="-3238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omfortaa"/>
              <a:buChar char="●"/>
            </a:pPr>
            <a:r>
              <a:rPr lang="ru" sz="15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Онлайн консультации с преподавателями</a:t>
            </a:r>
            <a:endParaRPr sz="1500" dirty="0">
              <a:solidFill>
                <a:schemeClr val="tx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sp>
        <p:nvSpPr>
          <p:cNvPr id="128" name="Google Shape;128;p29"/>
          <p:cNvSpPr/>
          <p:nvPr/>
        </p:nvSpPr>
        <p:spPr>
          <a:xfrm>
            <a:off x="775982" y="442757"/>
            <a:ext cx="3685472" cy="955241"/>
          </a:xfrm>
          <a:custGeom>
            <a:avLst/>
            <a:gdLst/>
            <a:ahLst/>
            <a:cxnLst/>
            <a:rect l="l" t="t" r="r" b="b"/>
            <a:pathLst>
              <a:path w="4817610" h="1273655" extrusionOk="0">
                <a:moveTo>
                  <a:pt x="4817871" y="865202"/>
                </a:moveTo>
                <a:lnTo>
                  <a:pt x="4817871" y="234036"/>
                </a:lnTo>
                <a:cubicBezTo>
                  <a:pt x="4817871" y="105706"/>
                  <a:pt x="4712878" y="713"/>
                  <a:pt x="4584548" y="713"/>
                </a:cubicBezTo>
                <a:lnTo>
                  <a:pt x="234036" y="713"/>
                </a:lnTo>
                <a:cubicBezTo>
                  <a:pt x="105707" y="713"/>
                  <a:pt x="713" y="105706"/>
                  <a:pt x="713" y="234036"/>
                </a:cubicBezTo>
                <a:lnTo>
                  <a:pt x="713" y="865202"/>
                </a:lnTo>
                <a:cubicBezTo>
                  <a:pt x="713" y="993531"/>
                  <a:pt x="105707" y="1098525"/>
                  <a:pt x="234036" y="1098525"/>
                </a:cubicBezTo>
                <a:lnTo>
                  <a:pt x="4468836" y="1098525"/>
                </a:lnTo>
                <a:cubicBezTo>
                  <a:pt x="4525683" y="1160492"/>
                  <a:pt x="4610052" y="1229564"/>
                  <a:pt x="4736364" y="1272471"/>
                </a:cubicBezTo>
                <a:cubicBezTo>
                  <a:pt x="4747835" y="1276355"/>
                  <a:pt x="4758434" y="1264853"/>
                  <a:pt x="4753044" y="1254224"/>
                </a:cubicBezTo>
                <a:cubicBezTo>
                  <a:pt x="4734707" y="1217942"/>
                  <a:pt x="4697582" y="1163503"/>
                  <a:pt x="4693156" y="1071486"/>
                </a:cubicBezTo>
                <a:cubicBezTo>
                  <a:pt x="4767166" y="1032223"/>
                  <a:pt x="4817871" y="954358"/>
                  <a:pt x="4817871" y="865202"/>
                </a:cubicBezTo>
                <a:close/>
              </a:path>
            </a:pathLst>
          </a:custGeom>
          <a:solidFill>
            <a:srgbClr val="3C5CF6"/>
          </a:solidFill>
          <a:ln>
            <a:noFill/>
          </a:ln>
        </p:spPr>
        <p:txBody>
          <a:bodyPr spcFirstLastPara="1" wrap="square" lIns="192300" tIns="34875" rIns="192300" bIns="1923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129" name="Google Shape;129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6883" y="3296669"/>
            <a:ext cx="2942618" cy="184683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9"/>
          <p:cNvSpPr txBox="1"/>
          <p:nvPr/>
        </p:nvSpPr>
        <p:spPr>
          <a:xfrm>
            <a:off x="1793975" y="621050"/>
            <a:ext cx="1777200" cy="4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Решение</a:t>
            </a:r>
            <a:endParaRPr sz="2000" b="1" dirty="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31" name="Google Shape;131;p29" descr="https://lh7-eu.googleusercontent.com/3b1ojX-rkkgGEvYuelTCtMeEUDzYNleolG5zvr8bW5buJ5K7DoKqyANjU2exAG0M5cSvbYtrY9BUaWnhflKSUssfIASLHKGgPVcOmpqD2VW31WivIGbKxa3UsuNuXDhxTuT2pBxiz-0szlEo2y9peaFajA=nw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5726" y="520794"/>
            <a:ext cx="640286" cy="640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/>
          <p:nvPr/>
        </p:nvSpPr>
        <p:spPr>
          <a:xfrm>
            <a:off x="2211800" y="1579600"/>
            <a:ext cx="52431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rgbClr val="FF0000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Мы, стартап</a:t>
            </a:r>
            <a:r>
              <a:rPr lang="ru" sz="1500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 ”UniStudyBuddy” или кратко USB  </a:t>
            </a:r>
            <a:endParaRPr sz="1500"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sp>
        <p:nvSpPr>
          <p:cNvPr id="137" name="Google Shape;137;p30"/>
          <p:cNvSpPr/>
          <p:nvPr/>
        </p:nvSpPr>
        <p:spPr>
          <a:xfrm>
            <a:off x="2197525" y="2602925"/>
            <a:ext cx="52431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FF0000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в ситуации</a:t>
            </a:r>
            <a:r>
              <a:rPr lang="ru" sz="150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 адаптации к студенческой жизни</a:t>
            </a:r>
            <a:endParaRPr sz="150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sp>
        <p:nvSpPr>
          <p:cNvPr id="138" name="Google Shape;138;p30"/>
          <p:cNvSpPr/>
          <p:nvPr/>
        </p:nvSpPr>
        <p:spPr>
          <a:xfrm>
            <a:off x="2211804" y="1969133"/>
            <a:ext cx="51045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FF0000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помогаем</a:t>
            </a:r>
            <a:r>
              <a:rPr lang="ru" sz="150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 обучающим организациям решить бытовые трудности учащихся</a:t>
            </a:r>
            <a:endParaRPr sz="150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sp>
        <p:nvSpPr>
          <p:cNvPr id="139" name="Google Shape;139;p30"/>
          <p:cNvSpPr/>
          <p:nvPr/>
        </p:nvSpPr>
        <p:spPr>
          <a:xfrm>
            <a:off x="2197530" y="2988017"/>
            <a:ext cx="44046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FF0000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решать проблему</a:t>
            </a:r>
            <a:r>
              <a:rPr lang="ru" sz="150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 разрозненности информационных ресурсов</a:t>
            </a:r>
            <a:endParaRPr sz="150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sp>
        <p:nvSpPr>
          <p:cNvPr id="140" name="Google Shape;140;p30"/>
          <p:cNvSpPr/>
          <p:nvPr/>
        </p:nvSpPr>
        <p:spPr>
          <a:xfrm>
            <a:off x="1848450" y="228125"/>
            <a:ext cx="5452745" cy="1261950"/>
          </a:xfrm>
          <a:custGeom>
            <a:avLst/>
            <a:gdLst/>
            <a:ahLst/>
            <a:cxnLst/>
            <a:rect l="l" t="t" r="r" b="b"/>
            <a:pathLst>
              <a:path w="7035800" h="1090238" extrusionOk="0">
                <a:moveTo>
                  <a:pt x="254545" y="843"/>
                </a:moveTo>
                <a:cubicBezTo>
                  <a:pt x="115007" y="843"/>
                  <a:pt x="843" y="115007"/>
                  <a:pt x="843" y="254545"/>
                </a:cubicBezTo>
                <a:lnTo>
                  <a:pt x="843" y="646179"/>
                </a:lnTo>
                <a:cubicBezTo>
                  <a:pt x="843" y="785716"/>
                  <a:pt x="115007" y="899880"/>
                  <a:pt x="254545" y="899880"/>
                </a:cubicBezTo>
                <a:lnTo>
                  <a:pt x="3397573" y="901157"/>
                </a:lnTo>
                <a:cubicBezTo>
                  <a:pt x="3397573" y="901157"/>
                  <a:pt x="3350035" y="1034834"/>
                  <a:pt x="3332061" y="1070422"/>
                </a:cubicBezTo>
                <a:cubicBezTo>
                  <a:pt x="3326233" y="1081980"/>
                  <a:pt x="3337757" y="1094519"/>
                  <a:pt x="3350199" y="1090263"/>
                </a:cubicBezTo>
                <a:cubicBezTo>
                  <a:pt x="3487542" y="1043641"/>
                  <a:pt x="3579279" y="968536"/>
                  <a:pt x="3641092" y="901125"/>
                </a:cubicBezTo>
                <a:lnTo>
                  <a:pt x="6784121" y="899848"/>
                </a:lnTo>
                <a:cubicBezTo>
                  <a:pt x="6923658" y="899848"/>
                  <a:pt x="7037822" y="785684"/>
                  <a:pt x="7037822" y="646146"/>
                </a:cubicBezTo>
                <a:lnTo>
                  <a:pt x="7037822" y="254545"/>
                </a:lnTo>
                <a:cubicBezTo>
                  <a:pt x="7037822" y="115007"/>
                  <a:pt x="6923658" y="843"/>
                  <a:pt x="6784121" y="843"/>
                </a:cubicBezTo>
                <a:lnTo>
                  <a:pt x="254545" y="843"/>
                </a:lnTo>
                <a:close/>
              </a:path>
            </a:pathLst>
          </a:custGeom>
          <a:solidFill>
            <a:srgbClr val="3B5CF6"/>
          </a:solidFill>
          <a:ln>
            <a:noFill/>
          </a:ln>
        </p:spPr>
        <p:txBody>
          <a:bodyPr spcFirstLastPara="1" wrap="square" lIns="192300" tIns="54950" rIns="192300" bIns="1923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Ценность, Ценностное предложение</a:t>
            </a:r>
            <a:endParaRPr sz="2400" b="1" dirty="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41" name="Google Shape;141;p30"/>
          <p:cNvSpPr/>
          <p:nvPr/>
        </p:nvSpPr>
        <p:spPr>
          <a:xfrm>
            <a:off x="2197528" y="3542202"/>
            <a:ext cx="44046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FF0000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с помощью</a:t>
            </a:r>
            <a:r>
              <a:rPr lang="ru" sz="150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 информационной разработки чат-бота Telegram</a:t>
            </a:r>
            <a:endParaRPr sz="150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sp>
        <p:nvSpPr>
          <p:cNvPr id="142" name="Google Shape;142;p30"/>
          <p:cNvSpPr/>
          <p:nvPr/>
        </p:nvSpPr>
        <p:spPr>
          <a:xfrm>
            <a:off x="2197528" y="4096387"/>
            <a:ext cx="65535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rgbClr val="FF0000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и получать ценность</a:t>
            </a:r>
            <a:r>
              <a:rPr lang="ru" sz="1500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 привлечение студентов при помощи упрощения адаптации  и восприятии информации </a:t>
            </a:r>
            <a:endParaRPr sz="1500"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pic>
        <p:nvPicPr>
          <p:cNvPr id="143" name="Google Shape;14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725" y="1268300"/>
            <a:ext cx="590550" cy="31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/>
          <p:nvPr/>
        </p:nvSpPr>
        <p:spPr>
          <a:xfrm>
            <a:off x="1639895" y="770538"/>
            <a:ext cx="2420849" cy="955241"/>
          </a:xfrm>
          <a:custGeom>
            <a:avLst/>
            <a:gdLst/>
            <a:ahLst/>
            <a:cxnLst/>
            <a:rect l="l" t="t" r="r" b="b"/>
            <a:pathLst>
              <a:path w="4817610" h="1273655" extrusionOk="0">
                <a:moveTo>
                  <a:pt x="4817871" y="865202"/>
                </a:moveTo>
                <a:lnTo>
                  <a:pt x="4817871" y="234036"/>
                </a:lnTo>
                <a:cubicBezTo>
                  <a:pt x="4817871" y="105706"/>
                  <a:pt x="4712878" y="713"/>
                  <a:pt x="4584548" y="713"/>
                </a:cubicBezTo>
                <a:lnTo>
                  <a:pt x="234036" y="713"/>
                </a:lnTo>
                <a:cubicBezTo>
                  <a:pt x="105707" y="713"/>
                  <a:pt x="713" y="105706"/>
                  <a:pt x="713" y="234036"/>
                </a:cubicBezTo>
                <a:lnTo>
                  <a:pt x="713" y="865202"/>
                </a:lnTo>
                <a:cubicBezTo>
                  <a:pt x="713" y="993531"/>
                  <a:pt x="105707" y="1098525"/>
                  <a:pt x="234036" y="1098525"/>
                </a:cubicBezTo>
                <a:lnTo>
                  <a:pt x="4468836" y="1098525"/>
                </a:lnTo>
                <a:cubicBezTo>
                  <a:pt x="4525683" y="1160492"/>
                  <a:pt x="4610052" y="1229564"/>
                  <a:pt x="4736364" y="1272471"/>
                </a:cubicBezTo>
                <a:cubicBezTo>
                  <a:pt x="4747835" y="1276355"/>
                  <a:pt x="4758434" y="1264853"/>
                  <a:pt x="4753044" y="1254224"/>
                </a:cubicBezTo>
                <a:cubicBezTo>
                  <a:pt x="4734707" y="1217942"/>
                  <a:pt x="4697582" y="1163503"/>
                  <a:pt x="4693156" y="1071486"/>
                </a:cubicBezTo>
                <a:cubicBezTo>
                  <a:pt x="4767166" y="1032223"/>
                  <a:pt x="4817871" y="954358"/>
                  <a:pt x="4817871" y="865202"/>
                </a:cubicBezTo>
                <a:close/>
              </a:path>
            </a:pathLst>
          </a:custGeom>
          <a:solidFill>
            <a:srgbClr val="3C5CF6"/>
          </a:solidFill>
          <a:ln>
            <a:noFill/>
          </a:ln>
        </p:spPr>
        <p:txBody>
          <a:bodyPr spcFirstLastPara="1" wrap="square" lIns="192300" tIns="34875" rIns="192300" bIns="1923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lt1"/>
                </a:solidFill>
                <a:latin typeface="Comfortaa"/>
                <a:sym typeface="Arial"/>
              </a:rPr>
              <a:t>Рынок</a:t>
            </a:r>
            <a:endParaRPr sz="2400" b="1" dirty="0">
              <a:solidFill>
                <a:schemeClr val="lt1"/>
              </a:solidFill>
              <a:latin typeface="Comfortaa"/>
              <a:sym typeface="Arial"/>
            </a:endParaRPr>
          </a:p>
        </p:txBody>
      </p:sp>
      <p:sp>
        <p:nvSpPr>
          <p:cNvPr id="149" name="Google Shape;149;p31"/>
          <p:cNvSpPr txBox="1"/>
          <p:nvPr/>
        </p:nvSpPr>
        <p:spPr>
          <a:xfrm>
            <a:off x="524496" y="1820392"/>
            <a:ext cx="5039100" cy="27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Мы нацелены на работу в рынке B2B </a:t>
            </a:r>
            <a:br>
              <a:rPr lang="ru" sz="18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</a:br>
            <a:r>
              <a:rPr lang="ru" sz="18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(в некоторых случаях B2G)</a:t>
            </a:r>
            <a:endParaRPr sz="1100" dirty="0">
              <a:solidFill>
                <a:schemeClr val="tx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Наша ЦА - это 21 компания по Чувашии (5 вузов, 16 филиалов).</a:t>
            </a:r>
            <a:endParaRPr sz="1800" dirty="0">
              <a:solidFill>
                <a:schemeClr val="tx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tx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tx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При расширении мы нацелены охватить большую часть ВУЗов России (497 государственных и 213 негосударственных учреждений).</a:t>
            </a:r>
            <a:endParaRPr sz="1800" dirty="0">
              <a:solidFill>
                <a:schemeClr val="tx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</p:txBody>
      </p:sp>
      <p:pic>
        <p:nvPicPr>
          <p:cNvPr id="150" name="Google Shape;150;p31" descr="рфнок.pn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297" r="1296"/>
          <a:stretch/>
        </p:blipFill>
        <p:spPr>
          <a:xfrm>
            <a:off x="5749130" y="1576344"/>
            <a:ext cx="2835421" cy="2836651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151" name="Google Shape;15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47378">
            <a:off x="3648775" y="1576350"/>
            <a:ext cx="590550" cy="244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1"/>
          <p:cNvSpPr txBox="1"/>
          <p:nvPr/>
        </p:nvSpPr>
        <p:spPr>
          <a:xfrm>
            <a:off x="2590925" y="198075"/>
            <a:ext cx="4389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2"/>
          <p:cNvSpPr/>
          <p:nvPr/>
        </p:nvSpPr>
        <p:spPr>
          <a:xfrm>
            <a:off x="225975" y="826675"/>
            <a:ext cx="2898300" cy="3852300"/>
          </a:xfrm>
          <a:prstGeom prst="roundRect">
            <a:avLst>
              <a:gd name="adj" fmla="val 7633"/>
            </a:avLst>
          </a:prstGeom>
          <a:solidFill>
            <a:schemeClr val="lt1"/>
          </a:solidFill>
          <a:ln>
            <a:noFill/>
          </a:ln>
          <a:effectLst>
            <a:outerShdw blurRad="127000" sx="102000" sy="102000" algn="ctr" rotWithShape="0">
              <a:schemeClr val="dk1">
                <a:alpha val="6666"/>
              </a:schemeClr>
            </a:outerShdw>
          </a:effectLst>
        </p:spPr>
        <p:txBody>
          <a:bodyPr spcFirstLastPara="1" wrap="square" lIns="69775" tIns="34875" rIns="69775" bIns="34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58" name="Google Shape;158;p32"/>
          <p:cNvSpPr/>
          <p:nvPr/>
        </p:nvSpPr>
        <p:spPr>
          <a:xfrm>
            <a:off x="3372750" y="826800"/>
            <a:ext cx="2636700" cy="3852300"/>
          </a:xfrm>
          <a:prstGeom prst="roundRect">
            <a:avLst>
              <a:gd name="adj" fmla="val 7633"/>
            </a:avLst>
          </a:prstGeom>
          <a:solidFill>
            <a:schemeClr val="lt1"/>
          </a:solidFill>
          <a:ln>
            <a:noFill/>
          </a:ln>
          <a:effectLst>
            <a:outerShdw blurRad="127000" sx="102000" sy="102000" algn="ctr" rotWithShape="0">
              <a:schemeClr val="dk1">
                <a:alpha val="6666"/>
              </a:schemeClr>
            </a:outerShdw>
          </a:effectLst>
        </p:spPr>
        <p:txBody>
          <a:bodyPr spcFirstLastPara="1" wrap="square" lIns="69775" tIns="34875" rIns="69775" bIns="34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59" name="Google Shape;159;p32"/>
          <p:cNvSpPr/>
          <p:nvPr/>
        </p:nvSpPr>
        <p:spPr>
          <a:xfrm>
            <a:off x="6248175" y="820225"/>
            <a:ext cx="2733600" cy="3852300"/>
          </a:xfrm>
          <a:prstGeom prst="roundRect">
            <a:avLst>
              <a:gd name="adj" fmla="val 7633"/>
            </a:avLst>
          </a:prstGeom>
          <a:solidFill>
            <a:schemeClr val="lt1"/>
          </a:solidFill>
          <a:ln>
            <a:noFill/>
          </a:ln>
          <a:effectLst>
            <a:outerShdw blurRad="127000" sx="102000" sy="102000" algn="ctr" rotWithShape="0">
              <a:schemeClr val="dk1">
                <a:alpha val="6666"/>
              </a:schemeClr>
            </a:outerShdw>
          </a:effectLst>
        </p:spPr>
        <p:txBody>
          <a:bodyPr spcFirstLastPara="1" wrap="square" lIns="69775" tIns="34875" rIns="69775" bIns="34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0" name="Google Shape;160;p32"/>
          <p:cNvSpPr/>
          <p:nvPr/>
        </p:nvSpPr>
        <p:spPr>
          <a:xfrm>
            <a:off x="492800" y="2883125"/>
            <a:ext cx="24948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Волгу.Абитуриентам</a:t>
            </a:r>
            <a:endParaRPr sz="150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(Волгоградский Государственный университет)</a:t>
            </a:r>
            <a:endParaRPr sz="150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sp>
        <p:nvSpPr>
          <p:cNvPr id="161" name="Google Shape;161;p32"/>
          <p:cNvSpPr/>
          <p:nvPr/>
        </p:nvSpPr>
        <p:spPr>
          <a:xfrm>
            <a:off x="3669003" y="2883114"/>
            <a:ext cx="21081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МойЧувГу</a:t>
            </a:r>
            <a:endParaRPr sz="150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(Чувашский Государственный университет)</a:t>
            </a:r>
            <a:endParaRPr sz="150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sp>
        <p:nvSpPr>
          <p:cNvPr id="162" name="Google Shape;162;p32"/>
          <p:cNvSpPr/>
          <p:nvPr/>
        </p:nvSpPr>
        <p:spPr>
          <a:xfrm>
            <a:off x="6321825" y="2648975"/>
            <a:ext cx="26367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Чат-БотСПбГУ</a:t>
            </a:r>
            <a:endParaRPr sz="1500"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(Санкт-Петербургский </a:t>
            </a:r>
            <a:endParaRPr sz="1500"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Государственный университет)</a:t>
            </a:r>
            <a:endParaRPr sz="1500" dirty="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sp>
        <p:nvSpPr>
          <p:cNvPr id="163" name="Google Shape;163;p32"/>
          <p:cNvSpPr txBox="1"/>
          <p:nvPr/>
        </p:nvSpPr>
        <p:spPr>
          <a:xfrm>
            <a:off x="2009775" y="210698"/>
            <a:ext cx="5124300" cy="4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Конкуренты</a:t>
            </a:r>
            <a:endParaRPr sz="2400"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64" name="Google Shape;164;p32" descr="волгоград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9123" y="1681497"/>
            <a:ext cx="2084902" cy="5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2" descr="чгу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00962" y="1342949"/>
            <a:ext cx="970525" cy="97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2" descr="gbnth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20567" y="1328581"/>
            <a:ext cx="1639567" cy="999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3"/>
          <p:cNvSpPr txBox="1"/>
          <p:nvPr/>
        </p:nvSpPr>
        <p:spPr>
          <a:xfrm>
            <a:off x="896300" y="1674650"/>
            <a:ext cx="3583800" cy="901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Наша команда разработала помощника для студентов и абитуриентов</a:t>
            </a:r>
            <a:endParaRPr sz="120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sp>
        <p:nvSpPr>
          <p:cNvPr id="172" name="Google Shape;172;p33"/>
          <p:cNvSpPr txBox="1"/>
          <p:nvPr/>
        </p:nvSpPr>
        <p:spPr>
          <a:xfrm>
            <a:off x="4979894" y="1674645"/>
            <a:ext cx="28908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Бизнес-модель основанная на продаже лицензии.</a:t>
            </a:r>
            <a:endParaRPr sz="180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sp>
        <p:nvSpPr>
          <p:cNvPr id="173" name="Google Shape;173;p33"/>
          <p:cNvSpPr txBox="1"/>
          <p:nvPr/>
        </p:nvSpPr>
        <p:spPr>
          <a:xfrm>
            <a:off x="896300" y="3767875"/>
            <a:ext cx="3510600" cy="11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Оценочная стоимость базовой лицензии рассчитывается в 500 тысяч рублей в год.</a:t>
            </a:r>
            <a:endParaRPr sz="120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sp>
        <p:nvSpPr>
          <p:cNvPr id="174" name="Google Shape;174;p33"/>
          <p:cNvSpPr txBox="1"/>
          <p:nvPr/>
        </p:nvSpPr>
        <p:spPr>
          <a:xfrm>
            <a:off x="4979900" y="3767875"/>
            <a:ext cx="36924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Дополнительный заработок мы видим в сопровождении продукта.</a:t>
            </a:r>
            <a:endParaRPr sz="1200">
              <a:solidFill>
                <a:schemeClr val="dk1"/>
              </a:solidFill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grpSp>
        <p:nvGrpSpPr>
          <p:cNvPr id="175" name="Google Shape;175;p33"/>
          <p:cNvGrpSpPr/>
          <p:nvPr/>
        </p:nvGrpSpPr>
        <p:grpSpPr>
          <a:xfrm>
            <a:off x="2246876" y="1041393"/>
            <a:ext cx="465418" cy="489953"/>
            <a:chOff x="2796285" y="644072"/>
            <a:chExt cx="370999" cy="390525"/>
          </a:xfrm>
        </p:grpSpPr>
        <p:sp>
          <p:nvSpPr>
            <p:cNvPr id="176" name="Google Shape;176;p33"/>
            <p:cNvSpPr/>
            <p:nvPr/>
          </p:nvSpPr>
          <p:spPr>
            <a:xfrm>
              <a:off x="2796285" y="644072"/>
              <a:ext cx="370999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 extrusionOk="0">
                  <a:moveTo>
                    <a:pt x="376333" y="126397"/>
                  </a:moveTo>
                  <a:cubicBezTo>
                    <a:pt x="363379" y="113443"/>
                    <a:pt x="342233" y="113443"/>
                    <a:pt x="329184" y="126397"/>
                  </a:cubicBezTo>
                  <a:cubicBezTo>
                    <a:pt x="325184" y="130397"/>
                    <a:pt x="299657" y="155924"/>
                    <a:pt x="295751" y="159830"/>
                  </a:cubicBezTo>
                  <a:lnTo>
                    <a:pt x="295751" y="71819"/>
                  </a:lnTo>
                  <a:cubicBezTo>
                    <a:pt x="295751" y="62960"/>
                    <a:pt x="292322" y="54578"/>
                    <a:pt x="286036" y="48292"/>
                  </a:cubicBezTo>
                  <a:lnTo>
                    <a:pt x="254603" y="16859"/>
                  </a:lnTo>
                  <a:cubicBezTo>
                    <a:pt x="248317" y="10573"/>
                    <a:pt x="240030" y="7144"/>
                    <a:pt x="231077" y="7144"/>
                  </a:cubicBez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352806"/>
                  </a:lnTo>
                  <a:cubicBezTo>
                    <a:pt x="7144" y="371189"/>
                    <a:pt x="22098" y="386144"/>
                    <a:pt x="40481" y="386144"/>
                  </a:cubicBezTo>
                  <a:lnTo>
                    <a:pt x="262509" y="386144"/>
                  </a:lnTo>
                  <a:cubicBezTo>
                    <a:pt x="280892" y="386144"/>
                    <a:pt x="295846" y="371189"/>
                    <a:pt x="295846" y="352806"/>
                  </a:cubicBezTo>
                  <a:lnTo>
                    <a:pt x="295846" y="254032"/>
                  </a:lnTo>
                  <a:lnTo>
                    <a:pt x="376333" y="173450"/>
                  </a:lnTo>
                  <a:cubicBezTo>
                    <a:pt x="389287" y="160496"/>
                    <a:pt x="389287" y="139446"/>
                    <a:pt x="376333" y="126397"/>
                  </a:cubicBezTo>
                  <a:close/>
                  <a:moveTo>
                    <a:pt x="229171" y="29337"/>
                  </a:moveTo>
                  <a:cubicBezTo>
                    <a:pt x="231267" y="29337"/>
                    <a:pt x="235267" y="28956"/>
                    <a:pt x="238887" y="32576"/>
                  </a:cubicBezTo>
                  <a:lnTo>
                    <a:pt x="270320" y="64008"/>
                  </a:lnTo>
                  <a:cubicBezTo>
                    <a:pt x="273844" y="67532"/>
                    <a:pt x="273558" y="71438"/>
                    <a:pt x="273558" y="73724"/>
                  </a:cubicBezTo>
                  <a:lnTo>
                    <a:pt x="229171" y="73724"/>
                  </a:lnTo>
                  <a:lnTo>
                    <a:pt x="229171" y="29337"/>
                  </a:lnTo>
                  <a:close/>
                  <a:moveTo>
                    <a:pt x="273558" y="352806"/>
                  </a:moveTo>
                  <a:cubicBezTo>
                    <a:pt x="273558" y="358902"/>
                    <a:pt x="268605" y="363950"/>
                    <a:pt x="262414" y="363950"/>
                  </a:cubicBezTo>
                  <a:lnTo>
                    <a:pt x="40386" y="363950"/>
                  </a:lnTo>
                  <a:cubicBezTo>
                    <a:pt x="34290" y="363950"/>
                    <a:pt x="29242" y="358997"/>
                    <a:pt x="29242" y="352806"/>
                  </a:cubicBezTo>
                  <a:lnTo>
                    <a:pt x="29242" y="40481"/>
                  </a:lnTo>
                  <a:cubicBezTo>
                    <a:pt x="29242" y="34385"/>
                    <a:pt x="34195" y="29337"/>
                    <a:pt x="40386" y="29337"/>
                  </a:cubicBezTo>
                  <a:lnTo>
                    <a:pt x="206883" y="29337"/>
                  </a:lnTo>
                  <a:lnTo>
                    <a:pt x="206883" y="84868"/>
                  </a:lnTo>
                  <a:cubicBezTo>
                    <a:pt x="206883" y="90964"/>
                    <a:pt x="211836" y="96012"/>
                    <a:pt x="218027" y="96012"/>
                  </a:cubicBezTo>
                  <a:lnTo>
                    <a:pt x="273558" y="96012"/>
                  </a:lnTo>
                  <a:lnTo>
                    <a:pt x="273558" y="182118"/>
                  </a:lnTo>
                  <a:cubicBezTo>
                    <a:pt x="273558" y="182118"/>
                    <a:pt x="240792" y="214884"/>
                    <a:pt x="240792" y="214884"/>
                  </a:cubicBezTo>
                  <a:lnTo>
                    <a:pt x="225076" y="230600"/>
                  </a:lnTo>
                  <a:cubicBezTo>
                    <a:pt x="223838" y="231839"/>
                    <a:pt x="222980" y="233267"/>
                    <a:pt x="222409" y="234982"/>
                  </a:cubicBezTo>
                  <a:lnTo>
                    <a:pt x="206692" y="282035"/>
                  </a:lnTo>
                  <a:cubicBezTo>
                    <a:pt x="205359" y="286036"/>
                    <a:pt x="206407" y="290417"/>
                    <a:pt x="209360" y="293370"/>
                  </a:cubicBezTo>
                  <a:cubicBezTo>
                    <a:pt x="212312" y="296323"/>
                    <a:pt x="216694" y="297371"/>
                    <a:pt x="220694" y="296037"/>
                  </a:cubicBezTo>
                  <a:lnTo>
                    <a:pt x="267748" y="280321"/>
                  </a:lnTo>
                  <a:cubicBezTo>
                    <a:pt x="269367" y="279749"/>
                    <a:pt x="270891" y="278892"/>
                    <a:pt x="272129" y="277654"/>
                  </a:cubicBezTo>
                  <a:lnTo>
                    <a:pt x="273463" y="276320"/>
                  </a:lnTo>
                  <a:lnTo>
                    <a:pt x="273463" y="352806"/>
                  </a:lnTo>
                  <a:lnTo>
                    <a:pt x="273558" y="352806"/>
                  </a:lnTo>
                  <a:close/>
                  <a:moveTo>
                    <a:pt x="248317" y="238411"/>
                  </a:moveTo>
                  <a:lnTo>
                    <a:pt x="264033" y="254127"/>
                  </a:lnTo>
                  <a:lnTo>
                    <a:pt x="258032" y="260128"/>
                  </a:lnTo>
                  <a:lnTo>
                    <a:pt x="234506" y="267938"/>
                  </a:lnTo>
                  <a:lnTo>
                    <a:pt x="242316" y="244412"/>
                  </a:lnTo>
                  <a:lnTo>
                    <a:pt x="248317" y="238411"/>
                  </a:lnTo>
                  <a:close/>
                  <a:moveTo>
                    <a:pt x="279749" y="238411"/>
                  </a:moveTo>
                  <a:lnTo>
                    <a:pt x="264033" y="222694"/>
                  </a:lnTo>
                  <a:cubicBezTo>
                    <a:pt x="272415" y="214313"/>
                    <a:pt x="309563" y="177165"/>
                    <a:pt x="317373" y="169259"/>
                  </a:cubicBezTo>
                  <a:lnTo>
                    <a:pt x="333089" y="184976"/>
                  </a:lnTo>
                  <a:lnTo>
                    <a:pt x="279749" y="238411"/>
                  </a:lnTo>
                  <a:close/>
                  <a:moveTo>
                    <a:pt x="360236" y="157829"/>
                  </a:moveTo>
                  <a:lnTo>
                    <a:pt x="348806" y="169259"/>
                  </a:lnTo>
                  <a:lnTo>
                    <a:pt x="333089" y="153543"/>
                  </a:lnTo>
                  <a:lnTo>
                    <a:pt x="344519" y="142113"/>
                  </a:lnTo>
                  <a:cubicBezTo>
                    <a:pt x="348806" y="137827"/>
                    <a:pt x="355854" y="137827"/>
                    <a:pt x="360236" y="142113"/>
                  </a:cubicBezTo>
                  <a:cubicBezTo>
                    <a:pt x="364522" y="146399"/>
                    <a:pt x="364617" y="153448"/>
                    <a:pt x="360236" y="157829"/>
                  </a:cubicBezTo>
                  <a:close/>
                </a:path>
              </a:pathLst>
            </a:custGeom>
            <a:solidFill>
              <a:srgbClr val="2F5CDB"/>
            </a:solidFill>
            <a:ln>
              <a:noFill/>
            </a:ln>
          </p:spPr>
          <p:txBody>
            <a:bodyPr spcFirstLastPara="1" wrap="square" lIns="69775" tIns="34875" rIns="69775" bIns="348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3776EC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177" name="Google Shape;177;p33"/>
            <p:cNvSpPr/>
            <p:nvPr/>
          </p:nvSpPr>
          <p:spPr>
            <a:xfrm>
              <a:off x="2886541" y="691294"/>
              <a:ext cx="190500" cy="28575"/>
            </a:xfrm>
            <a:custGeom>
              <a:avLst/>
              <a:gdLst/>
              <a:ahLst/>
              <a:cxnLst/>
              <a:rect l="l" t="t" r="r" b="b"/>
              <a:pathLst>
                <a:path w="190500" h="28575" extrusionOk="0">
                  <a:moveTo>
                    <a:pt x="173736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73736" y="29432"/>
                  </a:lnTo>
                  <a:cubicBezTo>
                    <a:pt x="179832" y="29432"/>
                    <a:pt x="184880" y="24479"/>
                    <a:pt x="184880" y="18288"/>
                  </a:cubicBezTo>
                  <a:cubicBezTo>
                    <a:pt x="184880" y="12097"/>
                    <a:pt x="179832" y="7144"/>
                    <a:pt x="173736" y="7144"/>
                  </a:cubicBezTo>
                  <a:close/>
                </a:path>
              </a:pathLst>
            </a:custGeom>
            <a:solidFill>
              <a:srgbClr val="2F5CDB"/>
            </a:solidFill>
            <a:ln>
              <a:noFill/>
            </a:ln>
          </p:spPr>
          <p:txBody>
            <a:bodyPr spcFirstLastPara="1" wrap="square" lIns="69775" tIns="34875" rIns="69775" bIns="348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3776EC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178" name="Google Shape;178;p33"/>
            <p:cNvSpPr/>
            <p:nvPr/>
          </p:nvSpPr>
          <p:spPr>
            <a:xfrm>
              <a:off x="2845204" y="888332"/>
              <a:ext cx="142875" cy="28575"/>
            </a:xfrm>
            <a:custGeom>
              <a:avLst/>
              <a:gdLst/>
              <a:ahLst/>
              <a:cxnLst/>
              <a:rect l="l" t="t" r="r" b="b"/>
              <a:pathLst>
                <a:path w="142875" h="28575" extrusionOk="0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solidFill>
              <a:srgbClr val="2F5CDB"/>
            </a:solidFill>
            <a:ln>
              <a:noFill/>
            </a:ln>
          </p:spPr>
          <p:txBody>
            <a:bodyPr spcFirstLastPara="1" wrap="square" lIns="69775" tIns="34875" rIns="69775" bIns="348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3776EC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179" name="Google Shape;179;p33"/>
            <p:cNvSpPr/>
            <p:nvPr/>
          </p:nvSpPr>
          <p:spPr>
            <a:xfrm>
              <a:off x="2845204" y="852677"/>
              <a:ext cx="142875" cy="28575"/>
            </a:xfrm>
            <a:custGeom>
              <a:avLst/>
              <a:gdLst/>
              <a:ahLst/>
              <a:cxnLst/>
              <a:rect l="l" t="t" r="r" b="b"/>
              <a:pathLst>
                <a:path w="142875" h="28575" extrusionOk="0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solidFill>
              <a:srgbClr val="2F5CDB"/>
            </a:solidFill>
            <a:ln>
              <a:noFill/>
            </a:ln>
          </p:spPr>
          <p:txBody>
            <a:bodyPr spcFirstLastPara="1" wrap="square" lIns="69775" tIns="34875" rIns="69775" bIns="348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3776EC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180" name="Google Shape;180;p33"/>
            <p:cNvSpPr/>
            <p:nvPr/>
          </p:nvSpPr>
          <p:spPr>
            <a:xfrm>
              <a:off x="2845204" y="817021"/>
              <a:ext cx="142875" cy="28575"/>
            </a:xfrm>
            <a:custGeom>
              <a:avLst/>
              <a:gdLst/>
              <a:ahLst/>
              <a:cxnLst/>
              <a:rect l="l" t="t" r="r" b="b"/>
              <a:pathLst>
                <a:path w="142875" h="28575" extrusionOk="0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solidFill>
              <a:srgbClr val="2F5CDB"/>
            </a:solidFill>
            <a:ln>
              <a:noFill/>
            </a:ln>
          </p:spPr>
          <p:txBody>
            <a:bodyPr spcFirstLastPara="1" wrap="square" lIns="69775" tIns="34875" rIns="69775" bIns="348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3776EC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181" name="Google Shape;181;p33"/>
            <p:cNvSpPr/>
            <p:nvPr/>
          </p:nvSpPr>
          <p:spPr>
            <a:xfrm>
              <a:off x="2934167" y="965167"/>
              <a:ext cx="95250" cy="28575"/>
            </a:xfrm>
            <a:custGeom>
              <a:avLst/>
              <a:gdLst/>
              <a:ahLst/>
              <a:cxnLst/>
              <a:rect l="l" t="t" r="r" b="b"/>
              <a:pathLst>
                <a:path w="95250" h="28575" extrusionOk="0">
                  <a:moveTo>
                    <a:pt x="84868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84868" y="29432"/>
                  </a:lnTo>
                  <a:cubicBezTo>
                    <a:pt x="90964" y="29432"/>
                    <a:pt x="96012" y="24479"/>
                    <a:pt x="96012" y="18288"/>
                  </a:cubicBezTo>
                  <a:cubicBezTo>
                    <a:pt x="96012" y="12097"/>
                    <a:pt x="90964" y="7144"/>
                    <a:pt x="84868" y="7144"/>
                  </a:cubicBezTo>
                  <a:close/>
                </a:path>
              </a:pathLst>
            </a:custGeom>
            <a:solidFill>
              <a:srgbClr val="2F5CDB"/>
            </a:solidFill>
            <a:ln>
              <a:noFill/>
            </a:ln>
          </p:spPr>
          <p:txBody>
            <a:bodyPr spcFirstLastPara="1" wrap="square" lIns="69775" tIns="34875" rIns="69775" bIns="348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3776EC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sp>
        <p:nvSpPr>
          <p:cNvPr id="182" name="Google Shape;182;p33"/>
          <p:cNvSpPr/>
          <p:nvPr/>
        </p:nvSpPr>
        <p:spPr>
          <a:xfrm>
            <a:off x="2246740" y="3130548"/>
            <a:ext cx="465701" cy="465701"/>
          </a:xfrm>
          <a:custGeom>
            <a:avLst/>
            <a:gdLst/>
            <a:ahLst/>
            <a:cxnLst/>
            <a:rect l="l" t="t" r="r" b="b"/>
            <a:pathLst>
              <a:path w="390525" h="390525" extrusionOk="0">
                <a:moveTo>
                  <a:pt x="384806" y="81802"/>
                </a:moveTo>
                <a:cubicBezTo>
                  <a:pt x="383091" y="77516"/>
                  <a:pt x="378900" y="74754"/>
                  <a:pt x="374328" y="74754"/>
                </a:cubicBezTo>
                <a:lnTo>
                  <a:pt x="318036" y="74754"/>
                </a:lnTo>
                <a:lnTo>
                  <a:pt x="318036" y="18461"/>
                </a:lnTo>
                <a:cubicBezTo>
                  <a:pt x="318036" y="13889"/>
                  <a:pt x="315273" y="9698"/>
                  <a:pt x="310987" y="7983"/>
                </a:cubicBezTo>
                <a:cubicBezTo>
                  <a:pt x="306701" y="6269"/>
                  <a:pt x="301843" y="7221"/>
                  <a:pt x="298604" y="10460"/>
                </a:cubicBezTo>
                <a:lnTo>
                  <a:pt x="260886" y="48179"/>
                </a:lnTo>
                <a:cubicBezTo>
                  <a:pt x="229739" y="33320"/>
                  <a:pt x="194211" y="27796"/>
                  <a:pt x="159920" y="32653"/>
                </a:cubicBezTo>
                <a:cubicBezTo>
                  <a:pt x="111438" y="39416"/>
                  <a:pt x="68671" y="65229"/>
                  <a:pt x="39144" y="106472"/>
                </a:cubicBezTo>
                <a:cubicBezTo>
                  <a:pt x="24951" y="126284"/>
                  <a:pt x="15140" y="148954"/>
                  <a:pt x="10569" y="172957"/>
                </a:cubicBezTo>
                <a:cubicBezTo>
                  <a:pt x="-1052" y="233154"/>
                  <a:pt x="17331" y="292019"/>
                  <a:pt x="59146" y="333739"/>
                </a:cubicBezTo>
                <a:cubicBezTo>
                  <a:pt x="92674" y="367267"/>
                  <a:pt x="137156" y="385650"/>
                  <a:pt x="184590" y="385650"/>
                </a:cubicBezTo>
                <a:lnTo>
                  <a:pt x="184590" y="385650"/>
                </a:lnTo>
                <a:cubicBezTo>
                  <a:pt x="231929" y="385650"/>
                  <a:pt x="276506" y="367171"/>
                  <a:pt x="310035" y="333739"/>
                </a:cubicBezTo>
                <a:cubicBezTo>
                  <a:pt x="337562" y="306211"/>
                  <a:pt x="354897" y="271350"/>
                  <a:pt x="360231" y="232964"/>
                </a:cubicBezTo>
                <a:cubicBezTo>
                  <a:pt x="364994" y="198579"/>
                  <a:pt x="359469" y="163050"/>
                  <a:pt x="344705" y="131904"/>
                </a:cubicBezTo>
                <a:lnTo>
                  <a:pt x="382424" y="94185"/>
                </a:lnTo>
                <a:cubicBezTo>
                  <a:pt x="385568" y="90946"/>
                  <a:pt x="386520" y="86089"/>
                  <a:pt x="384806" y="81802"/>
                </a:cubicBezTo>
                <a:close/>
                <a:moveTo>
                  <a:pt x="203259" y="226963"/>
                </a:moveTo>
                <a:cubicBezTo>
                  <a:pt x="198211" y="232012"/>
                  <a:pt x="191544" y="234774"/>
                  <a:pt x="184400" y="234774"/>
                </a:cubicBezTo>
                <a:cubicBezTo>
                  <a:pt x="177256" y="234774"/>
                  <a:pt x="170588" y="232012"/>
                  <a:pt x="165540" y="226963"/>
                </a:cubicBezTo>
                <a:cubicBezTo>
                  <a:pt x="160492" y="221915"/>
                  <a:pt x="157730" y="215248"/>
                  <a:pt x="157730" y="208104"/>
                </a:cubicBezTo>
                <a:cubicBezTo>
                  <a:pt x="157730" y="200960"/>
                  <a:pt x="160492" y="194292"/>
                  <a:pt x="165540" y="189244"/>
                </a:cubicBezTo>
                <a:cubicBezTo>
                  <a:pt x="170779" y="184006"/>
                  <a:pt x="177542" y="181434"/>
                  <a:pt x="184400" y="181434"/>
                </a:cubicBezTo>
                <a:cubicBezTo>
                  <a:pt x="187448" y="181434"/>
                  <a:pt x="190496" y="182005"/>
                  <a:pt x="193448" y="183053"/>
                </a:cubicBezTo>
                <a:lnTo>
                  <a:pt x="176399" y="200103"/>
                </a:lnTo>
                <a:cubicBezTo>
                  <a:pt x="172017" y="204484"/>
                  <a:pt x="172017" y="211723"/>
                  <a:pt x="176399" y="216105"/>
                </a:cubicBezTo>
                <a:cubicBezTo>
                  <a:pt x="178589" y="218296"/>
                  <a:pt x="181542" y="219439"/>
                  <a:pt x="184400" y="219439"/>
                </a:cubicBezTo>
                <a:cubicBezTo>
                  <a:pt x="187257" y="219439"/>
                  <a:pt x="190210" y="218296"/>
                  <a:pt x="192401" y="216105"/>
                </a:cubicBezTo>
                <a:lnTo>
                  <a:pt x="209451" y="199055"/>
                </a:lnTo>
                <a:cubicBezTo>
                  <a:pt x="212879" y="208485"/>
                  <a:pt x="210784" y="219439"/>
                  <a:pt x="203259" y="226963"/>
                </a:cubicBezTo>
                <a:close/>
                <a:moveTo>
                  <a:pt x="210308" y="166194"/>
                </a:moveTo>
                <a:cubicBezTo>
                  <a:pt x="191258" y="154478"/>
                  <a:pt x="165921" y="156764"/>
                  <a:pt x="149443" y="173242"/>
                </a:cubicBezTo>
                <a:cubicBezTo>
                  <a:pt x="140109" y="182577"/>
                  <a:pt x="134965" y="194959"/>
                  <a:pt x="134965" y="208104"/>
                </a:cubicBezTo>
                <a:cubicBezTo>
                  <a:pt x="134965" y="221248"/>
                  <a:pt x="140109" y="233631"/>
                  <a:pt x="149443" y="242965"/>
                </a:cubicBezTo>
                <a:cubicBezTo>
                  <a:pt x="158778" y="252300"/>
                  <a:pt x="171160" y="257443"/>
                  <a:pt x="184304" y="257443"/>
                </a:cubicBezTo>
                <a:cubicBezTo>
                  <a:pt x="197449" y="257443"/>
                  <a:pt x="209831" y="252300"/>
                  <a:pt x="219166" y="242965"/>
                </a:cubicBezTo>
                <a:cubicBezTo>
                  <a:pt x="235644" y="226487"/>
                  <a:pt x="238026" y="201150"/>
                  <a:pt x="226214" y="182100"/>
                </a:cubicBezTo>
                <a:lnTo>
                  <a:pt x="256218" y="152097"/>
                </a:lnTo>
                <a:cubicBezTo>
                  <a:pt x="284031" y="187815"/>
                  <a:pt x="281555" y="239727"/>
                  <a:pt x="248694" y="272588"/>
                </a:cubicBezTo>
                <a:cubicBezTo>
                  <a:pt x="213165" y="308116"/>
                  <a:pt x="155253" y="308116"/>
                  <a:pt x="119725" y="272588"/>
                </a:cubicBezTo>
                <a:cubicBezTo>
                  <a:pt x="84197" y="237060"/>
                  <a:pt x="84197" y="179148"/>
                  <a:pt x="119725" y="143619"/>
                </a:cubicBezTo>
                <a:cubicBezTo>
                  <a:pt x="137537" y="125808"/>
                  <a:pt x="160873" y="116950"/>
                  <a:pt x="184209" y="116950"/>
                </a:cubicBezTo>
                <a:cubicBezTo>
                  <a:pt x="204021" y="116950"/>
                  <a:pt x="223738" y="123331"/>
                  <a:pt x="240216" y="136095"/>
                </a:cubicBezTo>
                <a:lnTo>
                  <a:pt x="210308" y="166194"/>
                </a:lnTo>
                <a:close/>
                <a:moveTo>
                  <a:pt x="293556" y="317737"/>
                </a:moveTo>
                <a:cubicBezTo>
                  <a:pt x="233263" y="378030"/>
                  <a:pt x="135251" y="378030"/>
                  <a:pt x="75053" y="317737"/>
                </a:cubicBezTo>
                <a:cubicBezTo>
                  <a:pt x="14760" y="257443"/>
                  <a:pt x="14760" y="159431"/>
                  <a:pt x="75053" y="99233"/>
                </a:cubicBezTo>
                <a:cubicBezTo>
                  <a:pt x="104580" y="69706"/>
                  <a:pt x="144490" y="54180"/>
                  <a:pt x="184781" y="54180"/>
                </a:cubicBezTo>
                <a:cubicBezTo>
                  <a:pt x="205450" y="54180"/>
                  <a:pt x="226214" y="58275"/>
                  <a:pt x="245645" y="66658"/>
                </a:cubicBezTo>
                <a:cubicBezTo>
                  <a:pt x="245645" y="66848"/>
                  <a:pt x="245645" y="66943"/>
                  <a:pt x="245550" y="67134"/>
                </a:cubicBezTo>
                <a:cubicBezTo>
                  <a:pt x="245550" y="67229"/>
                  <a:pt x="245550" y="67324"/>
                  <a:pt x="245550" y="67419"/>
                </a:cubicBezTo>
                <a:cubicBezTo>
                  <a:pt x="245550" y="67800"/>
                  <a:pt x="245455" y="68086"/>
                  <a:pt x="245455" y="68467"/>
                </a:cubicBezTo>
                <a:lnTo>
                  <a:pt x="245455" y="112473"/>
                </a:lnTo>
                <a:cubicBezTo>
                  <a:pt x="201449" y="84469"/>
                  <a:pt x="142204" y="89613"/>
                  <a:pt x="103818" y="127998"/>
                </a:cubicBezTo>
                <a:cubicBezTo>
                  <a:pt x="59432" y="172385"/>
                  <a:pt x="59432" y="244680"/>
                  <a:pt x="103818" y="289066"/>
                </a:cubicBezTo>
                <a:cubicBezTo>
                  <a:pt x="126012" y="311260"/>
                  <a:pt x="155158" y="322404"/>
                  <a:pt x="184304" y="322404"/>
                </a:cubicBezTo>
                <a:cubicBezTo>
                  <a:pt x="213451" y="322404"/>
                  <a:pt x="242597" y="311260"/>
                  <a:pt x="264791" y="289066"/>
                </a:cubicBezTo>
                <a:cubicBezTo>
                  <a:pt x="303177" y="250681"/>
                  <a:pt x="308415" y="191435"/>
                  <a:pt x="280317" y="147429"/>
                </a:cubicBezTo>
                <a:lnTo>
                  <a:pt x="324322" y="147429"/>
                </a:lnTo>
                <a:cubicBezTo>
                  <a:pt x="324703" y="147429"/>
                  <a:pt x="324989" y="147429"/>
                  <a:pt x="325370" y="147334"/>
                </a:cubicBezTo>
                <a:cubicBezTo>
                  <a:pt x="325465" y="147334"/>
                  <a:pt x="325560" y="147334"/>
                  <a:pt x="325655" y="147334"/>
                </a:cubicBezTo>
                <a:cubicBezTo>
                  <a:pt x="325846" y="147334"/>
                  <a:pt x="325941" y="147334"/>
                  <a:pt x="326132" y="147239"/>
                </a:cubicBezTo>
                <a:cubicBezTo>
                  <a:pt x="350897" y="204579"/>
                  <a:pt x="338324" y="273064"/>
                  <a:pt x="293556" y="317737"/>
                </a:cubicBezTo>
                <a:close/>
                <a:moveTo>
                  <a:pt x="319560" y="124379"/>
                </a:moveTo>
                <a:lnTo>
                  <a:pt x="268410" y="124379"/>
                </a:lnTo>
                <a:lnTo>
                  <a:pt x="268410" y="73325"/>
                </a:lnTo>
                <a:lnTo>
                  <a:pt x="295080" y="46655"/>
                </a:lnTo>
                <a:lnTo>
                  <a:pt x="295080" y="86469"/>
                </a:lnTo>
                <a:cubicBezTo>
                  <a:pt x="295080" y="92661"/>
                  <a:pt x="300129" y="97709"/>
                  <a:pt x="306320" y="97709"/>
                </a:cubicBezTo>
                <a:lnTo>
                  <a:pt x="346229" y="97709"/>
                </a:lnTo>
                <a:lnTo>
                  <a:pt x="319560" y="124379"/>
                </a:lnTo>
                <a:close/>
              </a:path>
            </a:pathLst>
          </a:custGeom>
          <a:solidFill>
            <a:srgbClr val="2F5CDB"/>
          </a:solidFill>
          <a:ln>
            <a:noFill/>
          </a:ln>
        </p:spPr>
        <p:txBody>
          <a:bodyPr spcFirstLastPara="1" wrap="square" lIns="69775" tIns="34875" rIns="69775" bIns="348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3776EC"/>
              </a:solidFill>
              <a:latin typeface="Cascadia Code SemiBold" panose="020B0609020000020004" pitchFamily="49" charset="0"/>
              <a:ea typeface="Poppins Light"/>
              <a:cs typeface="Cascadia Code SemiBold" panose="020B0609020000020004" pitchFamily="49" charset="0"/>
              <a:sym typeface="Poppins Light"/>
            </a:endParaRPr>
          </a:p>
        </p:txBody>
      </p:sp>
      <p:grpSp>
        <p:nvGrpSpPr>
          <p:cNvPr id="183" name="Google Shape;183;p33"/>
          <p:cNvGrpSpPr/>
          <p:nvPr/>
        </p:nvGrpSpPr>
        <p:grpSpPr>
          <a:xfrm>
            <a:off x="6192578" y="1037291"/>
            <a:ext cx="465428" cy="498154"/>
            <a:chOff x="4144033" y="1525311"/>
            <a:chExt cx="390525" cy="390525"/>
          </a:xfrm>
        </p:grpSpPr>
        <p:sp>
          <p:nvSpPr>
            <p:cNvPr id="184" name="Google Shape;184;p33"/>
            <p:cNvSpPr/>
            <p:nvPr/>
          </p:nvSpPr>
          <p:spPr>
            <a:xfrm>
              <a:off x="4144033" y="1525311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 extrusionOk="0">
                  <a:moveTo>
                    <a:pt x="352806" y="96012"/>
                  </a:moveTo>
                  <a:lnTo>
                    <a:pt x="297275" y="96012"/>
                  </a:lnTo>
                  <a:lnTo>
                    <a:pt x="297275" y="40481"/>
                  </a:lnTo>
                  <a:cubicBezTo>
                    <a:pt x="297275" y="22098"/>
                    <a:pt x="282321" y="7144"/>
                    <a:pt x="263938" y="7144"/>
                  </a:cubicBez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352806"/>
                  </a:lnTo>
                  <a:cubicBezTo>
                    <a:pt x="7144" y="371189"/>
                    <a:pt x="22098" y="386143"/>
                    <a:pt x="40481" y="386143"/>
                  </a:cubicBezTo>
                  <a:lnTo>
                    <a:pt x="352806" y="386143"/>
                  </a:lnTo>
                  <a:cubicBezTo>
                    <a:pt x="371189" y="386143"/>
                    <a:pt x="386143" y="371189"/>
                    <a:pt x="386143" y="352806"/>
                  </a:cubicBezTo>
                  <a:lnTo>
                    <a:pt x="386143" y="129350"/>
                  </a:lnTo>
                  <a:cubicBezTo>
                    <a:pt x="386048" y="110966"/>
                    <a:pt x="371189" y="96012"/>
                    <a:pt x="352806" y="96012"/>
                  </a:cubicBezTo>
                  <a:close/>
                  <a:moveTo>
                    <a:pt x="40481" y="29432"/>
                  </a:moveTo>
                  <a:lnTo>
                    <a:pt x="264033" y="29432"/>
                  </a:lnTo>
                  <a:cubicBezTo>
                    <a:pt x="270129" y="29432"/>
                    <a:pt x="275177" y="34385"/>
                    <a:pt x="275177" y="40576"/>
                  </a:cubicBezTo>
                  <a:lnTo>
                    <a:pt x="275177" y="51721"/>
                  </a:lnTo>
                  <a:lnTo>
                    <a:pt x="29432" y="51721"/>
                  </a:lnTo>
                  <a:lnTo>
                    <a:pt x="29432" y="40576"/>
                  </a:lnTo>
                  <a:cubicBezTo>
                    <a:pt x="29337" y="34385"/>
                    <a:pt x="34290" y="29432"/>
                    <a:pt x="40481" y="29432"/>
                  </a:cubicBezTo>
                  <a:close/>
                  <a:moveTo>
                    <a:pt x="29337" y="352806"/>
                  </a:moveTo>
                  <a:lnTo>
                    <a:pt x="29337" y="319468"/>
                  </a:lnTo>
                  <a:lnTo>
                    <a:pt x="186214" y="319468"/>
                  </a:lnTo>
                  <a:lnTo>
                    <a:pt x="186214" y="352806"/>
                  </a:lnTo>
                  <a:cubicBezTo>
                    <a:pt x="186214" y="356711"/>
                    <a:pt x="186880" y="360426"/>
                    <a:pt x="188119" y="363950"/>
                  </a:cubicBezTo>
                  <a:lnTo>
                    <a:pt x="40481" y="363950"/>
                  </a:lnTo>
                  <a:cubicBezTo>
                    <a:pt x="34290" y="363950"/>
                    <a:pt x="29337" y="358997"/>
                    <a:pt x="29337" y="352806"/>
                  </a:cubicBezTo>
                  <a:close/>
                  <a:moveTo>
                    <a:pt x="186214" y="129350"/>
                  </a:moveTo>
                  <a:lnTo>
                    <a:pt x="186214" y="297371"/>
                  </a:lnTo>
                  <a:lnTo>
                    <a:pt x="29337" y="297371"/>
                  </a:lnTo>
                  <a:lnTo>
                    <a:pt x="29337" y="73819"/>
                  </a:lnTo>
                  <a:lnTo>
                    <a:pt x="275082" y="73819"/>
                  </a:lnTo>
                  <a:lnTo>
                    <a:pt x="275082" y="96012"/>
                  </a:lnTo>
                  <a:lnTo>
                    <a:pt x="219551" y="96012"/>
                  </a:lnTo>
                  <a:cubicBezTo>
                    <a:pt x="201168" y="96012"/>
                    <a:pt x="186214" y="110966"/>
                    <a:pt x="186214" y="129350"/>
                  </a:cubicBezTo>
                  <a:close/>
                  <a:moveTo>
                    <a:pt x="352806" y="363950"/>
                  </a:moveTo>
                  <a:lnTo>
                    <a:pt x="219551" y="363950"/>
                  </a:lnTo>
                  <a:cubicBezTo>
                    <a:pt x="213455" y="363950"/>
                    <a:pt x="208407" y="358997"/>
                    <a:pt x="208407" y="352806"/>
                  </a:cubicBezTo>
                  <a:lnTo>
                    <a:pt x="208407" y="341662"/>
                  </a:lnTo>
                  <a:lnTo>
                    <a:pt x="363855" y="341662"/>
                  </a:lnTo>
                  <a:lnTo>
                    <a:pt x="363855" y="352806"/>
                  </a:lnTo>
                  <a:cubicBezTo>
                    <a:pt x="363855" y="358997"/>
                    <a:pt x="358902" y="363950"/>
                    <a:pt x="352806" y="363950"/>
                  </a:cubicBezTo>
                  <a:close/>
                  <a:moveTo>
                    <a:pt x="363855" y="319564"/>
                  </a:moveTo>
                  <a:lnTo>
                    <a:pt x="208407" y="319564"/>
                  </a:lnTo>
                  <a:lnTo>
                    <a:pt x="208407" y="162687"/>
                  </a:lnTo>
                  <a:lnTo>
                    <a:pt x="363855" y="162687"/>
                  </a:lnTo>
                  <a:lnTo>
                    <a:pt x="363855" y="319564"/>
                  </a:lnTo>
                  <a:close/>
                  <a:moveTo>
                    <a:pt x="363855" y="140398"/>
                  </a:moveTo>
                  <a:lnTo>
                    <a:pt x="208407" y="140398"/>
                  </a:lnTo>
                  <a:lnTo>
                    <a:pt x="208407" y="129254"/>
                  </a:lnTo>
                  <a:cubicBezTo>
                    <a:pt x="208407" y="123158"/>
                    <a:pt x="213360" y="118110"/>
                    <a:pt x="219551" y="118110"/>
                  </a:cubicBezTo>
                  <a:lnTo>
                    <a:pt x="352806" y="118110"/>
                  </a:lnTo>
                  <a:cubicBezTo>
                    <a:pt x="358902" y="118110"/>
                    <a:pt x="363950" y="123063"/>
                    <a:pt x="363950" y="129254"/>
                  </a:cubicBezTo>
                  <a:lnTo>
                    <a:pt x="363950" y="140398"/>
                  </a:lnTo>
                  <a:close/>
                </a:path>
              </a:pathLst>
            </a:custGeom>
            <a:solidFill>
              <a:srgbClr val="2F5CDB"/>
            </a:solidFill>
            <a:ln>
              <a:noFill/>
            </a:ln>
          </p:spPr>
          <p:txBody>
            <a:bodyPr spcFirstLastPara="1" wrap="square" lIns="69775" tIns="34875" rIns="69775" bIns="348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3776EC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185" name="Google Shape;185;p33"/>
            <p:cNvSpPr/>
            <p:nvPr/>
          </p:nvSpPr>
          <p:spPr>
            <a:xfrm>
              <a:off x="4188419" y="1619253"/>
              <a:ext cx="123825" cy="95250"/>
            </a:xfrm>
            <a:custGeom>
              <a:avLst/>
              <a:gdLst/>
              <a:ahLst/>
              <a:cxnLst/>
              <a:rect l="l" t="t" r="r" b="b"/>
              <a:pathLst>
                <a:path w="123825" h="95250" extrusionOk="0">
                  <a:moveTo>
                    <a:pt x="107061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84868"/>
                  </a:lnTo>
                  <a:cubicBezTo>
                    <a:pt x="7144" y="90964"/>
                    <a:pt x="12097" y="96012"/>
                    <a:pt x="18288" y="96012"/>
                  </a:cubicBezTo>
                  <a:lnTo>
                    <a:pt x="107061" y="96012"/>
                  </a:lnTo>
                  <a:cubicBezTo>
                    <a:pt x="113157" y="96012"/>
                    <a:pt x="118205" y="91059"/>
                    <a:pt x="118205" y="84868"/>
                  </a:cubicBezTo>
                  <a:lnTo>
                    <a:pt x="118205" y="18288"/>
                  </a:lnTo>
                  <a:cubicBezTo>
                    <a:pt x="118205" y="12097"/>
                    <a:pt x="113252" y="7144"/>
                    <a:pt x="107061" y="7144"/>
                  </a:cubicBezTo>
                  <a:close/>
                  <a:moveTo>
                    <a:pt x="96012" y="73723"/>
                  </a:moveTo>
                  <a:lnTo>
                    <a:pt x="29433" y="73723"/>
                  </a:lnTo>
                  <a:lnTo>
                    <a:pt x="29433" y="29337"/>
                  </a:lnTo>
                  <a:lnTo>
                    <a:pt x="96012" y="29337"/>
                  </a:lnTo>
                  <a:lnTo>
                    <a:pt x="96012" y="73723"/>
                  </a:lnTo>
                  <a:close/>
                </a:path>
              </a:pathLst>
            </a:custGeom>
            <a:solidFill>
              <a:srgbClr val="2F5CDB"/>
            </a:solidFill>
            <a:ln>
              <a:noFill/>
            </a:ln>
          </p:spPr>
          <p:txBody>
            <a:bodyPr spcFirstLastPara="1" wrap="square" lIns="69775" tIns="34875" rIns="69775" bIns="348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3776EC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186" name="Google Shape;186;p33"/>
            <p:cNvSpPr/>
            <p:nvPr/>
          </p:nvSpPr>
          <p:spPr>
            <a:xfrm>
              <a:off x="4188060" y="1613872"/>
              <a:ext cx="76200" cy="28575"/>
            </a:xfrm>
            <a:custGeom>
              <a:avLst/>
              <a:gdLst/>
              <a:ahLst/>
              <a:cxnLst/>
              <a:rect l="l" t="t" r="r" b="b"/>
              <a:pathLst>
                <a:path w="76200" h="28575" extrusionOk="0">
                  <a:moveTo>
                    <a:pt x="62653" y="7144"/>
                  </a:moveTo>
                  <a:lnTo>
                    <a:pt x="18552" y="7144"/>
                  </a:lnTo>
                  <a:cubicBezTo>
                    <a:pt x="12838" y="7144"/>
                    <a:pt x="7884" y="11335"/>
                    <a:pt x="7218" y="16954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464" y="12764"/>
                    <a:pt x="69225" y="7144"/>
                    <a:pt x="62653" y="7144"/>
                  </a:cubicBezTo>
                  <a:close/>
                </a:path>
              </a:pathLst>
            </a:custGeom>
            <a:solidFill>
              <a:srgbClr val="2F5CDB"/>
            </a:solidFill>
            <a:ln>
              <a:noFill/>
            </a:ln>
          </p:spPr>
          <p:txBody>
            <a:bodyPr spcFirstLastPara="1" wrap="square" lIns="69775" tIns="34875" rIns="69775" bIns="348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3776EC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187" name="Google Shape;187;p33"/>
            <p:cNvSpPr/>
            <p:nvPr/>
          </p:nvSpPr>
          <p:spPr>
            <a:xfrm>
              <a:off x="4367225" y="1704995"/>
              <a:ext cx="123825" cy="28575"/>
            </a:xfrm>
            <a:custGeom>
              <a:avLst/>
              <a:gdLst/>
              <a:ahLst/>
              <a:cxnLst/>
              <a:rect l="l" t="t" r="r" b="b"/>
              <a:pathLst>
                <a:path w="123825" h="28575" extrusionOk="0">
                  <a:moveTo>
                    <a:pt x="107039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6" y="29337"/>
                  </a:cubicBezTo>
                  <a:lnTo>
                    <a:pt x="106754" y="29337"/>
                  </a:lnTo>
                  <a:cubicBezTo>
                    <a:pt x="112469" y="29337"/>
                    <a:pt x="117422" y="25146"/>
                    <a:pt x="118088" y="19526"/>
                  </a:cubicBezTo>
                  <a:cubicBezTo>
                    <a:pt x="118755" y="12859"/>
                    <a:pt x="113516" y="7144"/>
                    <a:pt x="107039" y="7144"/>
                  </a:cubicBezTo>
                  <a:close/>
                </a:path>
              </a:pathLst>
            </a:custGeom>
            <a:solidFill>
              <a:srgbClr val="2F5CDB"/>
            </a:solidFill>
            <a:ln>
              <a:noFill/>
            </a:ln>
          </p:spPr>
          <p:txBody>
            <a:bodyPr spcFirstLastPara="1" wrap="square" lIns="69775" tIns="34875" rIns="69775" bIns="348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3776EC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188" name="Google Shape;188;p33"/>
            <p:cNvSpPr/>
            <p:nvPr/>
          </p:nvSpPr>
          <p:spPr>
            <a:xfrm>
              <a:off x="4367130" y="1752508"/>
              <a:ext cx="76200" cy="28575"/>
            </a:xfrm>
            <a:custGeom>
              <a:avLst/>
              <a:gdLst/>
              <a:ahLst/>
              <a:cxnLst/>
              <a:rect l="l" t="t" r="r" b="b"/>
              <a:pathLst>
                <a:path w="76200" h="28575" extrusionOk="0">
                  <a:moveTo>
                    <a:pt x="62653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7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464" y="12763"/>
                    <a:pt x="69225" y="7144"/>
                    <a:pt x="62653" y="7144"/>
                  </a:cubicBezTo>
                  <a:close/>
                </a:path>
              </a:pathLst>
            </a:custGeom>
            <a:solidFill>
              <a:srgbClr val="2F5CDB"/>
            </a:solidFill>
            <a:ln>
              <a:noFill/>
            </a:ln>
          </p:spPr>
          <p:txBody>
            <a:bodyPr spcFirstLastPara="1" wrap="square" lIns="69775" tIns="34875" rIns="69775" bIns="348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3776EC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grpSp>
        <p:nvGrpSpPr>
          <p:cNvPr id="189" name="Google Shape;189;p33"/>
          <p:cNvGrpSpPr/>
          <p:nvPr/>
        </p:nvGrpSpPr>
        <p:grpSpPr>
          <a:xfrm>
            <a:off x="6203790" y="3130549"/>
            <a:ext cx="442984" cy="465701"/>
            <a:chOff x="4143556" y="4903660"/>
            <a:chExt cx="371475" cy="390525"/>
          </a:xfrm>
        </p:grpSpPr>
        <p:sp>
          <p:nvSpPr>
            <p:cNvPr id="190" name="Google Shape;190;p33"/>
            <p:cNvSpPr/>
            <p:nvPr/>
          </p:nvSpPr>
          <p:spPr>
            <a:xfrm>
              <a:off x="4143556" y="4903660"/>
              <a:ext cx="371475" cy="390525"/>
            </a:xfrm>
            <a:custGeom>
              <a:avLst/>
              <a:gdLst/>
              <a:ahLst/>
              <a:cxnLst/>
              <a:rect l="l" t="t" r="r" b="b"/>
              <a:pathLst>
                <a:path w="371475" h="390525" extrusionOk="0">
                  <a:moveTo>
                    <a:pt x="340709" y="123730"/>
                  </a:moveTo>
                  <a:cubicBezTo>
                    <a:pt x="335471" y="58579"/>
                    <a:pt x="280416" y="7144"/>
                    <a:pt x="213455" y="7144"/>
                  </a:cubicBezTo>
                  <a:lnTo>
                    <a:pt x="163639" y="7144"/>
                  </a:lnTo>
                  <a:cubicBezTo>
                    <a:pt x="96488" y="7144"/>
                    <a:pt x="41243" y="58579"/>
                    <a:pt x="36100" y="123825"/>
                  </a:cubicBezTo>
                  <a:cubicBezTo>
                    <a:pt x="19526" y="127635"/>
                    <a:pt x="7144" y="142589"/>
                    <a:pt x="7144" y="160306"/>
                  </a:cubicBezTo>
                  <a:lnTo>
                    <a:pt x="7144" y="221647"/>
                  </a:lnTo>
                  <a:cubicBezTo>
                    <a:pt x="7144" y="239363"/>
                    <a:pt x="19526" y="254222"/>
                    <a:pt x="36195" y="258128"/>
                  </a:cubicBezTo>
                  <a:cubicBezTo>
                    <a:pt x="41148" y="316801"/>
                    <a:pt x="88678" y="363760"/>
                    <a:pt x="148114" y="368237"/>
                  </a:cubicBezTo>
                  <a:cubicBezTo>
                    <a:pt x="152019" y="378714"/>
                    <a:pt x="162116" y="386143"/>
                    <a:pt x="173831" y="386143"/>
                  </a:cubicBezTo>
                  <a:lnTo>
                    <a:pt x="200311" y="386143"/>
                  </a:lnTo>
                  <a:cubicBezTo>
                    <a:pt x="215455" y="386143"/>
                    <a:pt x="227743" y="373856"/>
                    <a:pt x="227743" y="358712"/>
                  </a:cubicBezTo>
                  <a:lnTo>
                    <a:pt x="227743" y="355854"/>
                  </a:lnTo>
                  <a:cubicBezTo>
                    <a:pt x="227743" y="340709"/>
                    <a:pt x="215455" y="328422"/>
                    <a:pt x="200311" y="328422"/>
                  </a:cubicBezTo>
                  <a:lnTo>
                    <a:pt x="174022" y="328422"/>
                  </a:lnTo>
                  <a:cubicBezTo>
                    <a:pt x="162592" y="328422"/>
                    <a:pt x="152781" y="335471"/>
                    <a:pt x="148685" y="345472"/>
                  </a:cubicBezTo>
                  <a:cubicBezTo>
                    <a:pt x="101537" y="341186"/>
                    <a:pt x="63913" y="304133"/>
                    <a:pt x="59150" y="257651"/>
                  </a:cubicBezTo>
                  <a:cubicBezTo>
                    <a:pt x="66580" y="255746"/>
                    <a:pt x="73152" y="251555"/>
                    <a:pt x="78105" y="245840"/>
                  </a:cubicBezTo>
                  <a:cubicBezTo>
                    <a:pt x="98488" y="286131"/>
                    <a:pt x="140494" y="313849"/>
                    <a:pt x="188881" y="313849"/>
                  </a:cubicBezTo>
                  <a:cubicBezTo>
                    <a:pt x="237268" y="313849"/>
                    <a:pt x="279273" y="286131"/>
                    <a:pt x="299656" y="245840"/>
                  </a:cubicBezTo>
                  <a:cubicBezTo>
                    <a:pt x="306514" y="253746"/>
                    <a:pt x="316611" y="258794"/>
                    <a:pt x="327946" y="258794"/>
                  </a:cubicBezTo>
                  <a:lnTo>
                    <a:pt x="332422" y="258794"/>
                  </a:lnTo>
                  <a:cubicBezTo>
                    <a:pt x="353092" y="258794"/>
                    <a:pt x="369856" y="242030"/>
                    <a:pt x="369856" y="221361"/>
                  </a:cubicBezTo>
                  <a:lnTo>
                    <a:pt x="369856" y="160115"/>
                  </a:lnTo>
                  <a:cubicBezTo>
                    <a:pt x="369570" y="142399"/>
                    <a:pt x="357188" y="127540"/>
                    <a:pt x="340709" y="123730"/>
                  </a:cubicBezTo>
                  <a:close/>
                  <a:moveTo>
                    <a:pt x="173546" y="351282"/>
                  </a:moveTo>
                  <a:lnTo>
                    <a:pt x="200120" y="351282"/>
                  </a:lnTo>
                  <a:cubicBezTo>
                    <a:pt x="202978" y="351282"/>
                    <a:pt x="205359" y="353663"/>
                    <a:pt x="205359" y="356521"/>
                  </a:cubicBezTo>
                  <a:lnTo>
                    <a:pt x="205359" y="358712"/>
                  </a:lnTo>
                  <a:cubicBezTo>
                    <a:pt x="205359" y="361569"/>
                    <a:pt x="202978" y="363950"/>
                    <a:pt x="200120" y="363950"/>
                  </a:cubicBezTo>
                  <a:lnTo>
                    <a:pt x="173546" y="363950"/>
                  </a:lnTo>
                  <a:cubicBezTo>
                    <a:pt x="170688" y="363950"/>
                    <a:pt x="168307" y="361569"/>
                    <a:pt x="168307" y="358712"/>
                  </a:cubicBezTo>
                  <a:lnTo>
                    <a:pt x="168307" y="356521"/>
                  </a:lnTo>
                  <a:cubicBezTo>
                    <a:pt x="168307" y="353568"/>
                    <a:pt x="170593" y="351282"/>
                    <a:pt x="173546" y="351282"/>
                  </a:cubicBezTo>
                  <a:close/>
                  <a:moveTo>
                    <a:pt x="163354" y="29337"/>
                  </a:moveTo>
                  <a:lnTo>
                    <a:pt x="213265" y="29337"/>
                  </a:lnTo>
                  <a:cubicBezTo>
                    <a:pt x="268129" y="29337"/>
                    <a:pt x="313372" y="70961"/>
                    <a:pt x="318421" y="124015"/>
                  </a:cubicBezTo>
                  <a:cubicBezTo>
                    <a:pt x="310896" y="125921"/>
                    <a:pt x="304324" y="130207"/>
                    <a:pt x="299466" y="135826"/>
                  </a:cubicBezTo>
                  <a:cubicBezTo>
                    <a:pt x="279083" y="95440"/>
                    <a:pt x="236887" y="67628"/>
                    <a:pt x="188404" y="67628"/>
                  </a:cubicBezTo>
                  <a:cubicBezTo>
                    <a:pt x="139827" y="67628"/>
                    <a:pt x="97727" y="95440"/>
                    <a:pt x="77343" y="135826"/>
                  </a:cubicBezTo>
                  <a:cubicBezTo>
                    <a:pt x="72390" y="130112"/>
                    <a:pt x="65818" y="125921"/>
                    <a:pt x="58388" y="124015"/>
                  </a:cubicBezTo>
                  <a:cubicBezTo>
                    <a:pt x="63246" y="70961"/>
                    <a:pt x="108490" y="29337"/>
                    <a:pt x="163354" y="29337"/>
                  </a:cubicBezTo>
                  <a:close/>
                  <a:moveTo>
                    <a:pt x="48673" y="236601"/>
                  </a:moveTo>
                  <a:lnTo>
                    <a:pt x="44291" y="236601"/>
                  </a:lnTo>
                  <a:cubicBezTo>
                    <a:pt x="35909" y="236601"/>
                    <a:pt x="29051" y="229743"/>
                    <a:pt x="29051" y="221361"/>
                  </a:cubicBezTo>
                  <a:lnTo>
                    <a:pt x="29051" y="160020"/>
                  </a:lnTo>
                  <a:cubicBezTo>
                    <a:pt x="29051" y="151638"/>
                    <a:pt x="35909" y="144780"/>
                    <a:pt x="44291" y="144780"/>
                  </a:cubicBezTo>
                  <a:lnTo>
                    <a:pt x="48673" y="144780"/>
                  </a:lnTo>
                  <a:cubicBezTo>
                    <a:pt x="57055" y="144780"/>
                    <a:pt x="63913" y="151638"/>
                    <a:pt x="63913" y="160020"/>
                  </a:cubicBezTo>
                  <a:lnTo>
                    <a:pt x="63913" y="221361"/>
                  </a:lnTo>
                  <a:cubicBezTo>
                    <a:pt x="63913" y="229743"/>
                    <a:pt x="57150" y="236601"/>
                    <a:pt x="48673" y="236601"/>
                  </a:cubicBezTo>
                  <a:close/>
                  <a:moveTo>
                    <a:pt x="188309" y="291941"/>
                  </a:moveTo>
                  <a:cubicBezTo>
                    <a:pt x="132017" y="291941"/>
                    <a:pt x="86296" y="246602"/>
                    <a:pt x="86296" y="190881"/>
                  </a:cubicBezTo>
                  <a:cubicBezTo>
                    <a:pt x="86296" y="135160"/>
                    <a:pt x="132017" y="89821"/>
                    <a:pt x="188309" y="89821"/>
                  </a:cubicBezTo>
                  <a:cubicBezTo>
                    <a:pt x="244602" y="89821"/>
                    <a:pt x="290322" y="135160"/>
                    <a:pt x="290322" y="190881"/>
                  </a:cubicBezTo>
                  <a:cubicBezTo>
                    <a:pt x="290322" y="246602"/>
                    <a:pt x="244507" y="291941"/>
                    <a:pt x="188309" y="291941"/>
                  </a:cubicBezTo>
                  <a:close/>
                  <a:moveTo>
                    <a:pt x="332137" y="236601"/>
                  </a:moveTo>
                  <a:lnTo>
                    <a:pt x="327755" y="236601"/>
                  </a:lnTo>
                  <a:cubicBezTo>
                    <a:pt x="319373" y="236601"/>
                    <a:pt x="312515" y="229743"/>
                    <a:pt x="312515" y="221361"/>
                  </a:cubicBezTo>
                  <a:lnTo>
                    <a:pt x="312515" y="160020"/>
                  </a:lnTo>
                  <a:cubicBezTo>
                    <a:pt x="312515" y="151638"/>
                    <a:pt x="319373" y="144780"/>
                    <a:pt x="327755" y="144780"/>
                  </a:cubicBezTo>
                  <a:lnTo>
                    <a:pt x="332137" y="144780"/>
                  </a:lnTo>
                  <a:cubicBezTo>
                    <a:pt x="340519" y="144780"/>
                    <a:pt x="347377" y="151638"/>
                    <a:pt x="347377" y="160020"/>
                  </a:cubicBezTo>
                  <a:lnTo>
                    <a:pt x="347377" y="221361"/>
                  </a:lnTo>
                  <a:cubicBezTo>
                    <a:pt x="347377" y="229743"/>
                    <a:pt x="340614" y="236601"/>
                    <a:pt x="332137" y="236601"/>
                  </a:cubicBezTo>
                  <a:close/>
                </a:path>
              </a:pathLst>
            </a:custGeom>
            <a:solidFill>
              <a:srgbClr val="2F5CDB"/>
            </a:solidFill>
            <a:ln>
              <a:noFill/>
            </a:ln>
          </p:spPr>
          <p:txBody>
            <a:bodyPr spcFirstLastPara="1" wrap="square" lIns="69775" tIns="34875" rIns="69775" bIns="348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3776EC"/>
                </a:solidFill>
                <a:latin typeface="Cascadia Code SemiBold" panose="020B0609020000020004" pitchFamily="49" charset="0"/>
                <a:ea typeface="Poppins Light"/>
                <a:cs typeface="Cascadia Code SemiBold" panose="020B0609020000020004" pitchFamily="49" charset="0"/>
                <a:sym typeface="Poppins Light"/>
              </a:endParaRPr>
            </a:p>
          </p:txBody>
        </p:sp>
        <p:sp>
          <p:nvSpPr>
            <p:cNvPr id="191" name="Google Shape;191;p33"/>
            <p:cNvSpPr/>
            <p:nvPr/>
          </p:nvSpPr>
          <p:spPr>
            <a:xfrm>
              <a:off x="4275097" y="5041984"/>
              <a:ext cx="28575" cy="38100"/>
            </a:xfrm>
            <a:custGeom>
              <a:avLst/>
              <a:gdLst/>
              <a:ahLst/>
              <a:cxnLst/>
              <a:rect l="l" t="t" r="r" b="b"/>
              <a:pathLst>
                <a:path w="28575" h="38100" extrusionOk="0">
                  <a:moveTo>
                    <a:pt x="29337" y="28649"/>
                  </a:moveTo>
                  <a:lnTo>
                    <a:pt x="29337" y="18552"/>
                  </a:lnTo>
                  <a:cubicBezTo>
                    <a:pt x="29337" y="12837"/>
                    <a:pt x="25146" y="7884"/>
                    <a:pt x="19526" y="7218"/>
                  </a:cubicBezTo>
                  <a:cubicBezTo>
                    <a:pt x="12859" y="6455"/>
                    <a:pt x="7144" y="11694"/>
                    <a:pt x="7144" y="18267"/>
                  </a:cubicBezTo>
                  <a:lnTo>
                    <a:pt x="7144" y="28935"/>
                  </a:lnTo>
                  <a:cubicBezTo>
                    <a:pt x="7144" y="35507"/>
                    <a:pt x="12859" y="40745"/>
                    <a:pt x="19526" y="39984"/>
                  </a:cubicBezTo>
                  <a:cubicBezTo>
                    <a:pt x="25146" y="39412"/>
                    <a:pt x="29337" y="34364"/>
                    <a:pt x="29337" y="28649"/>
                  </a:cubicBezTo>
                  <a:close/>
                </a:path>
              </a:pathLst>
            </a:custGeom>
            <a:solidFill>
              <a:srgbClr val="2F5CDB"/>
            </a:solidFill>
            <a:ln>
              <a:noFill/>
            </a:ln>
          </p:spPr>
          <p:txBody>
            <a:bodyPr spcFirstLastPara="1" wrap="square" lIns="69775" tIns="34875" rIns="69775" bIns="348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3776EC"/>
                </a:solidFill>
                <a:latin typeface="Cascadia Code SemiBold" panose="020B0609020000020004" pitchFamily="49" charset="0"/>
                <a:ea typeface="Poppins Light"/>
                <a:cs typeface="Cascadia Code SemiBold" panose="020B0609020000020004" pitchFamily="49" charset="0"/>
                <a:sym typeface="Poppins Light"/>
              </a:endParaRPr>
            </a:p>
          </p:txBody>
        </p:sp>
        <p:sp>
          <p:nvSpPr>
            <p:cNvPr id="192" name="Google Shape;192;p33"/>
            <p:cNvSpPr/>
            <p:nvPr/>
          </p:nvSpPr>
          <p:spPr>
            <a:xfrm>
              <a:off x="4352059" y="5041984"/>
              <a:ext cx="28575" cy="38100"/>
            </a:xfrm>
            <a:custGeom>
              <a:avLst/>
              <a:gdLst/>
              <a:ahLst/>
              <a:cxnLst/>
              <a:rect l="l" t="t" r="r" b="b"/>
              <a:pathLst>
                <a:path w="28575" h="38100" extrusionOk="0">
                  <a:moveTo>
                    <a:pt x="7144" y="18552"/>
                  </a:moveTo>
                  <a:lnTo>
                    <a:pt x="7144" y="28649"/>
                  </a:lnTo>
                  <a:cubicBezTo>
                    <a:pt x="7144" y="34364"/>
                    <a:pt x="11335" y="39317"/>
                    <a:pt x="16954" y="39984"/>
                  </a:cubicBezTo>
                  <a:cubicBezTo>
                    <a:pt x="23622" y="40745"/>
                    <a:pt x="29337" y="35507"/>
                    <a:pt x="29337" y="28935"/>
                  </a:cubicBezTo>
                  <a:lnTo>
                    <a:pt x="29337" y="18267"/>
                  </a:lnTo>
                  <a:cubicBezTo>
                    <a:pt x="29337" y="11694"/>
                    <a:pt x="23622" y="6455"/>
                    <a:pt x="16954" y="7218"/>
                  </a:cubicBezTo>
                  <a:cubicBezTo>
                    <a:pt x="11335" y="7884"/>
                    <a:pt x="7144" y="12837"/>
                    <a:pt x="7144" y="18552"/>
                  </a:cubicBezTo>
                  <a:close/>
                </a:path>
              </a:pathLst>
            </a:custGeom>
            <a:solidFill>
              <a:srgbClr val="2F5CDB"/>
            </a:solidFill>
            <a:ln>
              <a:noFill/>
            </a:ln>
          </p:spPr>
          <p:txBody>
            <a:bodyPr spcFirstLastPara="1" wrap="square" lIns="69775" tIns="34875" rIns="69775" bIns="348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3776EC"/>
                </a:solidFill>
                <a:latin typeface="Cascadia Code SemiBold" panose="020B0609020000020004" pitchFamily="49" charset="0"/>
                <a:ea typeface="Poppins Light"/>
                <a:cs typeface="Cascadia Code SemiBold" panose="020B0609020000020004" pitchFamily="49" charset="0"/>
                <a:sym typeface="Poppins Light"/>
              </a:endParaRPr>
            </a:p>
          </p:txBody>
        </p:sp>
        <p:sp>
          <p:nvSpPr>
            <p:cNvPr id="193" name="Google Shape;193;p33"/>
            <p:cNvSpPr/>
            <p:nvPr/>
          </p:nvSpPr>
          <p:spPr>
            <a:xfrm>
              <a:off x="4275287" y="5095697"/>
              <a:ext cx="104775" cy="57150"/>
            </a:xfrm>
            <a:custGeom>
              <a:avLst/>
              <a:gdLst/>
              <a:ahLst/>
              <a:cxnLst/>
              <a:rect l="l" t="t" r="r" b="b"/>
              <a:pathLst>
                <a:path w="104775" h="57150" extrusionOk="0">
                  <a:moveTo>
                    <a:pt x="90678" y="7893"/>
                  </a:moveTo>
                  <a:cubicBezTo>
                    <a:pt x="86392" y="9512"/>
                    <a:pt x="83725" y="13798"/>
                    <a:pt x="83725" y="18371"/>
                  </a:cubicBezTo>
                  <a:cubicBezTo>
                    <a:pt x="83629" y="24657"/>
                    <a:pt x="78486" y="29705"/>
                    <a:pt x="72104" y="29705"/>
                  </a:cubicBezTo>
                  <a:lnTo>
                    <a:pt x="40957" y="29705"/>
                  </a:lnTo>
                  <a:cubicBezTo>
                    <a:pt x="34576" y="29705"/>
                    <a:pt x="29432" y="24657"/>
                    <a:pt x="29337" y="18371"/>
                  </a:cubicBezTo>
                  <a:cubicBezTo>
                    <a:pt x="29337" y="13798"/>
                    <a:pt x="26670" y="9512"/>
                    <a:pt x="22384" y="7893"/>
                  </a:cubicBezTo>
                  <a:cubicBezTo>
                    <a:pt x="14478" y="5036"/>
                    <a:pt x="7144" y="10750"/>
                    <a:pt x="7144" y="18275"/>
                  </a:cubicBezTo>
                  <a:cubicBezTo>
                    <a:pt x="7144" y="36849"/>
                    <a:pt x="22288" y="51898"/>
                    <a:pt x="40957" y="51898"/>
                  </a:cubicBezTo>
                  <a:lnTo>
                    <a:pt x="72104" y="51898"/>
                  </a:lnTo>
                  <a:cubicBezTo>
                    <a:pt x="90773" y="51898"/>
                    <a:pt x="105918" y="36849"/>
                    <a:pt x="105918" y="18275"/>
                  </a:cubicBezTo>
                  <a:cubicBezTo>
                    <a:pt x="105918" y="10846"/>
                    <a:pt x="98584" y="5036"/>
                    <a:pt x="90678" y="7893"/>
                  </a:cubicBezTo>
                  <a:close/>
                </a:path>
              </a:pathLst>
            </a:custGeom>
            <a:solidFill>
              <a:srgbClr val="2F5CDB"/>
            </a:solidFill>
            <a:ln>
              <a:noFill/>
            </a:ln>
          </p:spPr>
          <p:txBody>
            <a:bodyPr spcFirstLastPara="1" wrap="square" lIns="69775" tIns="34875" rIns="69775" bIns="348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3776EC"/>
                </a:solidFill>
                <a:latin typeface="Cascadia Code SemiBold" panose="020B0609020000020004" pitchFamily="49" charset="0"/>
                <a:ea typeface="Poppins Light"/>
                <a:cs typeface="Cascadia Code SemiBold" panose="020B0609020000020004" pitchFamily="49" charset="0"/>
                <a:sym typeface="Poppins Light"/>
              </a:endParaRPr>
            </a:p>
          </p:txBody>
        </p:sp>
      </p:grpSp>
      <p:sp>
        <p:nvSpPr>
          <p:cNvPr id="194" name="Google Shape;194;p33"/>
          <p:cNvSpPr/>
          <p:nvPr/>
        </p:nvSpPr>
        <p:spPr>
          <a:xfrm>
            <a:off x="1933569" y="219612"/>
            <a:ext cx="5276850" cy="817679"/>
          </a:xfrm>
          <a:custGeom>
            <a:avLst/>
            <a:gdLst/>
            <a:ahLst/>
            <a:cxnLst/>
            <a:rect l="l" t="t" r="r" b="b"/>
            <a:pathLst>
              <a:path w="7035800" h="1090238" extrusionOk="0">
                <a:moveTo>
                  <a:pt x="254545" y="843"/>
                </a:moveTo>
                <a:cubicBezTo>
                  <a:pt x="115007" y="843"/>
                  <a:pt x="843" y="115007"/>
                  <a:pt x="843" y="254545"/>
                </a:cubicBezTo>
                <a:lnTo>
                  <a:pt x="843" y="646179"/>
                </a:lnTo>
                <a:cubicBezTo>
                  <a:pt x="843" y="785716"/>
                  <a:pt x="115007" y="899880"/>
                  <a:pt x="254545" y="899880"/>
                </a:cubicBezTo>
                <a:lnTo>
                  <a:pt x="3397573" y="901157"/>
                </a:lnTo>
                <a:cubicBezTo>
                  <a:pt x="3397573" y="901157"/>
                  <a:pt x="3350035" y="1034834"/>
                  <a:pt x="3332061" y="1070422"/>
                </a:cubicBezTo>
                <a:cubicBezTo>
                  <a:pt x="3326233" y="1081980"/>
                  <a:pt x="3337757" y="1094519"/>
                  <a:pt x="3350199" y="1090263"/>
                </a:cubicBezTo>
                <a:cubicBezTo>
                  <a:pt x="3487542" y="1043641"/>
                  <a:pt x="3579279" y="968536"/>
                  <a:pt x="3641092" y="901125"/>
                </a:cubicBezTo>
                <a:lnTo>
                  <a:pt x="6784121" y="899848"/>
                </a:lnTo>
                <a:cubicBezTo>
                  <a:pt x="6923658" y="899848"/>
                  <a:pt x="7037822" y="785684"/>
                  <a:pt x="7037822" y="646146"/>
                </a:cubicBezTo>
                <a:lnTo>
                  <a:pt x="7037822" y="254545"/>
                </a:lnTo>
                <a:cubicBezTo>
                  <a:pt x="7037822" y="115007"/>
                  <a:pt x="6923658" y="843"/>
                  <a:pt x="6784121" y="843"/>
                </a:cubicBezTo>
                <a:lnTo>
                  <a:pt x="254545" y="843"/>
                </a:lnTo>
                <a:close/>
              </a:path>
            </a:pathLst>
          </a:custGeom>
          <a:solidFill>
            <a:srgbClr val="3B5CF6"/>
          </a:solidFill>
          <a:ln>
            <a:noFill/>
          </a:ln>
        </p:spPr>
        <p:txBody>
          <a:bodyPr spcFirstLastPara="1" wrap="square" lIns="192300" tIns="54950" rIns="192300" bIns="1923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Бизнес модель</a:t>
            </a:r>
            <a:endParaRPr sz="2400" b="1" dirty="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95" name="Google Shape;19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719" y="896350"/>
            <a:ext cx="590550" cy="54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/>
          <p:nvPr/>
        </p:nvSpPr>
        <p:spPr>
          <a:xfrm>
            <a:off x="2009850" y="194632"/>
            <a:ext cx="5124300" cy="4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Текущие результаты</a:t>
            </a:r>
            <a:endParaRPr sz="2400"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050" name="Picture 2" descr="C:\Users\Lenovo\Downloads\Достижение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30" y="833339"/>
            <a:ext cx="4420748" cy="65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enovo\Downloads\Достижение (1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210" y="1405481"/>
            <a:ext cx="3932304" cy="70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Lenovo\Downloads\Достижение (2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29" y="2197223"/>
            <a:ext cx="4337965" cy="86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Lenovo\Downloads\Достижение (3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209" y="2983756"/>
            <a:ext cx="3938349" cy="72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Lenovo\Downloads\Достижение (5)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67" y="3595455"/>
            <a:ext cx="4399727" cy="79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0" name="Google Shape;210;p35"/>
          <p:cNvGraphicFramePr/>
          <p:nvPr/>
        </p:nvGraphicFramePr>
        <p:xfrm>
          <a:off x="751969" y="1824886"/>
          <a:ext cx="7640075" cy="2876915"/>
        </p:xfrm>
        <a:graphic>
          <a:graphicData uri="http://schemas.openxmlformats.org/drawingml/2006/table">
            <a:tbl>
              <a:tblPr firstRow="1" bandRow="1">
                <a:noFill/>
                <a:tableStyleId>{14300747-AB56-4E70-9DFE-EC6A30FB02B9}</a:tableStyleId>
              </a:tblPr>
              <a:tblGrid>
                <a:gridCol w="3771550"/>
                <a:gridCol w="3868525"/>
              </a:tblGrid>
              <a:tr h="227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i="0" u="none" strike="noStrike" cap="none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РОЛЬ</a:t>
                      </a:r>
                      <a:endParaRPr sz="1400" b="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i="0" u="none" strike="noStrike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ФАМИЛИЯ ИМЯ ОТЧЕСТВО</a:t>
                      </a:r>
                      <a:endParaRPr sz="1400" b="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i="0" u="none" strike="noStrike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ЛИДЕР (CEO)</a:t>
                      </a:r>
                      <a:endParaRPr sz="14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i="0" u="none" strike="noStrike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Логинов Роман Владимирович</a:t>
                      </a:r>
                      <a:endParaRPr sz="1400" b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0375" marR="70375" marT="34300" marB="34300"/>
                </a:tc>
              </a:tr>
              <a:tr h="227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i="0" u="none" strike="noStrike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ТЕХНОЛОГ, РАЗРАБОТЧИК (CTO)</a:t>
                      </a:r>
                      <a:endParaRPr sz="14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i="0" u="none" strike="noStrike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Ваньчин Дмитрий Андреевич</a:t>
                      </a:r>
                      <a:endParaRPr sz="14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i="0" u="none" strike="noStrike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Политов Павел Сергеевич</a:t>
                      </a:r>
                      <a:endParaRPr sz="1400" b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0375" marR="70375" marT="34300" marB="34300"/>
                </a:tc>
              </a:tr>
              <a:tr h="306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i="0" u="none" strike="noStrike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МАРКЕТОЛОГ (</a:t>
                      </a:r>
                      <a:r>
                        <a:rPr lang="ru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CMO</a:t>
                      </a:r>
                      <a:r>
                        <a:rPr lang="ru" sz="1400" i="0" u="none" strike="noStrike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)</a:t>
                      </a:r>
                      <a:endParaRPr sz="14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i="0" u="none" strike="noStrike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Татошин Константин Николаевич</a:t>
                      </a:r>
                      <a:endParaRPr sz="14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</a:tr>
              <a:tr h="602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ДИЗАЙНЕР</a:t>
                      </a:r>
                      <a:endParaRPr sz="1400" i="0" u="none" strike="noStrike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Васильев Дмитрий Владимирович</a:t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Савельев Ярослав Геннадьевич</a:t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</a:tr>
              <a:tr h="602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АНАЛИТИК</a:t>
                      </a:r>
                      <a:endParaRPr sz="1400" i="0" u="none" strike="noStrike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Белинских Мария Валерьевна</a:t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Королева Александра Олеговна</a:t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</a:tr>
              <a:tr h="306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ПРОДАЖНИК</a:t>
                      </a:r>
                      <a:endParaRPr sz="1400" i="0" u="none" strike="noStrike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Воронин Данила Иванович</a:t>
                      </a:r>
                      <a:endParaRPr sz="1400" i="0" u="none" strike="noStrike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</a:tr>
            </a:tbl>
          </a:graphicData>
        </a:graphic>
      </p:graphicFrame>
      <p:sp>
        <p:nvSpPr>
          <p:cNvPr id="211" name="Google Shape;211;p35"/>
          <p:cNvSpPr/>
          <p:nvPr/>
        </p:nvSpPr>
        <p:spPr>
          <a:xfrm>
            <a:off x="375096" y="361962"/>
            <a:ext cx="3613207" cy="955241"/>
          </a:xfrm>
          <a:custGeom>
            <a:avLst/>
            <a:gdLst/>
            <a:ahLst/>
            <a:cxnLst/>
            <a:rect l="l" t="t" r="r" b="b"/>
            <a:pathLst>
              <a:path w="4817610" h="1273655" extrusionOk="0">
                <a:moveTo>
                  <a:pt x="4817871" y="865202"/>
                </a:moveTo>
                <a:lnTo>
                  <a:pt x="4817871" y="234036"/>
                </a:lnTo>
                <a:cubicBezTo>
                  <a:pt x="4817871" y="105706"/>
                  <a:pt x="4712878" y="713"/>
                  <a:pt x="4584548" y="713"/>
                </a:cubicBezTo>
                <a:lnTo>
                  <a:pt x="234036" y="713"/>
                </a:lnTo>
                <a:cubicBezTo>
                  <a:pt x="105707" y="713"/>
                  <a:pt x="713" y="105706"/>
                  <a:pt x="713" y="234036"/>
                </a:cubicBezTo>
                <a:lnTo>
                  <a:pt x="713" y="865202"/>
                </a:lnTo>
                <a:cubicBezTo>
                  <a:pt x="713" y="993531"/>
                  <a:pt x="105707" y="1098525"/>
                  <a:pt x="234036" y="1098525"/>
                </a:cubicBezTo>
                <a:lnTo>
                  <a:pt x="4468836" y="1098525"/>
                </a:lnTo>
                <a:cubicBezTo>
                  <a:pt x="4525683" y="1160492"/>
                  <a:pt x="4610052" y="1229564"/>
                  <a:pt x="4736364" y="1272471"/>
                </a:cubicBezTo>
                <a:cubicBezTo>
                  <a:pt x="4747835" y="1276355"/>
                  <a:pt x="4758434" y="1264853"/>
                  <a:pt x="4753044" y="1254224"/>
                </a:cubicBezTo>
                <a:cubicBezTo>
                  <a:pt x="4734707" y="1217942"/>
                  <a:pt x="4697582" y="1163503"/>
                  <a:pt x="4693156" y="1071486"/>
                </a:cubicBezTo>
                <a:cubicBezTo>
                  <a:pt x="4767166" y="1032223"/>
                  <a:pt x="4817871" y="954358"/>
                  <a:pt x="4817871" y="865202"/>
                </a:cubicBezTo>
                <a:close/>
              </a:path>
            </a:pathLst>
          </a:custGeom>
          <a:solidFill>
            <a:srgbClr val="3C5CF6"/>
          </a:solidFill>
          <a:ln>
            <a:noFill/>
          </a:ln>
        </p:spPr>
        <p:txBody>
          <a:bodyPr spcFirstLastPara="1" wrap="square" lIns="192300" tIns="34875" rIns="192300" bIns="1923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Команда стартапа</a:t>
            </a:r>
            <a:endParaRPr sz="2400" b="1" dirty="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12" name="Google Shape;21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4717" y="29188"/>
            <a:ext cx="3407656" cy="1620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5"/>
          <p:cNvPicPr preferRelativeResize="0"/>
          <p:nvPr/>
        </p:nvPicPr>
        <p:blipFill rotWithShape="1">
          <a:blip r:embed="rId3">
            <a:alphaModFix/>
          </a:blip>
          <a:srcRect r="26975"/>
          <a:stretch/>
        </p:blipFill>
        <p:spPr>
          <a:xfrm flipH="1">
            <a:off x="6655548" y="29200"/>
            <a:ext cx="2488448" cy="162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/>
          <p:nvPr/>
        </p:nvSpPr>
        <p:spPr>
          <a:xfrm>
            <a:off x="1932943" y="225690"/>
            <a:ext cx="5276850" cy="817678"/>
          </a:xfrm>
          <a:custGeom>
            <a:avLst/>
            <a:gdLst/>
            <a:ahLst/>
            <a:cxnLst/>
            <a:rect l="l" t="t" r="r" b="b"/>
            <a:pathLst>
              <a:path w="7035800" h="1090238" extrusionOk="0">
                <a:moveTo>
                  <a:pt x="254545" y="843"/>
                </a:moveTo>
                <a:cubicBezTo>
                  <a:pt x="115007" y="843"/>
                  <a:pt x="843" y="115007"/>
                  <a:pt x="843" y="254545"/>
                </a:cubicBezTo>
                <a:lnTo>
                  <a:pt x="843" y="646179"/>
                </a:lnTo>
                <a:cubicBezTo>
                  <a:pt x="843" y="785716"/>
                  <a:pt x="115007" y="899880"/>
                  <a:pt x="254545" y="899880"/>
                </a:cubicBezTo>
                <a:lnTo>
                  <a:pt x="3397573" y="901157"/>
                </a:lnTo>
                <a:cubicBezTo>
                  <a:pt x="3397573" y="901157"/>
                  <a:pt x="3350035" y="1034834"/>
                  <a:pt x="3332061" y="1070422"/>
                </a:cubicBezTo>
                <a:cubicBezTo>
                  <a:pt x="3326233" y="1081980"/>
                  <a:pt x="3337757" y="1094519"/>
                  <a:pt x="3350199" y="1090263"/>
                </a:cubicBezTo>
                <a:cubicBezTo>
                  <a:pt x="3487542" y="1043641"/>
                  <a:pt x="3579279" y="968536"/>
                  <a:pt x="3641092" y="901125"/>
                </a:cubicBezTo>
                <a:lnTo>
                  <a:pt x="6784121" y="899848"/>
                </a:lnTo>
                <a:cubicBezTo>
                  <a:pt x="6923658" y="899848"/>
                  <a:pt x="7037822" y="785684"/>
                  <a:pt x="7037822" y="646146"/>
                </a:cubicBezTo>
                <a:lnTo>
                  <a:pt x="7037822" y="254545"/>
                </a:lnTo>
                <a:cubicBezTo>
                  <a:pt x="7037822" y="115007"/>
                  <a:pt x="6923658" y="843"/>
                  <a:pt x="6784121" y="843"/>
                </a:cubicBezTo>
                <a:lnTo>
                  <a:pt x="254545" y="843"/>
                </a:lnTo>
                <a:close/>
              </a:path>
            </a:pathLst>
          </a:custGeom>
          <a:solidFill>
            <a:srgbClr val="3B5CF6"/>
          </a:solidFill>
          <a:ln>
            <a:noFill/>
          </a:ln>
        </p:spPr>
        <p:txBody>
          <a:bodyPr spcFirstLastPara="1" wrap="square" lIns="192300" tIns="54950" rIns="192300" bIns="1923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Планы развития</a:t>
            </a:r>
            <a:endParaRPr sz="2400" b="1" dirty="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19" name="Google Shape;21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2556" y="1118098"/>
            <a:ext cx="283369" cy="28336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6"/>
          <p:cNvSpPr/>
          <p:nvPr/>
        </p:nvSpPr>
        <p:spPr>
          <a:xfrm>
            <a:off x="2398875" y="1118100"/>
            <a:ext cx="5176500" cy="15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75" tIns="34875" rIns="69775" bIns="348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Планы развития, основные укрупненные задачи</a:t>
            </a:r>
            <a:endParaRPr sz="1000"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266700" marR="0" lvl="0" indent="-234950" algn="l" rtl="0">
              <a:spcBef>
                <a:spcPts val="0"/>
              </a:spcBef>
              <a:spcAft>
                <a:spcPts val="0"/>
              </a:spcAft>
              <a:buSzPts val="1100"/>
              <a:buFont typeface="Comfortaa"/>
              <a:buAutoNum type="arabicPeriod"/>
            </a:pPr>
            <a:r>
              <a:rPr lang="ru"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Интегрировать наш продукт в систему нашего ВУЗа</a:t>
            </a:r>
            <a:endParaRPr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  <a:p>
            <a:pPr marL="266700" marR="0" lvl="0" indent="-234950" algn="l" rtl="0">
              <a:spcBef>
                <a:spcPts val="0"/>
              </a:spcBef>
              <a:spcAft>
                <a:spcPts val="0"/>
              </a:spcAft>
              <a:buSzPts val="1100"/>
              <a:buFont typeface="Comfortaa"/>
              <a:buAutoNum type="arabicPeriod"/>
            </a:pPr>
            <a:r>
              <a:rPr lang="ru">
                <a:latin typeface="Cascadia Code SemiBold" panose="020B0609020000020004" pitchFamily="49" charset="0"/>
                <a:ea typeface="Comfortaa"/>
                <a:cs typeface="Cascadia Code SemiBold" panose="020B0609020000020004" pitchFamily="49" charset="0"/>
                <a:sym typeface="Comfortaa"/>
              </a:rPr>
              <a:t>Расширить область влияния, интегрировав в систему другие ВУЗы</a:t>
            </a:r>
            <a:endParaRPr>
              <a:latin typeface="Cascadia Code SemiBold" panose="020B0609020000020004" pitchFamily="49" charset="0"/>
              <a:ea typeface="Comfortaa"/>
              <a:cs typeface="Cascadia Code SemiBold" panose="020B0609020000020004" pitchFamily="49" charset="0"/>
              <a:sym typeface="Comfortaa"/>
            </a:endParaRPr>
          </a:p>
        </p:txBody>
      </p:sp>
      <p:pic>
        <p:nvPicPr>
          <p:cNvPr id="221" name="Google Shape;221;p36" descr="https://lh7-eu.googleusercontent.com/wXKWPBpJR5_MGRlHK4Mrapm-nKyLzfS7KzPzMGC_b6aFRDyNZpUi94E6DrL1Z4r7fW9IfYYS71yuqoLQBmR4guR_o68zMHb745-Y1-6IH8FsDh-K7bNMvFzE6pjJzWsBBWVQ5-EBdvPwf8rc7nPxRQ-xDQ=n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10278" y="310549"/>
            <a:ext cx="517069" cy="5170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2" name="Google Shape;222;p36"/>
          <p:cNvGraphicFramePr/>
          <p:nvPr>
            <p:extLst>
              <p:ext uri="{D42A27DB-BD31-4B8C-83A1-F6EECF244321}">
                <p14:modId xmlns:p14="http://schemas.microsoft.com/office/powerpoint/2010/main" val="2610860821"/>
              </p:ext>
            </p:extLst>
          </p:nvPr>
        </p:nvGraphicFramePr>
        <p:xfrm>
          <a:off x="830203" y="2774576"/>
          <a:ext cx="7597750" cy="2133725"/>
        </p:xfrm>
        <a:graphic>
          <a:graphicData uri="http://schemas.openxmlformats.org/drawingml/2006/table">
            <a:tbl>
              <a:tblPr firstRow="1" bandRow="1">
                <a:noFill/>
                <a:tableStyleId>{14300747-AB56-4E70-9DFE-EC6A30FB02B9}</a:tableStyleId>
              </a:tblPr>
              <a:tblGrid>
                <a:gridCol w="2467175"/>
                <a:gridCol w="2530650"/>
                <a:gridCol w="2599925"/>
              </a:tblGrid>
              <a:tr h="297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i="0" u="none" strike="noStrike" dirty="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ЧТО ДЕЛАЕМ</a:t>
                      </a:r>
                      <a:endParaRPr sz="1400" b="0" dirty="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i="0" u="none" strike="noStrike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СРОК</a:t>
                      </a:r>
                      <a:endParaRPr sz="1400" b="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i="0" u="none" strike="noStrike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ОТВЕТСТВЕННЫЙ</a:t>
                      </a:r>
                      <a:endParaRPr sz="1400" b="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</a:tr>
              <a:tr h="522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ascadia Code SemiBold" panose="020B0609020000020004" pitchFamily="49" charset="0"/>
                          <a:ea typeface="Comfortaa"/>
                          <a:cs typeface="Cascadia Code SemiBold" panose="020B0609020000020004" pitchFamily="49" charset="0"/>
                          <a:sym typeface="Comfortaa"/>
                        </a:rPr>
                        <a:t>Создать рабочий прототип бота</a:t>
                      </a:r>
                      <a:endParaRPr sz="1400">
                        <a:latin typeface="Cascadia Code SemiBold" panose="020B0609020000020004" pitchFamily="49" charset="0"/>
                        <a:ea typeface="Comfortaa"/>
                        <a:cs typeface="Cascadia Code SemiBold" panose="020B0609020000020004" pitchFamily="49" charset="0"/>
                        <a:sym typeface="Comfortaa"/>
                      </a:endParaRPr>
                    </a:p>
                  </a:txBody>
                  <a:tcPr marL="70375" marR="703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6 месяцев</a:t>
                      </a:r>
                      <a:endParaRPr sz="14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</a:tr>
              <a:tr h="737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ascadia Code SemiBold" panose="020B0609020000020004" pitchFamily="49" charset="0"/>
                          <a:ea typeface="Comfortaa"/>
                          <a:cs typeface="Cascadia Code SemiBold" panose="020B0609020000020004" pitchFamily="49" charset="0"/>
                          <a:sym typeface="Comfortaa"/>
                        </a:rPr>
                        <a:t>Провести тестирование и исправить недочеты</a:t>
                      </a:r>
                      <a:endParaRPr sz="1400">
                        <a:latin typeface="Cascadia Code SemiBold" panose="020B0609020000020004" pitchFamily="49" charset="0"/>
                        <a:ea typeface="Comfortaa"/>
                        <a:cs typeface="Cascadia Code SemiBold" panose="020B0609020000020004" pitchFamily="49" charset="0"/>
                        <a:sym typeface="Comfortaa"/>
                      </a:endParaRPr>
                    </a:p>
                  </a:txBody>
                  <a:tcPr marL="70375" marR="703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8 месяцев</a:t>
                      </a:r>
                      <a:endParaRPr sz="14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</a:tr>
              <a:tr h="575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latin typeface="Cascadia Code SemiBold" panose="020B0609020000020004" pitchFamily="49" charset="0"/>
                          <a:ea typeface="Comfortaa"/>
                          <a:cs typeface="Cascadia Code SemiBold" panose="020B0609020000020004" pitchFamily="49" charset="0"/>
                          <a:sym typeface="Comfortaa"/>
                        </a:rPr>
                        <a:t>Интегрировать ИИ в наш продукт </a:t>
                      </a:r>
                      <a:endParaRPr sz="1400" dirty="0">
                        <a:latin typeface="Cascadia Code SemiBold" panose="020B0609020000020004" pitchFamily="49" charset="0"/>
                        <a:ea typeface="Comfortaa"/>
                        <a:cs typeface="Cascadia Code SemiBold" panose="020B0609020000020004" pitchFamily="49" charset="0"/>
                        <a:sym typeface="Comfortaa"/>
                      </a:endParaRPr>
                    </a:p>
                  </a:txBody>
                  <a:tcPr marL="70375" marR="703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16 месяцев</a:t>
                      </a:r>
                      <a:endParaRPr sz="1400" dirty="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70375" marR="70375" marT="34300" marB="34300"/>
                </a:tc>
              </a:tr>
            </a:tbl>
          </a:graphicData>
        </a:graphic>
      </p:graphicFrame>
      <p:pic>
        <p:nvPicPr>
          <p:cNvPr id="223" name="Google Shape;223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6575" y="896350"/>
            <a:ext cx="809625" cy="147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402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7"/>
          <p:cNvSpPr/>
          <p:nvPr/>
        </p:nvSpPr>
        <p:spPr>
          <a:xfrm>
            <a:off x="4263739" y="2421312"/>
            <a:ext cx="2432255" cy="428626"/>
          </a:xfrm>
          <a:prstGeom prst="rect">
            <a:avLst/>
          </a:prstGeom>
          <a:solidFill>
            <a:srgbClr val="39E9A7"/>
          </a:solidFill>
          <a:ln>
            <a:noFill/>
          </a:ln>
        </p:spPr>
        <p:txBody>
          <a:bodyPr spcFirstLastPara="1" wrap="square" lIns="69775" tIns="34875" rIns="69775" bIns="348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B5CF6"/>
                </a:solidFill>
                <a:latin typeface="Comfortaa"/>
                <a:ea typeface="Comfortaa"/>
                <a:cs typeface="Comfortaa"/>
                <a:sym typeface="Comfortaa"/>
              </a:rPr>
              <a:t>@necrotom</a:t>
            </a:r>
            <a:endParaRPr sz="1800">
              <a:solidFill>
                <a:srgbClr val="3B5CF6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9" name="Google Shape;229;p37"/>
          <p:cNvSpPr/>
          <p:nvPr/>
        </p:nvSpPr>
        <p:spPr>
          <a:xfrm>
            <a:off x="1831485" y="2421312"/>
            <a:ext cx="2432255" cy="428626"/>
          </a:xfrm>
          <a:prstGeom prst="rect">
            <a:avLst/>
          </a:prstGeom>
          <a:solidFill>
            <a:srgbClr val="3B5CF6"/>
          </a:solidFill>
          <a:ln>
            <a:noFill/>
          </a:ln>
        </p:spPr>
        <p:txBody>
          <a:bodyPr spcFirstLastPara="1" wrap="square" lIns="69775" tIns="34875" rIns="69775" bIns="348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Telegram</a:t>
            </a:r>
            <a:endParaRPr sz="18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30" name="Google Shape;230;p37"/>
          <p:cNvSpPr/>
          <p:nvPr/>
        </p:nvSpPr>
        <p:spPr>
          <a:xfrm>
            <a:off x="165462" y="689430"/>
            <a:ext cx="3613208" cy="955241"/>
          </a:xfrm>
          <a:custGeom>
            <a:avLst/>
            <a:gdLst/>
            <a:ahLst/>
            <a:cxnLst/>
            <a:rect l="l" t="t" r="r" b="b"/>
            <a:pathLst>
              <a:path w="4817610" h="1273655" extrusionOk="0">
                <a:moveTo>
                  <a:pt x="4817871" y="865202"/>
                </a:moveTo>
                <a:lnTo>
                  <a:pt x="4817871" y="234036"/>
                </a:lnTo>
                <a:cubicBezTo>
                  <a:pt x="4817871" y="105706"/>
                  <a:pt x="4712878" y="713"/>
                  <a:pt x="4584548" y="713"/>
                </a:cubicBezTo>
                <a:lnTo>
                  <a:pt x="234036" y="713"/>
                </a:lnTo>
                <a:cubicBezTo>
                  <a:pt x="105707" y="713"/>
                  <a:pt x="713" y="105706"/>
                  <a:pt x="713" y="234036"/>
                </a:cubicBezTo>
                <a:lnTo>
                  <a:pt x="713" y="865202"/>
                </a:lnTo>
                <a:cubicBezTo>
                  <a:pt x="713" y="993531"/>
                  <a:pt x="105707" y="1098525"/>
                  <a:pt x="234036" y="1098525"/>
                </a:cubicBezTo>
                <a:lnTo>
                  <a:pt x="4468836" y="1098525"/>
                </a:lnTo>
                <a:cubicBezTo>
                  <a:pt x="4525683" y="1160492"/>
                  <a:pt x="4610052" y="1229564"/>
                  <a:pt x="4736364" y="1272471"/>
                </a:cubicBezTo>
                <a:cubicBezTo>
                  <a:pt x="4747835" y="1276355"/>
                  <a:pt x="4758434" y="1264853"/>
                  <a:pt x="4753044" y="1254224"/>
                </a:cubicBezTo>
                <a:cubicBezTo>
                  <a:pt x="4734707" y="1217942"/>
                  <a:pt x="4697582" y="1163503"/>
                  <a:pt x="4693156" y="1071486"/>
                </a:cubicBezTo>
                <a:cubicBezTo>
                  <a:pt x="4767166" y="1032223"/>
                  <a:pt x="4817871" y="954358"/>
                  <a:pt x="4817871" y="865202"/>
                </a:cubicBezTo>
                <a:close/>
              </a:path>
            </a:pathLst>
          </a:custGeom>
          <a:solidFill>
            <a:srgbClr val="3C5CF6"/>
          </a:solidFill>
          <a:ln>
            <a:noFill/>
          </a:ln>
        </p:spPr>
        <p:txBody>
          <a:bodyPr spcFirstLastPara="1" wrap="square" lIns="192300" tIns="34875" rIns="192300" bIns="1923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КОНТАКТЫ ЛИДЕРА</a:t>
            </a:r>
            <a:endParaRPr sz="24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32" name="Google Shape;23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4125" y="1514463"/>
            <a:ext cx="809625" cy="29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8"/>
          <p:cNvSpPr/>
          <p:nvPr/>
        </p:nvSpPr>
        <p:spPr>
          <a:xfrm>
            <a:off x="550401" y="971550"/>
            <a:ext cx="8282649" cy="3200400"/>
          </a:xfrm>
          <a:custGeom>
            <a:avLst/>
            <a:gdLst/>
            <a:ahLst/>
            <a:cxnLst/>
            <a:rect l="l" t="t" r="r" b="b"/>
            <a:pathLst>
              <a:path w="5916178" h="4267200" extrusionOk="0">
                <a:moveTo>
                  <a:pt x="326524" y="1386"/>
                </a:moveTo>
                <a:cubicBezTo>
                  <a:pt x="147696" y="1386"/>
                  <a:pt x="1386" y="147696"/>
                  <a:pt x="1386" y="326524"/>
                </a:cubicBezTo>
                <a:lnTo>
                  <a:pt x="1386" y="3698409"/>
                </a:lnTo>
                <a:cubicBezTo>
                  <a:pt x="1386" y="3877237"/>
                  <a:pt x="147696" y="4023547"/>
                  <a:pt x="326524" y="4023547"/>
                </a:cubicBezTo>
                <a:lnTo>
                  <a:pt x="2802088" y="4025184"/>
                </a:lnTo>
                <a:cubicBezTo>
                  <a:pt x="2802088" y="4025184"/>
                  <a:pt x="2743891" y="4196501"/>
                  <a:pt x="2720814" y="4242110"/>
                </a:cubicBezTo>
                <a:cubicBezTo>
                  <a:pt x="2713345" y="4256922"/>
                  <a:pt x="2728115" y="4272992"/>
                  <a:pt x="2744059" y="4267537"/>
                </a:cubicBezTo>
                <a:cubicBezTo>
                  <a:pt x="2920076" y="4207788"/>
                  <a:pt x="3037644" y="4111535"/>
                  <a:pt x="3116862" y="4025142"/>
                </a:cubicBezTo>
                <a:lnTo>
                  <a:pt x="5592426" y="4023505"/>
                </a:lnTo>
                <a:cubicBezTo>
                  <a:pt x="5771254" y="4023505"/>
                  <a:pt x="5917564" y="3877195"/>
                  <a:pt x="5917564" y="3698367"/>
                </a:cubicBezTo>
                <a:lnTo>
                  <a:pt x="5917564" y="326524"/>
                </a:lnTo>
                <a:cubicBezTo>
                  <a:pt x="5917564" y="147696"/>
                  <a:pt x="5771254" y="1386"/>
                  <a:pt x="5592426" y="1386"/>
                </a:cubicBezTo>
                <a:lnTo>
                  <a:pt x="326524" y="1386"/>
                </a:lnTo>
                <a:close/>
              </a:path>
            </a:pathLst>
          </a:custGeom>
          <a:solidFill>
            <a:srgbClr val="3B5CF6"/>
          </a:solidFill>
          <a:ln>
            <a:noFill/>
          </a:ln>
        </p:spPr>
        <p:txBody>
          <a:bodyPr spcFirstLastPara="1" wrap="square" lIns="137350" tIns="54950" rIns="137350" bIns="3296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55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Благодарствуем!</a:t>
            </a:r>
            <a:endParaRPr sz="55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38" name="Google Shape;23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1925" y="3996925"/>
            <a:ext cx="1200150" cy="46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PTMON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415</Words>
  <Application>Microsoft Office PowerPoint</Application>
  <PresentationFormat>Экран (16:9)</PresentationFormat>
  <Paragraphs>104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Simple Light</vt:lpstr>
      <vt:lpstr>PPTMON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Lenovo</cp:lastModifiedBy>
  <cp:revision>9</cp:revision>
  <dcterms:modified xsi:type="dcterms:W3CDTF">2023-12-07T16:52:32Z</dcterms:modified>
</cp:coreProperties>
</file>