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71" r:id="rId10"/>
    <p:sldId id="268" r:id="rId11"/>
    <p:sldId id="267" r:id="rId12"/>
    <p:sldId id="272" r:id="rId13"/>
    <p:sldId id="269" r:id="rId14"/>
    <p:sldId id="270" r:id="rId1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FFFFFF"/>
    <a:srgbClr val="008DD2"/>
    <a:srgbClr val="A6B5CA"/>
    <a:srgbClr val="D7E2F4"/>
    <a:srgbClr val="A5B4C9"/>
    <a:srgbClr val="B8C8D8"/>
    <a:srgbClr val="BFCADC"/>
    <a:srgbClr val="B2B2B2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666" y="84"/>
      </p:cViewPr>
      <p:guideLst>
        <p:guide orient="horz" pos="2124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/>
          <p:cNvSpPr/>
          <p:nvPr userDrawn="1"/>
        </p:nvSpPr>
        <p:spPr>
          <a:xfrm>
            <a:off x="4680857" y="451003"/>
            <a:ext cx="7511143" cy="6406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71" y="5"/>
                </a:moveTo>
                <a:cubicBezTo>
                  <a:pt x="2225" y="5"/>
                  <a:pt x="0" y="2613"/>
                  <a:pt x="0" y="5833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4971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"/>
          <p:cNvSpPr/>
          <p:nvPr userDrawn="1"/>
        </p:nvSpPr>
        <p:spPr>
          <a:xfrm>
            <a:off x="5149033" y="919181"/>
            <a:ext cx="7041699" cy="5938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21600"/>
                </a:moveTo>
                <a:lnTo>
                  <a:pt x="0" y="21600"/>
                </a:lnTo>
                <a:lnTo>
                  <a:pt x="0" y="4586"/>
                </a:lnTo>
                <a:cubicBezTo>
                  <a:pt x="0" y="2054"/>
                  <a:pt x="1736" y="0"/>
                  <a:pt x="3867" y="0"/>
                </a:cubicBezTo>
                <a:lnTo>
                  <a:pt x="21600" y="0"/>
                </a:lnTo>
                <a:lnTo>
                  <a:pt x="21600" y="266"/>
                </a:lnTo>
                <a:lnTo>
                  <a:pt x="3867" y="266"/>
                </a:lnTo>
                <a:cubicBezTo>
                  <a:pt x="1857" y="266"/>
                  <a:pt x="224" y="2203"/>
                  <a:pt x="224" y="4586"/>
                </a:cubicBezTo>
                <a:lnTo>
                  <a:pt x="224" y="216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445456" y="1211287"/>
            <a:ext cx="5908343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45456" y="2671787"/>
            <a:ext cx="5908343" cy="4049688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and Typography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"/>
          <p:cNvSpPr/>
          <p:nvPr userDrawn="1"/>
        </p:nvSpPr>
        <p:spPr>
          <a:xfrm>
            <a:off x="4680857" y="451003"/>
            <a:ext cx="7511143" cy="6406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71" y="5"/>
                </a:moveTo>
                <a:cubicBezTo>
                  <a:pt x="2225" y="5"/>
                  <a:pt x="0" y="2613"/>
                  <a:pt x="0" y="5833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4971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" name="Shape"/>
          <p:cNvSpPr/>
          <p:nvPr userDrawn="1"/>
        </p:nvSpPr>
        <p:spPr>
          <a:xfrm>
            <a:off x="5149033" y="919181"/>
            <a:ext cx="7041699" cy="5938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21600"/>
                </a:moveTo>
                <a:lnTo>
                  <a:pt x="0" y="21600"/>
                </a:lnTo>
                <a:lnTo>
                  <a:pt x="0" y="4586"/>
                </a:lnTo>
                <a:cubicBezTo>
                  <a:pt x="0" y="2054"/>
                  <a:pt x="1736" y="0"/>
                  <a:pt x="3867" y="0"/>
                </a:cubicBezTo>
                <a:lnTo>
                  <a:pt x="21600" y="0"/>
                </a:lnTo>
                <a:lnTo>
                  <a:pt x="21600" y="266"/>
                </a:lnTo>
                <a:lnTo>
                  <a:pt x="3867" y="266"/>
                </a:lnTo>
                <a:cubicBezTo>
                  <a:pt x="1857" y="266"/>
                  <a:pt x="224" y="2203"/>
                  <a:pt x="224" y="4586"/>
                </a:cubicBezTo>
                <a:lnTo>
                  <a:pt x="224" y="216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5404513" y="2487389"/>
            <a:ext cx="6549890" cy="1084502"/>
            <a:chOff x="838199" y="1830763"/>
            <a:chExt cx="10515602" cy="1741127"/>
          </a:xfrm>
        </p:grpSpPr>
        <p:sp>
          <p:nvSpPr>
            <p:cNvPr id="175" name="Rectangle 174"/>
            <p:cNvSpPr/>
            <p:nvPr userDrawn="1"/>
          </p:nvSpPr>
          <p:spPr>
            <a:xfrm>
              <a:off x="838199" y="1830763"/>
              <a:ext cx="894312" cy="17411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173"/>
            <p:cNvSpPr/>
            <p:nvPr userDrawn="1"/>
          </p:nvSpPr>
          <p:spPr>
            <a:xfrm>
              <a:off x="838199" y="1830763"/>
              <a:ext cx="894312" cy="15513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2"/>
            <p:cNvSpPr/>
            <p:nvPr userDrawn="1"/>
          </p:nvSpPr>
          <p:spPr>
            <a:xfrm>
              <a:off x="838199" y="1830763"/>
              <a:ext cx="894312" cy="13614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1"/>
            <p:cNvSpPr/>
            <p:nvPr userDrawn="1"/>
          </p:nvSpPr>
          <p:spPr>
            <a:xfrm>
              <a:off x="838199" y="1830763"/>
              <a:ext cx="894312" cy="1171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0"/>
            <p:cNvSpPr/>
            <p:nvPr userDrawn="1"/>
          </p:nvSpPr>
          <p:spPr>
            <a:xfrm>
              <a:off x="838199" y="1830763"/>
              <a:ext cx="894312" cy="981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69"/>
            <p:cNvSpPr/>
            <p:nvPr userDrawn="1"/>
          </p:nvSpPr>
          <p:spPr>
            <a:xfrm>
              <a:off x="838200" y="1830763"/>
              <a:ext cx="894312" cy="78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9" name="Rectangle 178"/>
            <p:cNvSpPr/>
            <p:nvPr userDrawn="1"/>
          </p:nvSpPr>
          <p:spPr>
            <a:xfrm>
              <a:off x="1907231" y="1830763"/>
              <a:ext cx="894312" cy="174112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0" name="Rectangle 179"/>
            <p:cNvSpPr/>
            <p:nvPr userDrawn="1"/>
          </p:nvSpPr>
          <p:spPr>
            <a:xfrm>
              <a:off x="1907231" y="1830763"/>
              <a:ext cx="894312" cy="155130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180"/>
            <p:cNvSpPr/>
            <p:nvPr userDrawn="1"/>
          </p:nvSpPr>
          <p:spPr>
            <a:xfrm>
              <a:off x="1907231" y="1830763"/>
              <a:ext cx="894312" cy="13614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2" name="Rectangle 181"/>
            <p:cNvSpPr/>
            <p:nvPr userDrawn="1"/>
          </p:nvSpPr>
          <p:spPr>
            <a:xfrm>
              <a:off x="1907231" y="1830763"/>
              <a:ext cx="894312" cy="11716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3" name="Rectangle 182"/>
            <p:cNvSpPr/>
            <p:nvPr userDrawn="1"/>
          </p:nvSpPr>
          <p:spPr>
            <a:xfrm>
              <a:off x="1907231" y="1830763"/>
              <a:ext cx="894312" cy="98184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3"/>
            <p:cNvSpPr/>
            <p:nvPr userDrawn="1"/>
          </p:nvSpPr>
          <p:spPr>
            <a:xfrm>
              <a:off x="1907232" y="1830763"/>
              <a:ext cx="894312" cy="7882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85"/>
            <p:cNvSpPr/>
            <p:nvPr userDrawn="1"/>
          </p:nvSpPr>
          <p:spPr>
            <a:xfrm>
              <a:off x="2976263" y="1830763"/>
              <a:ext cx="894312" cy="174112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86"/>
            <p:cNvSpPr/>
            <p:nvPr userDrawn="1"/>
          </p:nvSpPr>
          <p:spPr>
            <a:xfrm>
              <a:off x="2976263" y="1830763"/>
              <a:ext cx="894312" cy="155130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8" name="Rectangle 187"/>
            <p:cNvSpPr/>
            <p:nvPr userDrawn="1"/>
          </p:nvSpPr>
          <p:spPr>
            <a:xfrm>
              <a:off x="2976263" y="1830763"/>
              <a:ext cx="894312" cy="13614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188"/>
            <p:cNvSpPr/>
            <p:nvPr userDrawn="1"/>
          </p:nvSpPr>
          <p:spPr>
            <a:xfrm>
              <a:off x="2976263" y="1830763"/>
              <a:ext cx="894312" cy="117166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189"/>
            <p:cNvSpPr/>
            <p:nvPr userDrawn="1"/>
          </p:nvSpPr>
          <p:spPr>
            <a:xfrm>
              <a:off x="2976263" y="1830763"/>
              <a:ext cx="894312" cy="9818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1" name="Rectangle 190"/>
            <p:cNvSpPr/>
            <p:nvPr userDrawn="1"/>
          </p:nvSpPr>
          <p:spPr>
            <a:xfrm>
              <a:off x="2976264" y="1830763"/>
              <a:ext cx="894312" cy="7882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3" name="Rectangle 192"/>
            <p:cNvSpPr/>
            <p:nvPr userDrawn="1"/>
          </p:nvSpPr>
          <p:spPr>
            <a:xfrm>
              <a:off x="4045295" y="1830763"/>
              <a:ext cx="894312" cy="174112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4" name="Rectangle 193"/>
            <p:cNvSpPr/>
            <p:nvPr userDrawn="1"/>
          </p:nvSpPr>
          <p:spPr>
            <a:xfrm>
              <a:off x="4045295" y="1830763"/>
              <a:ext cx="894312" cy="155130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5" name="Rectangle 194"/>
            <p:cNvSpPr/>
            <p:nvPr userDrawn="1"/>
          </p:nvSpPr>
          <p:spPr>
            <a:xfrm>
              <a:off x="4045295" y="1830763"/>
              <a:ext cx="894312" cy="13614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6" name="Rectangle 195"/>
            <p:cNvSpPr/>
            <p:nvPr userDrawn="1"/>
          </p:nvSpPr>
          <p:spPr>
            <a:xfrm>
              <a:off x="4045295" y="1830763"/>
              <a:ext cx="894312" cy="117166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7" name="Rectangle 196"/>
            <p:cNvSpPr/>
            <p:nvPr userDrawn="1"/>
          </p:nvSpPr>
          <p:spPr>
            <a:xfrm>
              <a:off x="4045295" y="1830763"/>
              <a:ext cx="894312" cy="9818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8" name="Rectangle 197"/>
            <p:cNvSpPr/>
            <p:nvPr userDrawn="1"/>
          </p:nvSpPr>
          <p:spPr>
            <a:xfrm>
              <a:off x="4045296" y="1830763"/>
              <a:ext cx="894312" cy="7882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0" name="Rectangle 199"/>
            <p:cNvSpPr/>
            <p:nvPr userDrawn="1"/>
          </p:nvSpPr>
          <p:spPr>
            <a:xfrm>
              <a:off x="5114327" y="1830763"/>
              <a:ext cx="894312" cy="174112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1" name="Rectangle 200"/>
            <p:cNvSpPr/>
            <p:nvPr userDrawn="1"/>
          </p:nvSpPr>
          <p:spPr>
            <a:xfrm>
              <a:off x="5114327" y="1830763"/>
              <a:ext cx="894312" cy="15513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2" name="Rectangle 201"/>
            <p:cNvSpPr/>
            <p:nvPr userDrawn="1"/>
          </p:nvSpPr>
          <p:spPr>
            <a:xfrm>
              <a:off x="5114327" y="1830763"/>
              <a:ext cx="894312" cy="13614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2"/>
            <p:cNvSpPr/>
            <p:nvPr userDrawn="1"/>
          </p:nvSpPr>
          <p:spPr>
            <a:xfrm>
              <a:off x="5114327" y="1830763"/>
              <a:ext cx="894312" cy="11716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203"/>
            <p:cNvSpPr/>
            <p:nvPr userDrawn="1"/>
          </p:nvSpPr>
          <p:spPr>
            <a:xfrm>
              <a:off x="5114327" y="1830763"/>
              <a:ext cx="894312" cy="9818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4"/>
            <p:cNvSpPr/>
            <p:nvPr userDrawn="1"/>
          </p:nvSpPr>
          <p:spPr>
            <a:xfrm>
              <a:off x="5114328" y="1830763"/>
              <a:ext cx="894312" cy="7882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206"/>
            <p:cNvSpPr/>
            <p:nvPr userDrawn="1"/>
          </p:nvSpPr>
          <p:spPr>
            <a:xfrm>
              <a:off x="6183359" y="1830763"/>
              <a:ext cx="894312" cy="174112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07"/>
            <p:cNvSpPr/>
            <p:nvPr userDrawn="1"/>
          </p:nvSpPr>
          <p:spPr>
            <a:xfrm>
              <a:off x="6183359" y="1830763"/>
              <a:ext cx="894312" cy="15513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08"/>
            <p:cNvSpPr/>
            <p:nvPr userDrawn="1"/>
          </p:nvSpPr>
          <p:spPr>
            <a:xfrm>
              <a:off x="6183359" y="1830763"/>
              <a:ext cx="894312" cy="13614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09"/>
            <p:cNvSpPr/>
            <p:nvPr userDrawn="1"/>
          </p:nvSpPr>
          <p:spPr>
            <a:xfrm>
              <a:off x="6183359" y="1830763"/>
              <a:ext cx="894312" cy="11716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1" name="Rectangle 210"/>
            <p:cNvSpPr/>
            <p:nvPr userDrawn="1"/>
          </p:nvSpPr>
          <p:spPr>
            <a:xfrm>
              <a:off x="6183359" y="1830763"/>
              <a:ext cx="894312" cy="9818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211"/>
            <p:cNvSpPr/>
            <p:nvPr userDrawn="1"/>
          </p:nvSpPr>
          <p:spPr>
            <a:xfrm>
              <a:off x="6183360" y="1830763"/>
              <a:ext cx="894312" cy="7882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4" name="Rectangle 213"/>
            <p:cNvSpPr/>
            <p:nvPr userDrawn="1"/>
          </p:nvSpPr>
          <p:spPr>
            <a:xfrm>
              <a:off x="7252391" y="1830763"/>
              <a:ext cx="894312" cy="174112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5" name="Rectangle 214"/>
            <p:cNvSpPr/>
            <p:nvPr userDrawn="1"/>
          </p:nvSpPr>
          <p:spPr>
            <a:xfrm>
              <a:off x="7252391" y="1830763"/>
              <a:ext cx="894312" cy="155130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6" name="Rectangle 215"/>
            <p:cNvSpPr/>
            <p:nvPr userDrawn="1"/>
          </p:nvSpPr>
          <p:spPr>
            <a:xfrm>
              <a:off x="7252391" y="1830763"/>
              <a:ext cx="894312" cy="13614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7" name="Rectangle 216"/>
            <p:cNvSpPr/>
            <p:nvPr userDrawn="1"/>
          </p:nvSpPr>
          <p:spPr>
            <a:xfrm>
              <a:off x="7252391" y="1830763"/>
              <a:ext cx="894312" cy="11716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8" name="Rectangle 217"/>
            <p:cNvSpPr/>
            <p:nvPr userDrawn="1"/>
          </p:nvSpPr>
          <p:spPr>
            <a:xfrm>
              <a:off x="7252391" y="1830763"/>
              <a:ext cx="894312" cy="9818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9" name="Rectangle 218"/>
            <p:cNvSpPr/>
            <p:nvPr userDrawn="1"/>
          </p:nvSpPr>
          <p:spPr>
            <a:xfrm>
              <a:off x="7252392" y="1830763"/>
              <a:ext cx="894312" cy="7882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1" name="Rectangle 220"/>
            <p:cNvSpPr/>
            <p:nvPr userDrawn="1"/>
          </p:nvSpPr>
          <p:spPr>
            <a:xfrm>
              <a:off x="8321423" y="1830763"/>
              <a:ext cx="894312" cy="174112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2" name="Rectangle 221"/>
            <p:cNvSpPr/>
            <p:nvPr userDrawn="1"/>
          </p:nvSpPr>
          <p:spPr>
            <a:xfrm>
              <a:off x="8321423" y="1830763"/>
              <a:ext cx="894312" cy="15513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3" name="Rectangle 222"/>
            <p:cNvSpPr/>
            <p:nvPr userDrawn="1"/>
          </p:nvSpPr>
          <p:spPr>
            <a:xfrm>
              <a:off x="8321423" y="1830763"/>
              <a:ext cx="894312" cy="13614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4" name="Rectangle 223"/>
            <p:cNvSpPr/>
            <p:nvPr userDrawn="1"/>
          </p:nvSpPr>
          <p:spPr>
            <a:xfrm>
              <a:off x="8321423" y="1830763"/>
              <a:ext cx="894312" cy="1171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5" name="Rectangle 224"/>
            <p:cNvSpPr/>
            <p:nvPr userDrawn="1"/>
          </p:nvSpPr>
          <p:spPr>
            <a:xfrm>
              <a:off x="8321423" y="1830763"/>
              <a:ext cx="894312" cy="981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6" name="Rectangle 225"/>
            <p:cNvSpPr/>
            <p:nvPr userDrawn="1"/>
          </p:nvSpPr>
          <p:spPr>
            <a:xfrm>
              <a:off x="8321424" y="1830763"/>
              <a:ext cx="894312" cy="788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8" name="Rectangle 227"/>
            <p:cNvSpPr/>
            <p:nvPr userDrawn="1"/>
          </p:nvSpPr>
          <p:spPr>
            <a:xfrm>
              <a:off x="9390455" y="1830763"/>
              <a:ext cx="894312" cy="17411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9" name="Rectangle 228"/>
            <p:cNvSpPr/>
            <p:nvPr userDrawn="1"/>
          </p:nvSpPr>
          <p:spPr>
            <a:xfrm>
              <a:off x="9390455" y="1830763"/>
              <a:ext cx="894312" cy="15513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0" name="Rectangle 229"/>
            <p:cNvSpPr/>
            <p:nvPr userDrawn="1"/>
          </p:nvSpPr>
          <p:spPr>
            <a:xfrm>
              <a:off x="9390455" y="1830763"/>
              <a:ext cx="894312" cy="13614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30"/>
            <p:cNvSpPr/>
            <p:nvPr userDrawn="1"/>
          </p:nvSpPr>
          <p:spPr>
            <a:xfrm>
              <a:off x="9390455" y="1830763"/>
              <a:ext cx="894312" cy="1171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2" name="Rectangle 231"/>
            <p:cNvSpPr/>
            <p:nvPr userDrawn="1"/>
          </p:nvSpPr>
          <p:spPr>
            <a:xfrm>
              <a:off x="9390455" y="1830763"/>
              <a:ext cx="894312" cy="9818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3" name="Rectangle 232"/>
            <p:cNvSpPr/>
            <p:nvPr userDrawn="1"/>
          </p:nvSpPr>
          <p:spPr>
            <a:xfrm>
              <a:off x="9390456" y="1830763"/>
              <a:ext cx="894312" cy="7882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234"/>
            <p:cNvSpPr/>
            <p:nvPr userDrawn="1"/>
          </p:nvSpPr>
          <p:spPr>
            <a:xfrm>
              <a:off x="10459488" y="1830763"/>
              <a:ext cx="894312" cy="17411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6" name="Rectangle 235"/>
            <p:cNvSpPr/>
            <p:nvPr userDrawn="1"/>
          </p:nvSpPr>
          <p:spPr>
            <a:xfrm>
              <a:off x="10459488" y="1830763"/>
              <a:ext cx="894312" cy="15513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7" name="Rectangle 236"/>
            <p:cNvSpPr/>
            <p:nvPr userDrawn="1"/>
          </p:nvSpPr>
          <p:spPr>
            <a:xfrm>
              <a:off x="10459488" y="1830763"/>
              <a:ext cx="894312" cy="13614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237"/>
            <p:cNvSpPr/>
            <p:nvPr userDrawn="1"/>
          </p:nvSpPr>
          <p:spPr>
            <a:xfrm>
              <a:off x="10459488" y="1830763"/>
              <a:ext cx="894312" cy="1171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9" name="Rectangle 238"/>
            <p:cNvSpPr/>
            <p:nvPr userDrawn="1"/>
          </p:nvSpPr>
          <p:spPr>
            <a:xfrm>
              <a:off x="10459488" y="1830763"/>
              <a:ext cx="894312" cy="9818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0" name="Rectangle 239"/>
            <p:cNvSpPr/>
            <p:nvPr userDrawn="1"/>
          </p:nvSpPr>
          <p:spPr>
            <a:xfrm>
              <a:off x="10459489" y="1830763"/>
              <a:ext cx="894312" cy="7882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 userDrawn="1">
            <p:ph type="title"/>
          </p:nvPr>
        </p:nvSpPr>
        <p:spPr>
          <a:xfrm>
            <a:off x="5404513" y="1152165"/>
            <a:ext cx="5949286" cy="1325563"/>
          </a:xfrm>
          <a:noFill/>
        </p:spPr>
        <p:txBody>
          <a:bodyPr/>
          <a:lstStyle>
            <a:lvl1pPr>
              <a:defRPr b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8" name="Text Placeholder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404513" y="3709150"/>
            <a:ext cx="5949286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89" name="TextBox 88"/>
          <p:cNvSpPr txBox="1"/>
          <p:nvPr userDrawn="1"/>
        </p:nvSpPr>
        <p:spPr>
          <a:xfrm>
            <a:off x="5692652" y="41474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accent6">
                    <a:lumMod val="75000"/>
                  </a:schemeClr>
                </a:solidFill>
              </a:rPr>
              <a:t>Aa</a:t>
            </a:r>
          </a:p>
        </p:txBody>
      </p:sp>
      <p:sp>
        <p:nvSpPr>
          <p:cNvPr id="90" name="Text Placeholder 7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713203" y="6239026"/>
            <a:ext cx="2394180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91" name="TextBox 90"/>
          <p:cNvSpPr txBox="1"/>
          <p:nvPr userDrawn="1"/>
        </p:nvSpPr>
        <p:spPr>
          <a:xfrm>
            <a:off x="8680162" y="41474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Aa</a:t>
            </a:r>
          </a:p>
        </p:txBody>
      </p:sp>
      <p:sp>
        <p:nvSpPr>
          <p:cNvPr id="92" name="Text Placeholder 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700713" y="6239026"/>
            <a:ext cx="2394180" cy="564999"/>
          </a:xfr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"/>
          <p:cNvSpPr/>
          <p:nvPr userDrawn="1"/>
        </p:nvSpPr>
        <p:spPr>
          <a:xfrm>
            <a:off x="7516080" y="0"/>
            <a:ext cx="467592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5379"/>
                </a:lnTo>
                <a:cubicBezTo>
                  <a:pt x="0" y="8002"/>
                  <a:pt x="3092" y="10127"/>
                  <a:pt x="6910" y="10127"/>
                </a:cubicBezTo>
                <a:lnTo>
                  <a:pt x="9306" y="10127"/>
                </a:lnTo>
                <a:cubicBezTo>
                  <a:pt x="13124" y="10127"/>
                  <a:pt x="16216" y="12252"/>
                  <a:pt x="16216" y="14875"/>
                </a:cubicBezTo>
                <a:lnTo>
                  <a:pt x="16216" y="21600"/>
                </a:lnTo>
                <a:lnTo>
                  <a:pt x="21600" y="21600"/>
                </a:lnTo>
                <a:lnTo>
                  <a:pt x="21600" y="10127"/>
                </a:lnTo>
                <a:lnTo>
                  <a:pt x="21600" y="95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"/>
          <p:cNvSpPr/>
          <p:nvPr userDrawn="1"/>
        </p:nvSpPr>
        <p:spPr>
          <a:xfrm>
            <a:off x="7922480" y="0"/>
            <a:ext cx="3586486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218" y="21600"/>
                </a:lnTo>
                <a:lnTo>
                  <a:pt x="21218" y="14875"/>
                </a:lnTo>
                <a:cubicBezTo>
                  <a:pt x="21218" y="11549"/>
                  <a:pt x="16062" y="8842"/>
                  <a:pt x="9729" y="8842"/>
                </a:cubicBezTo>
                <a:lnTo>
                  <a:pt x="6593" y="8842"/>
                </a:lnTo>
                <a:cubicBezTo>
                  <a:pt x="2952" y="8842"/>
                  <a:pt x="0" y="7287"/>
                  <a:pt x="0" y="5379"/>
                </a:cubicBezTo>
                <a:lnTo>
                  <a:pt x="0" y="0"/>
                </a:lnTo>
                <a:lnTo>
                  <a:pt x="382" y="0"/>
                </a:lnTo>
                <a:lnTo>
                  <a:pt x="382" y="5379"/>
                </a:lnTo>
                <a:cubicBezTo>
                  <a:pt x="382" y="7179"/>
                  <a:pt x="3167" y="8641"/>
                  <a:pt x="6593" y="8641"/>
                </a:cubicBezTo>
                <a:lnTo>
                  <a:pt x="9729" y="8641"/>
                </a:lnTo>
                <a:cubicBezTo>
                  <a:pt x="16276" y="8641"/>
                  <a:pt x="21600" y="11437"/>
                  <a:pt x="21600" y="14875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53400" y="0"/>
            <a:ext cx="3194050" cy="1516613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3372" y="1623931"/>
            <a:ext cx="2954077" cy="80537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4.wdp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andara Light" panose="020E0502030303020204" pitchFamily="34" charset="0"/>
                <a:sym typeface="+mn-ea"/>
              </a:rPr>
              <a:t>Система предупреждения взрыва при утечке водорода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Изображение 5"/>
          <p:cNvPicPr/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98894" y="1322962"/>
            <a:ext cx="9574107" cy="4619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n w="12700" cmpd="sng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Bahnschrift SemiLight" panose="020B0502040204020203" charset="0"/>
                <a:sym typeface="+mn-ea"/>
              </a:rPr>
              <a:t>С</a:t>
            </a:r>
            <a:r>
              <a:rPr lang="ru-RU" sz="8000" b="1" dirty="0">
                <a:ln w="127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Microsoft JhengHei" panose="020B0604030504040204" charset="-120"/>
                <a:cs typeface="Bahnschrift SemiLight" panose="020B0502040204020203" charset="0"/>
                <a:sym typeface="+mn-ea"/>
              </a:rPr>
              <a:t>истема предупреждения взрыва при</a:t>
            </a:r>
            <a:r>
              <a:rPr lang="ru-RU" sz="8000" b="1" dirty="0">
                <a:ln w="12700" cmpd="sng">
                  <a:noFill/>
                  <a:prstDash val="solid"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Bahnschrift SemiLight" panose="020B0502040204020203" charset="0"/>
                <a:sym typeface="+mn-ea"/>
              </a:rPr>
              <a:t> утечке водорода</a:t>
            </a:r>
            <a:endParaRPr lang="en-US" sz="8000" b="1" dirty="0">
              <a:ln w="12700" cmpd="sng">
                <a:noFill/>
                <a:prstDash val="solid"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Bahnschrift SemiLight" panose="020B0502040204020203" charset="0"/>
            </a:endParaRPr>
          </a:p>
          <a:p>
            <a:pPr algn="ctr"/>
            <a:endParaRPr lang="en-US" altLang="en-US" sz="8000" dirty="0">
              <a:ln w="12700" cmpd="sng">
                <a:noFill/>
                <a:prstDash val="solid"/>
              </a:ln>
              <a:solidFill>
                <a:schemeClr val="lt1"/>
              </a:solidFill>
              <a:latin typeface="Bahnschrift SemiLight" panose="020B0502040204020203" charset="0"/>
              <a:cs typeface="Bahnschrift SemiLight" panose="020B0502040204020203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71E9B9-1D8A-44A0-B71D-07D88C2F7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67" y="0"/>
            <a:ext cx="12454467" cy="74591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AC8FCC-A567-40AF-AEED-89CFA0ECF8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343" y="2414924"/>
            <a:ext cx="4184806" cy="2092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AB8B9C-A6C1-4C58-BC75-4FEC75F43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33" y="161260"/>
            <a:ext cx="4157145" cy="2092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CF1B46-2AF1-49B3-A7F3-57FCE5C145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092" y="4668588"/>
            <a:ext cx="4184805" cy="2075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5BD5B59-3455-4D7B-A922-3EFA8476F506}"/>
              </a:ext>
            </a:extLst>
          </p:cNvPr>
          <p:cNvSpPr/>
          <p:nvPr/>
        </p:nvSpPr>
        <p:spPr>
          <a:xfrm>
            <a:off x="321733" y="398674"/>
            <a:ext cx="4953000" cy="10837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Пользовательское тестирование</a:t>
            </a:r>
            <a:r>
              <a:rPr lang="ru-RU" dirty="0"/>
              <a:t>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201FEB-6A7D-436D-9C44-BDAC16C816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6547" r="9517"/>
          <a:stretch/>
        </p:blipFill>
        <p:spPr>
          <a:xfrm>
            <a:off x="1980318" y="4362140"/>
            <a:ext cx="3686506" cy="225922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435C23F-A8D4-4340-96D5-B18532871F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4952" r="10556" b="-615"/>
          <a:stretch/>
        </p:blipFill>
        <p:spPr>
          <a:xfrm>
            <a:off x="539013" y="1753767"/>
            <a:ext cx="3671545" cy="23370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501622-0EFF-4B28-8417-798F08A8E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67" y="-1"/>
            <a:ext cx="12454467" cy="7459134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-813251" y="-247209"/>
            <a:ext cx="9027042" cy="4183912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-1156208" y="-247209"/>
            <a:ext cx="9112103" cy="393670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02158" y="269260"/>
            <a:ext cx="699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Аналоги нашей разработки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172593"/>
            <a:ext cx="7985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kern="100" dirty="0">
                <a:solidFill>
                  <a:schemeClr val="accent6">
                    <a:lumMod val="75000"/>
                  </a:schemeClr>
                </a:solidFill>
                <a:effectLst/>
                <a:latin typeface="Candara Light" panose="020E0502030303020204" pitchFamily="34" charset="0"/>
                <a:ea typeface="Calibri" panose="020F0502020204030204" charset="0"/>
              </a:rPr>
              <a:t>Байпасная обвязка кранов на магистральных газопроводах (Патент на изобретение RU 2714466C2, 2020 г.)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kern="100" dirty="0">
                <a:solidFill>
                  <a:schemeClr val="accent6">
                    <a:lumMod val="75000"/>
                  </a:schemeClr>
                </a:solidFill>
                <a:effectLst/>
                <a:latin typeface="Candara Light" panose="020E0502030303020204" pitchFamily="34" charset="0"/>
                <a:ea typeface="Calibri" panose="020F0502020204030204" charset="0"/>
              </a:rPr>
              <a:t>Способ предотвращения воспламенения и взрыва при транспортировании и хранении материалов, выделяющих водород или водородосодержащую газовую смесь (Патент на изобретение RU 2409403 C1, 2011 г.)</a:t>
            </a:r>
            <a:endParaRPr lang="ru-RU" sz="1600" kern="100" dirty="0">
              <a:solidFill>
                <a:schemeClr val="accent6">
                  <a:lumMod val="75000"/>
                </a:schemeClr>
              </a:solidFill>
              <a:latin typeface="Candara Light" panose="020E0502030303020204" pitchFamily="34" charset="0"/>
              <a:ea typeface="Calibri" panose="020F050202020403020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kern="100" dirty="0">
                <a:solidFill>
                  <a:schemeClr val="accent6">
                    <a:lumMod val="75000"/>
                  </a:schemeClr>
                </a:solidFill>
                <a:effectLst/>
                <a:latin typeface="Candara Light" panose="020E0502030303020204" pitchFamily="34" charset="0"/>
                <a:ea typeface="Calibri" panose="020F0502020204030204" charset="0"/>
              </a:rPr>
              <a:t>Способ подачи огнетушащего средства под давлением газа (Патент на изобретение RU 2149663 C1, 2000 г.)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система подачи ингибитора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гидратообразования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 в трубопровод (Патент на изобретение RU 2456500 C1, 2012 г.)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7823" r="-152" b="29846"/>
          <a:stretch>
            <a:fillRect/>
          </a:stretch>
        </p:blipFill>
        <p:spPr>
          <a:xfrm>
            <a:off x="8556748" y="294660"/>
            <a:ext cx="3503703" cy="1599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748" y="2164717"/>
            <a:ext cx="3471540" cy="2388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720" y="4541664"/>
            <a:ext cx="3644068" cy="1932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91" y="4541664"/>
            <a:ext cx="3644068" cy="1988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Блок-схема: узел 8"/>
          <p:cNvSpPr/>
          <p:nvPr/>
        </p:nvSpPr>
        <p:spPr>
          <a:xfrm rot="21420000">
            <a:off x="8454146" y="181428"/>
            <a:ext cx="510004" cy="45720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</a:t>
            </a:r>
          </a:p>
        </p:txBody>
      </p:sp>
      <p:sp>
        <p:nvSpPr>
          <p:cNvPr id="16" name="Блок-схема: узел 15"/>
          <p:cNvSpPr/>
          <p:nvPr/>
        </p:nvSpPr>
        <p:spPr>
          <a:xfrm>
            <a:off x="400389" y="4465926"/>
            <a:ext cx="510004" cy="45720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4.</a:t>
            </a:r>
          </a:p>
        </p:txBody>
      </p:sp>
      <p:sp>
        <p:nvSpPr>
          <p:cNvPr id="17" name="Блок-схема: узел 16"/>
          <p:cNvSpPr/>
          <p:nvPr/>
        </p:nvSpPr>
        <p:spPr>
          <a:xfrm>
            <a:off x="4943718" y="4447318"/>
            <a:ext cx="510004" cy="45720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3.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8454146" y="2071396"/>
            <a:ext cx="510004" cy="457200"/>
          </a:xfrm>
          <a:prstGeom prst="flowChartConnec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0" y="1523609"/>
            <a:ext cx="5621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Объём потенциального рынка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58809" y="2254102"/>
            <a:ext cx="6666614" cy="460389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76FA46-43B3-4A9A-BD63-1C88CED76E39}"/>
              </a:ext>
            </a:extLst>
          </p:cNvPr>
          <p:cNvSpPr txBox="1"/>
          <p:nvPr/>
        </p:nvSpPr>
        <p:spPr>
          <a:xfrm>
            <a:off x="5444067" y="2345266"/>
            <a:ext cx="64092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= Количество заинтересованных предприятий * Стоимость устройства * Частота использования в год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13 атомных станций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3968 Объектов нефтехимической, нефтегазоперерабатывающей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промышленности и объекты нефтепродуктообеспечения (9 аварий)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1373  Металлургические и коксохимические производства и объекты (3 аварии)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5350*1024000*(12/5350) = 12 288 000 рублей</a:t>
            </a: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E68B00D-0334-48E3-A5E6-B8D3B6D8E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7" y="1523609"/>
            <a:ext cx="4046408" cy="362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02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6607377-C7A0-4F30-AFD0-5F354E164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67" y="-401301"/>
            <a:ext cx="12454467" cy="7459134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D508615-2B56-51E9-9563-6DE52DF6FA29}"/>
              </a:ext>
            </a:extLst>
          </p:cNvPr>
          <p:cNvSpPr/>
          <p:nvPr/>
        </p:nvSpPr>
        <p:spPr>
          <a:xfrm>
            <a:off x="6612295" y="4723418"/>
            <a:ext cx="4870579" cy="18272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B4C19FE-AAD8-44CB-54D1-7CEBCF190F4D}"/>
              </a:ext>
            </a:extLst>
          </p:cNvPr>
          <p:cNvSpPr/>
          <p:nvPr/>
        </p:nvSpPr>
        <p:spPr>
          <a:xfrm>
            <a:off x="6612295" y="1489728"/>
            <a:ext cx="4870579" cy="31820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A5AA997-A7E4-9566-543D-3369A89D46CE}"/>
              </a:ext>
            </a:extLst>
          </p:cNvPr>
          <p:cNvSpPr/>
          <p:nvPr/>
        </p:nvSpPr>
        <p:spPr>
          <a:xfrm>
            <a:off x="709126" y="4049426"/>
            <a:ext cx="4870579" cy="24925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7068879-5B00-E356-ED00-1173E512E271}"/>
              </a:ext>
            </a:extLst>
          </p:cNvPr>
          <p:cNvSpPr/>
          <p:nvPr/>
        </p:nvSpPr>
        <p:spPr>
          <a:xfrm>
            <a:off x="709126" y="1489728"/>
            <a:ext cx="4870579" cy="24409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2883757-3441-7936-32B7-0D1003C1B437}"/>
              </a:ext>
            </a:extLst>
          </p:cNvPr>
          <p:cNvSpPr/>
          <p:nvPr/>
        </p:nvSpPr>
        <p:spPr>
          <a:xfrm>
            <a:off x="4012164" y="203142"/>
            <a:ext cx="3638938" cy="8210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D9EFB70-710F-A198-76D4-75E72DD0B672}"/>
              </a:ext>
            </a:extLst>
          </p:cNvPr>
          <p:cNvSpPr/>
          <p:nvPr/>
        </p:nvSpPr>
        <p:spPr>
          <a:xfrm>
            <a:off x="858416" y="1608492"/>
            <a:ext cx="4572000" cy="22206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Клиенты: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Наша разработка актуальна для предприятий химической, нефтехимической промышленности, а также тепловых и атомных электростанций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F2D47D0-3FD3-CB08-5A03-541365E53DA5}"/>
              </a:ext>
            </a:extLst>
          </p:cNvPr>
          <p:cNvSpPr/>
          <p:nvPr/>
        </p:nvSpPr>
        <p:spPr>
          <a:xfrm>
            <a:off x="6761584" y="4842183"/>
            <a:ext cx="4572000" cy="15897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Заработок: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-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Продажа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-Лицензирование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6CB2DD1-74B7-C010-07EA-F74CB4D97AE5}"/>
              </a:ext>
            </a:extLst>
          </p:cNvPr>
          <p:cNvSpPr/>
          <p:nvPr/>
        </p:nvSpPr>
        <p:spPr>
          <a:xfrm>
            <a:off x="6761584" y="1593056"/>
            <a:ext cx="4572000" cy="29599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Издержки: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- Оборудование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- Взрывозащищённое исполнение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- Монтаж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- Интеграция с АСУ ТП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- Ограждение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- Сертификация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- ТО/осмотры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- Электроэнергия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- Расходные материалы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61EDB30-F3C8-F5C4-709B-78162AD5F553}"/>
              </a:ext>
            </a:extLst>
          </p:cNvPr>
          <p:cNvSpPr/>
          <p:nvPr/>
        </p:nvSpPr>
        <p:spPr>
          <a:xfrm>
            <a:off x="858416" y="4142792"/>
            <a:ext cx="4572000" cy="22891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Каналы распространения: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- Пресс службы МЧС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- Университет 2035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- Журналы научные 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- Конференции и форумы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- Выставки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263282" y="321906"/>
            <a:ext cx="48705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БИЗНЕС МОДЕЛЬ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7192248" y="-635"/>
            <a:ext cx="5017135" cy="6858635"/>
          </a:xfrm>
          <a:custGeom>
            <a:avLst/>
            <a:gdLst>
              <a:gd name="connsiteX0" fmla="*/ 356 w 7900"/>
              <a:gd name="connsiteY0" fmla="*/ 0 h 10737"/>
              <a:gd name="connsiteX1" fmla="*/ 7901 w 7900"/>
              <a:gd name="connsiteY1" fmla="*/ 0 h 10737"/>
              <a:gd name="connsiteX2" fmla="*/ 7901 w 7900"/>
              <a:gd name="connsiteY2" fmla="*/ 10737 h 10737"/>
              <a:gd name="connsiteX3" fmla="*/ 6119 w 7900"/>
              <a:gd name="connsiteY3" fmla="*/ 10731 h 10737"/>
              <a:gd name="connsiteX4" fmla="*/ 2499 w 7900"/>
              <a:gd name="connsiteY4" fmla="*/ 4984 h 10737"/>
              <a:gd name="connsiteX5" fmla="*/ 356 w 7900"/>
              <a:gd name="connsiteY5" fmla="*/ 0 h 1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1" h="10737">
                <a:moveTo>
                  <a:pt x="356" y="0"/>
                </a:moveTo>
                <a:lnTo>
                  <a:pt x="7901" y="0"/>
                </a:lnTo>
                <a:lnTo>
                  <a:pt x="7901" y="10737"/>
                </a:lnTo>
                <a:lnTo>
                  <a:pt x="6119" y="10731"/>
                </a:lnTo>
                <a:cubicBezTo>
                  <a:pt x="4982" y="9651"/>
                  <a:pt x="8769" y="3584"/>
                  <a:pt x="2499" y="4984"/>
                </a:cubicBezTo>
                <a:cubicBezTo>
                  <a:pt x="1043" y="5376"/>
                  <a:pt x="-781" y="710"/>
                  <a:pt x="35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3399" y="0"/>
            <a:ext cx="3712535" cy="1892595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6. Наша команда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-5147" t="20179" r="2030" b="22880"/>
          <a:stretch>
            <a:fillRect/>
          </a:stretch>
        </p:blipFill>
        <p:spPr>
          <a:xfrm>
            <a:off x="18821" y="218699"/>
            <a:ext cx="2537605" cy="21151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0291" t="18888" r="27806" b="45663"/>
          <a:stretch>
            <a:fillRect/>
          </a:stretch>
        </p:blipFill>
        <p:spPr>
          <a:xfrm>
            <a:off x="8271284" y="3437571"/>
            <a:ext cx="1894283" cy="18991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18405" t="36379" r="27073" b="16422"/>
          <a:stretch>
            <a:fillRect/>
          </a:stretch>
        </p:blipFill>
        <p:spPr>
          <a:xfrm>
            <a:off x="327554" y="3484208"/>
            <a:ext cx="1974189" cy="22786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26159" t="33799" r="30999" b="28992"/>
          <a:stretch>
            <a:fillRect/>
          </a:stretch>
        </p:blipFill>
        <p:spPr>
          <a:xfrm>
            <a:off x="2697955" y="3437571"/>
            <a:ext cx="2070875" cy="23981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42350" t="36766" r="20832"/>
          <a:stretch>
            <a:fillRect/>
          </a:stretch>
        </p:blipFill>
        <p:spPr>
          <a:xfrm>
            <a:off x="5378938" y="222101"/>
            <a:ext cx="1846042" cy="21128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4750" y="-47292"/>
            <a:ext cx="2143926" cy="21128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/>
          <a:srcRect l="807" t="25139" r="5594" b="20078"/>
          <a:stretch>
            <a:fillRect/>
          </a:stretch>
        </p:blipFill>
        <p:spPr>
          <a:xfrm>
            <a:off x="5591192" y="3372158"/>
            <a:ext cx="1633788" cy="2124999"/>
          </a:xfrm>
          <a:prstGeom prst="rect">
            <a:avLst/>
          </a:prstGeom>
        </p:spPr>
      </p:pic>
      <p:sp>
        <p:nvSpPr>
          <p:cNvPr id="25" name="Прямоугольник: скругленные углы 24"/>
          <p:cNvSpPr/>
          <p:nvPr/>
        </p:nvSpPr>
        <p:spPr>
          <a:xfrm>
            <a:off x="7842717" y="5124893"/>
            <a:ext cx="2843003" cy="1382501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38081" y="1787322"/>
            <a:ext cx="2353056" cy="128395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5210803" y="5124892"/>
            <a:ext cx="2359339" cy="128476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2574318" y="5120498"/>
            <a:ext cx="2364790" cy="128476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3204" y="5120498"/>
            <a:ext cx="2353056" cy="1284768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2563727" y="1781766"/>
            <a:ext cx="2359339" cy="128395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1" name="Прямоугольник: скругленные углы 30"/>
          <p:cNvSpPr/>
          <p:nvPr/>
        </p:nvSpPr>
        <p:spPr>
          <a:xfrm>
            <a:off x="5122290" y="1781766"/>
            <a:ext cx="2359339" cy="1284767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5592" y="2090008"/>
            <a:ext cx="184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Антоненко Екатерина Дмитриевна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78752" y="2134394"/>
            <a:ext cx="2015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Шостак </a:t>
            </a:r>
          </a:p>
          <a:p>
            <a:pPr algn="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Юлия </a:t>
            </a:r>
          </a:p>
          <a:p>
            <a:pPr algn="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Ильинична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99599" y="2142393"/>
            <a:ext cx="1968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Коробов </a:t>
            </a:r>
          </a:p>
          <a:p>
            <a:pPr algn="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Роман Вячеславович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2446" y="5431638"/>
            <a:ext cx="1951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Гусарова </a:t>
            </a:r>
          </a:p>
          <a:p>
            <a:pPr algn="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Валерия </a:t>
            </a:r>
          </a:p>
          <a:p>
            <a:pPr algn="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Игоревна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58239" y="5403330"/>
            <a:ext cx="1868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Калеева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</a:p>
          <a:p>
            <a:pPr algn="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Ирина Николаевна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98365" y="5431638"/>
            <a:ext cx="1755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Вавилов Евгений Николаевич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31183" y="5497157"/>
            <a:ext cx="20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Тимошенко </a:t>
            </a:r>
          </a:p>
          <a:p>
            <a:pPr algn="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Артём Леонидович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20" y="1781766"/>
            <a:ext cx="2534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Лидер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5906" y="1781766"/>
            <a:ext cx="151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Инженер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62578" y="5097047"/>
            <a:ext cx="151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Инженер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31012" y="5087167"/>
            <a:ext cx="151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Инженер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8938" y="5101161"/>
            <a:ext cx="151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Инженер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84156" y="1781766"/>
            <a:ext cx="151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Инженер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957692" y="5116793"/>
            <a:ext cx="2534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Наставник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0" y="-27940"/>
            <a:ext cx="7848600" cy="6899910"/>
          </a:xfrm>
          <a:custGeom>
            <a:avLst/>
            <a:gdLst>
              <a:gd name="connsiteX0" fmla="*/ 0 w 12360"/>
              <a:gd name="connsiteY0" fmla="*/ 44 h 10866"/>
              <a:gd name="connsiteX1" fmla="*/ 9972 w 12360"/>
              <a:gd name="connsiteY1" fmla="*/ 0 h 10866"/>
              <a:gd name="connsiteX2" fmla="*/ 12360 w 12360"/>
              <a:gd name="connsiteY2" fmla="*/ 10866 h 10866"/>
              <a:gd name="connsiteX3" fmla="*/ 0 w 12360"/>
              <a:gd name="connsiteY3" fmla="*/ 10844 h 10866"/>
              <a:gd name="connsiteX4" fmla="*/ 0 w 12360"/>
              <a:gd name="connsiteY4" fmla="*/ 44 h 1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60" h="10866">
                <a:moveTo>
                  <a:pt x="0" y="44"/>
                </a:moveTo>
                <a:lnTo>
                  <a:pt x="9972" y="0"/>
                </a:lnTo>
                <a:cubicBezTo>
                  <a:pt x="5960" y="10563"/>
                  <a:pt x="11626" y="7890"/>
                  <a:pt x="12360" y="10866"/>
                </a:cubicBezTo>
                <a:lnTo>
                  <a:pt x="0" y="10844"/>
                </a:lnTo>
                <a:lnTo>
                  <a:pt x="0" y="4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6" name="Content Placeholder 4"/>
          <p:cNvSpPr>
            <a:spLocks noGrp="1"/>
          </p:cNvSpPr>
          <p:nvPr/>
        </p:nvSpPr>
        <p:spPr>
          <a:xfrm>
            <a:off x="142240" y="1584325"/>
            <a:ext cx="5084445" cy="3510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noProof="1">
                <a:latin typeface="Candara Light" panose="020E0502030303020204" pitchFamily="34" charset="0"/>
              </a:rPr>
              <a:t>Водород — это топливо будущего, но его широкое использование сопряжено с уникальными рисками. Главная опасность при транспортировке водорода по трубопроводам — образование взрывоопасной водородно-воздушной смеси при утечке.</a:t>
            </a:r>
          </a:p>
          <a:p>
            <a:r>
              <a:rPr lang="ru-RU" sz="2400" noProof="1">
                <a:latin typeface="Candara Light" panose="020E0502030303020204" pitchFamily="34" charset="0"/>
              </a:rPr>
              <a:t>Он несёт прямую угрозу для жизни людей, целостности инфраструктуры, экологический и экономической стабильности. </a:t>
            </a:r>
          </a:p>
          <a:p>
            <a:endParaRPr lang="en-US" noProof="1"/>
          </a:p>
        </p:txBody>
      </p:sp>
      <p:sp>
        <p:nvSpPr>
          <p:cNvPr id="7" name="Title 3"/>
          <p:cNvSpPr>
            <a:spLocks noGrp="1"/>
          </p:cNvSpPr>
          <p:nvPr/>
        </p:nvSpPr>
        <p:spPr>
          <a:xfrm>
            <a:off x="838200" y="365125"/>
            <a:ext cx="65452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Candara Light" panose="020E0502030303020204" pitchFamily="34" charset="0"/>
              </a:rPr>
              <a:t>Проблема</a:t>
            </a:r>
            <a:endParaRPr lang="en-US" dirty="0">
              <a:latin typeface="Candara Light" panose="020E05020303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/>
          <p:nvPr/>
        </p:nvPicPr>
        <p:blipFill>
          <a:blip r:embed="rId3"/>
          <a:stretch>
            <a:fillRect/>
          </a:stretch>
        </p:blipFill>
        <p:spPr>
          <a:xfrm>
            <a:off x="-1270" y="0"/>
            <a:ext cx="12193270" cy="429133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653415" y="724535"/>
            <a:ext cx="10663555" cy="3102610"/>
          </a:xfrm>
          <a:prstGeom prst="rect">
            <a:avLst/>
          </a:prstGeom>
          <a:effectLst>
            <a:outerShdw blurRad="1270000" dist="50800" dir="5400000" sx="200000" sy="200000" algn="ctr" rotWithShape="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pPr algn="ctr" defTabSz="266700">
              <a:lnSpc>
                <a:spcPct val="112000"/>
              </a:lnSpc>
              <a:spcAft>
                <a:spcPct val="0"/>
              </a:spcAft>
            </a:pPr>
            <a:r>
              <a:rPr lang="en-US" altLang="zh-CN" sz="3200" b="1">
                <a:solidFill>
                  <a:schemeClr val="bg1"/>
                </a:solidFill>
                <a:latin typeface="Times New Roman" panose="02020603050405020304"/>
                <a:ea typeface="Times New Roman" panose="02020603050405020304"/>
              </a:rPr>
              <a:t>Динамика аварийности на объектах производства и обращения водорода по поражающим эффектам </a:t>
            </a:r>
          </a:p>
          <a:p>
            <a:pPr algn="ctr" defTabSz="266700">
              <a:lnSpc>
                <a:spcPct val="107000"/>
              </a:lnSpc>
            </a:pPr>
            <a:r>
              <a:rPr lang="en-US" altLang="zh-CN" sz="2400">
                <a:solidFill>
                  <a:schemeClr val="bg1"/>
                </a:solidFill>
                <a:latin typeface="Times New Roman" panose="02020603050405020304"/>
                <a:ea typeface="Calibri" panose="020F0502020204030204"/>
              </a:rPr>
              <a:t> </a:t>
            </a:r>
          </a:p>
        </p:txBody>
      </p:sp>
      <p:graphicFrame>
        <p:nvGraphicFramePr>
          <p:cNvPr id="6" name="Таблица 5"/>
          <p:cNvGraphicFramePr/>
          <p:nvPr>
            <p:custDataLst>
              <p:tags r:id="rId1"/>
            </p:custDataLst>
          </p:nvPr>
        </p:nvGraphicFramePr>
        <p:xfrm>
          <a:off x="-1270" y="2286000"/>
          <a:ext cx="12193270" cy="4572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8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3200">
                          <a:latin typeface="Times New Roman" panose="02020603050405020304"/>
                          <a:ea typeface="等线"/>
                        </a:rPr>
                        <a:t>Поражающий эффект </a:t>
                      </a: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3200">
                          <a:latin typeface="Times New Roman" panose="02020603050405020304"/>
                          <a:ea typeface="等线"/>
                        </a:rPr>
                        <a:t>Количество произошедших эффектов </a:t>
                      </a: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3200">
                          <a:latin typeface="Times New Roman" panose="02020603050405020304"/>
                          <a:ea typeface="等线"/>
                        </a:rPr>
                        <a:t>Взрыв 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3200">
                          <a:latin typeface="Times New Roman" panose="02020603050405020304"/>
                          <a:ea typeface="等线"/>
                        </a:rPr>
                        <a:t>65 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3200">
                          <a:latin typeface="Times New Roman" panose="02020603050405020304"/>
                          <a:ea typeface="等线"/>
                        </a:rPr>
                        <a:t>Пожар 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3200">
                          <a:latin typeface="Times New Roman" panose="02020603050405020304"/>
                          <a:ea typeface="等线"/>
                        </a:rPr>
                        <a:t>56 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3200">
                          <a:latin typeface="Times New Roman" panose="02020603050405020304"/>
                          <a:ea typeface="等线"/>
                        </a:rPr>
                        <a:t>Утечка без воспламенения 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3200">
                          <a:latin typeface="Times New Roman" panose="02020603050405020304"/>
                          <a:ea typeface="等线"/>
                        </a:rPr>
                        <a:t>43 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3200">
                          <a:latin typeface="Times New Roman" panose="02020603050405020304"/>
                          <a:ea typeface="等线"/>
                        </a:rPr>
                        <a:t>Угроза аварии 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3200">
                          <a:latin typeface="Times New Roman" panose="02020603050405020304"/>
                          <a:ea typeface="等线"/>
                        </a:rPr>
                        <a:t>69 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3200">
                          <a:latin typeface="Times New Roman" panose="02020603050405020304"/>
                          <a:ea typeface="等线"/>
                        </a:rPr>
                        <a:t>Всего 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3200">
                          <a:latin typeface="Times New Roman" panose="02020603050405020304"/>
                          <a:ea typeface="等线"/>
                        </a:rPr>
                        <a:t>233 </a:t>
                      </a:r>
                    </a:p>
                  </a:txBody>
                  <a:tcPr marL="0" marR="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AF28F1-8C01-4AEB-A4CA-59919BAC3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67" y="-1"/>
            <a:ext cx="12454467" cy="7459134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-1275906" y="-754912"/>
            <a:ext cx="8612371" cy="4030317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-1669312" y="-754912"/>
            <a:ext cx="8697433" cy="3686678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flipH="1">
            <a:off x="0" y="179656"/>
            <a:ext cx="6871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rtl="0"/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Актуальность проблемы:</a:t>
            </a:r>
          </a:p>
          <a:p>
            <a:pPr marL="800100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Рост использования водорода</a:t>
            </a:r>
          </a:p>
          <a:p>
            <a:pPr marL="800100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Высокая взрывоопасность и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легковоспламеняемость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 </a:t>
            </a:r>
          </a:p>
          <a:p>
            <a:pPr marL="800100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Технические сложности и новые стандарты</a:t>
            </a:r>
          </a:p>
          <a:p>
            <a:pPr marL="800100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Последствия аварий</a:t>
            </a:r>
          </a:p>
          <a:p>
            <a:pPr marL="800100" lvl="1" indent="-342900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Необходимость усиления мер безопасности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386" y="3582595"/>
            <a:ext cx="5475767" cy="2998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2790" y="359469"/>
            <a:ext cx="4741452" cy="2663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2372" y="3494665"/>
            <a:ext cx="6088242" cy="3086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91386" y="3494665"/>
            <a:ext cx="1310843" cy="186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67267" y="1749316"/>
            <a:ext cx="60854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Распоряжение Правительства Российской Федерации от 5 августа 2021 г. № 2162-р «Концепция развития водородной энергетики в Российской Федерации»</a:t>
            </a:r>
          </a:p>
          <a:p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Постановление Правительства РФ от 21 сентября 2019 г. № 1228 “О принятии Парижского соглашения”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Пользователь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61044" y="2536850"/>
            <a:ext cx="6502001" cy="4184625"/>
          </a:xfrm>
        </p:spPr>
        <p:txBody>
          <a:bodyPr>
            <a:no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Candara Light" panose="020E0502030303020204" pitchFamily="34" charset="0"/>
              </a:rPr>
              <a:t>Система предназначена для операторов АСУ ТП промышленных объектов, для которых безопасность является абсолютным приоритетом. Она нужна там, где последствия взрыва недопустимы:</a:t>
            </a: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>
              <a:latin typeface="Candara Light" panose="020E0502030303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latin typeface="Candara Light" panose="020E0502030303020204" pitchFamily="34" charset="0"/>
              </a:rPr>
              <a:t> 	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latin typeface="Candara Light" panose="020E0502030303020204" pitchFamily="34" charset="0"/>
              </a:rPr>
              <a:t>Нефтехимическая и химическая промышленность.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latin typeface="Candara Light" panose="020E0502030303020204" pitchFamily="34" charset="0"/>
              </a:rPr>
              <a:t>Производство </a:t>
            </a:r>
            <a:r>
              <a:rPr lang="ru-RU" sz="1800" dirty="0" err="1">
                <a:latin typeface="Candara Light" panose="020E0502030303020204" pitchFamily="34" charset="0"/>
              </a:rPr>
              <a:t>электроплат</a:t>
            </a:r>
            <a:r>
              <a:rPr lang="ru-RU" sz="1800" dirty="0">
                <a:latin typeface="Candara Light" panose="020E0502030303020204" pitchFamily="34" charset="0"/>
              </a:rPr>
              <a:t>.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latin typeface="Candara Light" panose="020E0502030303020204" pitchFamily="34" charset="0"/>
              </a:rPr>
              <a:t>Металлургическая промышленность.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latin typeface="Candara Light" panose="020E0502030303020204" pitchFamily="34" charset="0"/>
              </a:rPr>
              <a:t>Космическая промышленность.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latin typeface="Candara Light" panose="020E0502030303020204" pitchFamily="34" charset="0"/>
              </a:rPr>
              <a:t>Атомные электростанции.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latin typeface="Candara Light" panose="020E0502030303020204" pitchFamily="34" charset="0"/>
              </a:rPr>
              <a:t>Тепловые электростанции.</a:t>
            </a:r>
          </a:p>
          <a:p>
            <a:pPr marL="0" indent="0">
              <a:buNone/>
            </a:pPr>
            <a:endParaRPr lang="en-US" noProof="1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8955" y="0"/>
            <a:ext cx="4388177" cy="2670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83647">
            <a:off x="443999" y="2228211"/>
            <a:ext cx="4193058" cy="2795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83" y="4411618"/>
            <a:ext cx="4093535" cy="2529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>
          <a:xfrm>
            <a:off x="317205" y="1432730"/>
            <a:ext cx="3992540" cy="3992540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sp>
        <p:nvSpPr>
          <p:cNvPr id="8" name="Прямоугольник 7"/>
          <p:cNvSpPr/>
          <p:nvPr/>
        </p:nvSpPr>
        <p:spPr>
          <a:xfrm>
            <a:off x="5358809" y="2083981"/>
            <a:ext cx="6666614" cy="460389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096000" y="1137684"/>
            <a:ext cx="5621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Подходы, которые сейчас используются для повышения безопасности водородных трубопроводов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1837" y="2717561"/>
            <a:ext cx="60605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Выбор </a:t>
            </a:r>
            <a:r>
              <a:rPr lang="ru-RU" dirty="0">
                <a:solidFill>
                  <a:srgbClr val="548235"/>
                </a:solidFill>
                <a:latin typeface="Candara Light" panose="020E0502030303020204" pitchFamily="34" charset="0"/>
              </a:rPr>
              <a:t>материалов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, устойчивых к водородному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охрупчиванию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andara Light" panose="020E0502030303020204" pitchFamily="34" charset="0"/>
            </a:endParaRPr>
          </a:p>
          <a:p>
            <a:pPr marL="457200" indent="-457200" rtl="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Конструкция трубопроводов</a:t>
            </a:r>
          </a:p>
          <a:p>
            <a:pPr marL="457200" indent="-457200" rtl="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Сварка</a:t>
            </a:r>
          </a:p>
          <a:p>
            <a:pPr marL="457200" indent="-457200" rtl="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Мониторинг и обнаружение утечек</a:t>
            </a:r>
          </a:p>
          <a:p>
            <a:pPr marL="457200" indent="-457200" rtl="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Предотвращение коррозии</a:t>
            </a:r>
          </a:p>
          <a:p>
            <a:pPr marL="457200" indent="-457200" rtl="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Контроль газовых концентраций</a:t>
            </a:r>
          </a:p>
          <a:p>
            <a:pPr marL="457200" indent="-457200" rtl="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Вентиляция 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газоудаление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Candara Light" panose="020E0502030303020204" pitchFamily="34" charset="0"/>
            </a:endParaRPr>
          </a:p>
          <a:p>
            <a:pPr marL="457200" indent="-457200" rtl="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Электробезопасность и защита от искрообразования</a:t>
            </a:r>
          </a:p>
          <a:p>
            <a:pPr marL="457200" indent="-457200" rtl="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Предотвращение накопления статического электричества</a:t>
            </a:r>
          </a:p>
          <a:p>
            <a:pPr marL="457200" indent="-457200" rtl="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Огнезащита и пожаротушение</a:t>
            </a:r>
          </a:p>
          <a:p>
            <a:pPr marL="457200" indent="-457200" rtl="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ndara Light" panose="020E0502030303020204" pitchFamily="34" charset="0"/>
              </a:rPr>
              <a:t>Эксплуатационные меры по предотвращению аварий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47870C5-FB6F-4194-A4C9-F3A4F9809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67" y="-1"/>
            <a:ext cx="12454467" cy="745913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53399" y="0"/>
            <a:ext cx="3755065" cy="1623931"/>
          </a:xfrm>
        </p:spPr>
        <p:txBody>
          <a:bodyPr/>
          <a:lstStyle/>
          <a:p>
            <a:r>
              <a:rPr lang="ru-RU" dirty="0"/>
              <a:t>Схема устройства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41019" y="3428999"/>
            <a:ext cx="3961660" cy="298243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7" y="292507"/>
            <a:ext cx="6493457" cy="5452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615070" y="5358809"/>
            <a:ext cx="818707" cy="2764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6841019" y="3561907"/>
            <a:ext cx="3727744" cy="315787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64241" y="3802014"/>
            <a:ext cx="3315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Candara Light" panose="020E0502030303020204" pitchFamily="34" charset="0"/>
              </a:rPr>
              <a:t>1 – источник (баллон) ингибитора для воспламенения и взрыва водородно-воздушных смесей; </a:t>
            </a:r>
            <a:br>
              <a:rPr lang="ru-RU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Candara Light" panose="020E0502030303020204" pitchFamily="34" charset="0"/>
              </a:rPr>
            </a:br>
            <a:r>
              <a:rPr lang="ru-RU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Candara Light" panose="020E0502030303020204" pitchFamily="34" charset="0"/>
              </a:rPr>
              <a:t>2 - запорно-пусковое устройство;</a:t>
            </a:r>
            <a:br>
              <a:rPr lang="ru-RU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Candara Light" panose="020E0502030303020204" pitchFamily="34" charset="0"/>
              </a:rPr>
            </a:br>
            <a:r>
              <a:rPr lang="ru-RU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Candara Light" panose="020E0502030303020204" pitchFamily="34" charset="0"/>
              </a:rPr>
              <a:t>3 – магистральная линия (напорный патрубок); </a:t>
            </a:r>
            <a:br>
              <a:rPr lang="ru-RU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Candara Light" panose="020E0502030303020204" pitchFamily="34" charset="0"/>
              </a:rPr>
            </a:br>
            <a:r>
              <a:rPr lang="ru-RU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Candara Light" panose="020E0502030303020204" pitchFamily="34" charset="0"/>
              </a:rPr>
              <a:t>4 – обратный клапан; </a:t>
            </a:r>
            <a:br>
              <a:rPr lang="ru-RU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Candara Light" panose="020E0502030303020204" pitchFamily="34" charset="0"/>
              </a:rPr>
            </a:br>
            <a:r>
              <a:rPr lang="ru-RU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Candara Light" panose="020E0502030303020204" pitchFamily="34" charset="0"/>
              </a:rPr>
              <a:t>5 – инжекционный узел (насадок); </a:t>
            </a:r>
            <a:br>
              <a:rPr lang="ru-RU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Candara Light" panose="020E0502030303020204" pitchFamily="34" charset="0"/>
              </a:rPr>
            </a:br>
            <a:r>
              <a:rPr lang="ru-RU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Candara Light" panose="020E0502030303020204" pitchFamily="34" charset="0"/>
              </a:rPr>
              <a:t>6 – запорное устройство (задвижка с электроприводом); </a:t>
            </a:r>
            <a:br>
              <a:rPr lang="ru-RU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Candara Light" panose="020E0502030303020204" pitchFamily="34" charset="0"/>
              </a:rPr>
            </a:br>
            <a:r>
              <a:rPr lang="ru-RU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Candara Light" panose="020E0502030303020204" pitchFamily="34" charset="0"/>
              </a:rPr>
              <a:t>7 – трубопровод транспортировки водорода; </a:t>
            </a:r>
            <a:br>
              <a:rPr lang="ru-RU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Candara Light" panose="020E0502030303020204" pitchFamily="34" charset="0"/>
              </a:rPr>
            </a:br>
            <a:r>
              <a:rPr lang="ru-RU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Candara Light" panose="020E0502030303020204" pitchFamily="34" charset="0"/>
              </a:rPr>
              <a:t>8 – датчик давления водорода; </a:t>
            </a:r>
            <a:br>
              <a:rPr lang="ru-RU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Candara Light" panose="020E0502030303020204" pitchFamily="34" charset="0"/>
              </a:rPr>
            </a:br>
            <a:r>
              <a:rPr lang="ru-RU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Candara Light" panose="020E0502030303020204" pitchFamily="34" charset="0"/>
              </a:rPr>
              <a:t>9 – блок управления; </a:t>
            </a:r>
            <a:br>
              <a:rPr lang="ru-RU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Candara Light" panose="020E0502030303020204" pitchFamily="34" charset="0"/>
              </a:rPr>
            </a:br>
            <a:r>
              <a:rPr lang="ru-RU" sz="1200" b="0" i="0" dirty="0">
                <a:solidFill>
                  <a:schemeClr val="accent6">
                    <a:lumMod val="75000"/>
                  </a:schemeClr>
                </a:solidFill>
                <a:effectLst/>
                <a:latin typeface="Candara Light" panose="020E0502030303020204" pitchFamily="34" charset="0"/>
              </a:rPr>
              <a:t>10 - автоматизированная система управления технологическим процессом.</a:t>
            </a:r>
            <a:endParaRPr lang="ru-RU" sz="1200" dirty="0">
              <a:solidFill>
                <a:schemeClr val="accent6">
                  <a:lumMod val="75000"/>
                </a:schemeClr>
              </a:solidFill>
              <a:latin typeface="Candara Light" panose="020E050203030302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7174865" y="-635"/>
            <a:ext cx="5017135" cy="6858635"/>
          </a:xfrm>
          <a:custGeom>
            <a:avLst/>
            <a:gdLst>
              <a:gd name="connsiteX0" fmla="*/ 356 w 7900"/>
              <a:gd name="connsiteY0" fmla="*/ 0 h 10737"/>
              <a:gd name="connsiteX1" fmla="*/ 7901 w 7900"/>
              <a:gd name="connsiteY1" fmla="*/ 0 h 10737"/>
              <a:gd name="connsiteX2" fmla="*/ 7901 w 7900"/>
              <a:gd name="connsiteY2" fmla="*/ 10737 h 10737"/>
              <a:gd name="connsiteX3" fmla="*/ 6119 w 7900"/>
              <a:gd name="connsiteY3" fmla="*/ 10731 h 10737"/>
              <a:gd name="connsiteX4" fmla="*/ 2499 w 7900"/>
              <a:gd name="connsiteY4" fmla="*/ 4984 h 10737"/>
              <a:gd name="connsiteX5" fmla="*/ 356 w 7900"/>
              <a:gd name="connsiteY5" fmla="*/ 0 h 1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1" h="10737">
                <a:moveTo>
                  <a:pt x="356" y="0"/>
                </a:moveTo>
                <a:lnTo>
                  <a:pt x="7901" y="0"/>
                </a:lnTo>
                <a:lnTo>
                  <a:pt x="7901" y="10737"/>
                </a:lnTo>
                <a:lnTo>
                  <a:pt x="6119" y="10731"/>
                </a:lnTo>
                <a:cubicBezTo>
                  <a:pt x="4982" y="9651"/>
                  <a:pt x="8769" y="3584"/>
                  <a:pt x="2499" y="4984"/>
                </a:cubicBezTo>
                <a:cubicBezTo>
                  <a:pt x="1043" y="5376"/>
                  <a:pt x="-781" y="710"/>
                  <a:pt x="356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0" name="Title 3"/>
          <p:cNvSpPr>
            <a:spLocks noGrp="1"/>
          </p:cNvSpPr>
          <p:nvPr/>
        </p:nvSpPr>
        <p:spPr>
          <a:xfrm>
            <a:off x="8280399" y="127000"/>
            <a:ext cx="3755065" cy="16239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Схема устройства</a:t>
            </a:r>
            <a:endParaRPr lang="en-US" dirty="0"/>
          </a:p>
        </p:txBody>
      </p:sp>
      <p:sp>
        <p:nvSpPr>
          <p:cNvPr id="14" name="Полилиния 13"/>
          <p:cNvSpPr/>
          <p:nvPr/>
        </p:nvSpPr>
        <p:spPr>
          <a:xfrm>
            <a:off x="7571105" y="3810"/>
            <a:ext cx="4229735" cy="6853555"/>
          </a:xfrm>
          <a:custGeom>
            <a:avLst/>
            <a:gdLst>
              <a:gd name="connisteX0" fmla="*/ 94611 w 4004367"/>
              <a:gd name="connsiteY0" fmla="*/ 0 h 6398260"/>
              <a:gd name="connisteX1" fmla="*/ 34921 w 4004367"/>
              <a:gd name="connsiteY1" fmla="*/ 817245 h 6398260"/>
              <a:gd name="connisteX2" fmla="*/ 580386 w 4004367"/>
              <a:gd name="connsiteY2" fmla="*/ 2203450 h 6398260"/>
              <a:gd name="connisteX3" fmla="*/ 1042031 w 4004367"/>
              <a:gd name="connsiteY3" fmla="*/ 2618105 h 6398260"/>
              <a:gd name="connisteX4" fmla="*/ 2321556 w 4004367"/>
              <a:gd name="connsiteY4" fmla="*/ 2499995 h 6398260"/>
              <a:gd name="connisteX5" fmla="*/ 3470906 w 4004367"/>
              <a:gd name="connsiteY5" fmla="*/ 2760345 h 6398260"/>
              <a:gd name="connisteX6" fmla="*/ 3980811 w 4004367"/>
              <a:gd name="connsiteY6" fmla="*/ 3791585 h 6398260"/>
              <a:gd name="connisteX7" fmla="*/ 3874131 w 4004367"/>
              <a:gd name="connsiteY7" fmla="*/ 5532755 h 6398260"/>
              <a:gd name="connisteX8" fmla="*/ 3790946 w 4004367"/>
              <a:gd name="connsiteY8" fmla="*/ 6398260 h 6398260"/>
              <a:gd name="connisteX9" fmla="*/ 4051931 w 4004367"/>
              <a:gd name="connsiteY9" fmla="*/ 7476490 h 63982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4004367" h="6398260">
                <a:moveTo>
                  <a:pt x="94611" y="0"/>
                </a:moveTo>
                <a:cubicBezTo>
                  <a:pt x="71751" y="135890"/>
                  <a:pt x="-62234" y="376555"/>
                  <a:pt x="34921" y="817245"/>
                </a:cubicBezTo>
                <a:cubicBezTo>
                  <a:pt x="132076" y="1257935"/>
                  <a:pt x="379091" y="1843405"/>
                  <a:pt x="580386" y="2203450"/>
                </a:cubicBezTo>
                <a:cubicBezTo>
                  <a:pt x="781681" y="2563495"/>
                  <a:pt x="694051" y="2559050"/>
                  <a:pt x="1042031" y="2618105"/>
                </a:cubicBezTo>
                <a:cubicBezTo>
                  <a:pt x="1390011" y="2677160"/>
                  <a:pt x="1835781" y="2471420"/>
                  <a:pt x="2321556" y="2499995"/>
                </a:cubicBezTo>
                <a:cubicBezTo>
                  <a:pt x="2807331" y="2528570"/>
                  <a:pt x="3138801" y="2501900"/>
                  <a:pt x="3470906" y="2760345"/>
                </a:cubicBezTo>
                <a:cubicBezTo>
                  <a:pt x="3803011" y="3018790"/>
                  <a:pt x="3900166" y="3237230"/>
                  <a:pt x="3980811" y="3791585"/>
                </a:cubicBezTo>
                <a:cubicBezTo>
                  <a:pt x="4061456" y="4345940"/>
                  <a:pt x="3912231" y="5011420"/>
                  <a:pt x="3874131" y="5532755"/>
                </a:cubicBezTo>
                <a:cubicBezTo>
                  <a:pt x="3836031" y="6054090"/>
                  <a:pt x="3755386" y="6009640"/>
                  <a:pt x="3790946" y="6398260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5" name="Полилиния 14"/>
          <p:cNvSpPr/>
          <p:nvPr/>
        </p:nvSpPr>
        <p:spPr>
          <a:xfrm>
            <a:off x="7698105" y="4445"/>
            <a:ext cx="4229735" cy="6853555"/>
          </a:xfrm>
          <a:custGeom>
            <a:avLst/>
            <a:gdLst>
              <a:gd name="connisteX0" fmla="*/ 94611 w 4004367"/>
              <a:gd name="connsiteY0" fmla="*/ 0 h 6398260"/>
              <a:gd name="connisteX1" fmla="*/ 34921 w 4004367"/>
              <a:gd name="connsiteY1" fmla="*/ 817245 h 6398260"/>
              <a:gd name="connisteX2" fmla="*/ 580386 w 4004367"/>
              <a:gd name="connsiteY2" fmla="*/ 2203450 h 6398260"/>
              <a:gd name="connisteX3" fmla="*/ 1042031 w 4004367"/>
              <a:gd name="connsiteY3" fmla="*/ 2618105 h 6398260"/>
              <a:gd name="connisteX4" fmla="*/ 2321556 w 4004367"/>
              <a:gd name="connsiteY4" fmla="*/ 2499995 h 6398260"/>
              <a:gd name="connisteX5" fmla="*/ 3470906 w 4004367"/>
              <a:gd name="connsiteY5" fmla="*/ 2760345 h 6398260"/>
              <a:gd name="connisteX6" fmla="*/ 3980811 w 4004367"/>
              <a:gd name="connsiteY6" fmla="*/ 3791585 h 6398260"/>
              <a:gd name="connisteX7" fmla="*/ 3874131 w 4004367"/>
              <a:gd name="connsiteY7" fmla="*/ 5532755 h 6398260"/>
              <a:gd name="connisteX8" fmla="*/ 3790946 w 4004367"/>
              <a:gd name="connsiteY8" fmla="*/ 6398260 h 6398260"/>
              <a:gd name="connisteX9" fmla="*/ 4051931 w 4004367"/>
              <a:gd name="connsiteY9" fmla="*/ 7476490 h 63982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4004367" h="6398260">
                <a:moveTo>
                  <a:pt x="94611" y="0"/>
                </a:moveTo>
                <a:cubicBezTo>
                  <a:pt x="71751" y="135890"/>
                  <a:pt x="-62234" y="376555"/>
                  <a:pt x="34921" y="817245"/>
                </a:cubicBezTo>
                <a:cubicBezTo>
                  <a:pt x="132076" y="1257935"/>
                  <a:pt x="379091" y="1843405"/>
                  <a:pt x="580386" y="2203450"/>
                </a:cubicBezTo>
                <a:cubicBezTo>
                  <a:pt x="781681" y="2563495"/>
                  <a:pt x="694051" y="2559050"/>
                  <a:pt x="1042031" y="2618105"/>
                </a:cubicBezTo>
                <a:cubicBezTo>
                  <a:pt x="1390011" y="2677160"/>
                  <a:pt x="1835781" y="2471420"/>
                  <a:pt x="2321556" y="2499995"/>
                </a:cubicBezTo>
                <a:cubicBezTo>
                  <a:pt x="2807331" y="2528570"/>
                  <a:pt x="3138801" y="2501900"/>
                  <a:pt x="3470906" y="2760345"/>
                </a:cubicBezTo>
                <a:cubicBezTo>
                  <a:pt x="3803011" y="3018790"/>
                  <a:pt x="3900166" y="3237230"/>
                  <a:pt x="3980811" y="3791585"/>
                </a:cubicBezTo>
                <a:cubicBezTo>
                  <a:pt x="4061456" y="4345940"/>
                  <a:pt x="3912231" y="5011420"/>
                  <a:pt x="3874131" y="5532755"/>
                </a:cubicBezTo>
                <a:cubicBezTo>
                  <a:pt x="3836031" y="6054090"/>
                  <a:pt x="3755386" y="6009640"/>
                  <a:pt x="3790946" y="639826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6" name="Полилиния 15"/>
          <p:cNvSpPr/>
          <p:nvPr/>
        </p:nvSpPr>
        <p:spPr>
          <a:xfrm>
            <a:off x="7825105" y="4445"/>
            <a:ext cx="4229735" cy="6853555"/>
          </a:xfrm>
          <a:custGeom>
            <a:avLst/>
            <a:gdLst>
              <a:gd name="connisteX0" fmla="*/ 94611 w 4004367"/>
              <a:gd name="connsiteY0" fmla="*/ 0 h 6398260"/>
              <a:gd name="connisteX1" fmla="*/ 34921 w 4004367"/>
              <a:gd name="connsiteY1" fmla="*/ 817245 h 6398260"/>
              <a:gd name="connisteX2" fmla="*/ 580386 w 4004367"/>
              <a:gd name="connsiteY2" fmla="*/ 2203450 h 6398260"/>
              <a:gd name="connisteX3" fmla="*/ 1042031 w 4004367"/>
              <a:gd name="connsiteY3" fmla="*/ 2618105 h 6398260"/>
              <a:gd name="connisteX4" fmla="*/ 2321556 w 4004367"/>
              <a:gd name="connsiteY4" fmla="*/ 2499995 h 6398260"/>
              <a:gd name="connisteX5" fmla="*/ 3470906 w 4004367"/>
              <a:gd name="connsiteY5" fmla="*/ 2760345 h 6398260"/>
              <a:gd name="connisteX6" fmla="*/ 3980811 w 4004367"/>
              <a:gd name="connsiteY6" fmla="*/ 3791585 h 6398260"/>
              <a:gd name="connisteX7" fmla="*/ 3874131 w 4004367"/>
              <a:gd name="connsiteY7" fmla="*/ 5532755 h 6398260"/>
              <a:gd name="connisteX8" fmla="*/ 3790946 w 4004367"/>
              <a:gd name="connsiteY8" fmla="*/ 6398260 h 6398260"/>
              <a:gd name="connisteX9" fmla="*/ 4051931 w 4004367"/>
              <a:gd name="connsiteY9" fmla="*/ 7476490 h 63982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4004367" h="6398260">
                <a:moveTo>
                  <a:pt x="94611" y="0"/>
                </a:moveTo>
                <a:cubicBezTo>
                  <a:pt x="71751" y="135890"/>
                  <a:pt x="-62234" y="376555"/>
                  <a:pt x="34921" y="817245"/>
                </a:cubicBezTo>
                <a:cubicBezTo>
                  <a:pt x="132076" y="1257935"/>
                  <a:pt x="379091" y="1843405"/>
                  <a:pt x="580386" y="2203450"/>
                </a:cubicBezTo>
                <a:cubicBezTo>
                  <a:pt x="781681" y="2563495"/>
                  <a:pt x="694051" y="2559050"/>
                  <a:pt x="1042031" y="2618105"/>
                </a:cubicBezTo>
                <a:cubicBezTo>
                  <a:pt x="1390011" y="2677160"/>
                  <a:pt x="1835781" y="2471420"/>
                  <a:pt x="2321556" y="2499995"/>
                </a:cubicBezTo>
                <a:cubicBezTo>
                  <a:pt x="2807331" y="2528570"/>
                  <a:pt x="3138801" y="2501900"/>
                  <a:pt x="3470906" y="2760345"/>
                </a:cubicBezTo>
                <a:cubicBezTo>
                  <a:pt x="3803011" y="3018790"/>
                  <a:pt x="3900166" y="3237230"/>
                  <a:pt x="3980811" y="3791585"/>
                </a:cubicBezTo>
                <a:cubicBezTo>
                  <a:pt x="4061456" y="4345940"/>
                  <a:pt x="3912231" y="5011420"/>
                  <a:pt x="3874131" y="5532755"/>
                </a:cubicBezTo>
                <a:cubicBezTo>
                  <a:pt x="3836031" y="6054090"/>
                  <a:pt x="3755386" y="6009640"/>
                  <a:pt x="3790946" y="6398260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7E2F4"/>
            </a:gs>
            <a:gs pos="67000">
              <a:srgbClr val="A6B5C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1D56B0-C388-4AD7-96E1-8589AAE75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67" y="-1"/>
            <a:ext cx="12454467" cy="74591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2E9482-FB65-65FA-4191-61730C847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22" y="2055160"/>
            <a:ext cx="7071221" cy="4321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2B5B6F-FBAA-F209-ECBF-8E6266F53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667" y="480871"/>
            <a:ext cx="3911611" cy="2677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6DA09E0-A6A4-4B38-A9CC-51A79248BB10}"/>
              </a:ext>
            </a:extLst>
          </p:cNvPr>
          <p:cNvSpPr/>
          <p:nvPr/>
        </p:nvSpPr>
        <p:spPr>
          <a:xfrm>
            <a:off x="643455" y="568678"/>
            <a:ext cx="4953000" cy="108373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EB17D3-8538-9EF9-2398-ABD7A1D1BB88}"/>
              </a:ext>
            </a:extLst>
          </p:cNvPr>
          <p:cNvSpPr txBox="1"/>
          <p:nvPr/>
        </p:nvSpPr>
        <p:spPr>
          <a:xfrm>
            <a:off x="769949" y="695047"/>
            <a:ext cx="6680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Макет устройства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20000">
              <a:schemeClr val="accent6">
                <a:lumMod val="97000"/>
                <a:lumOff val="3000"/>
              </a:schemeClr>
            </a:gs>
            <a:gs pos="7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49D279-0F21-49FF-9D39-D36894ADD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67" y="-1"/>
            <a:ext cx="12454467" cy="7459134"/>
          </a:xfrm>
          <a:prstGeom prst="rect">
            <a:avLst/>
          </a:prstGeom>
        </p:spPr>
      </p:pic>
      <p:sp>
        <p:nvSpPr>
          <p:cNvPr id="7" name="Прямоугольник: скругленные углы 5">
            <a:extLst>
              <a:ext uri="{FF2B5EF4-FFF2-40B4-BE49-F238E27FC236}">
                <a16:creationId xmlns:a16="http://schemas.microsoft.com/office/drawing/2014/main" id="{65051049-698D-1A22-75AA-103A8265B407}"/>
              </a:ext>
            </a:extLst>
          </p:cNvPr>
          <p:cNvSpPr/>
          <p:nvPr/>
        </p:nvSpPr>
        <p:spPr>
          <a:xfrm>
            <a:off x="-795583" y="482601"/>
            <a:ext cx="9164879" cy="6578598"/>
          </a:xfrm>
          <a:custGeom>
            <a:avLst/>
            <a:gdLst>
              <a:gd name="connsiteX0" fmla="*/ 0 w 8610600"/>
              <a:gd name="connsiteY0" fmla="*/ 947227 h 5683250"/>
              <a:gd name="connsiteX1" fmla="*/ 947227 w 8610600"/>
              <a:gd name="connsiteY1" fmla="*/ 0 h 5683250"/>
              <a:gd name="connsiteX2" fmla="*/ 7663373 w 8610600"/>
              <a:gd name="connsiteY2" fmla="*/ 0 h 5683250"/>
              <a:gd name="connsiteX3" fmla="*/ 8610600 w 8610600"/>
              <a:gd name="connsiteY3" fmla="*/ 947227 h 5683250"/>
              <a:gd name="connsiteX4" fmla="*/ 8610600 w 8610600"/>
              <a:gd name="connsiteY4" fmla="*/ 4736023 h 5683250"/>
              <a:gd name="connsiteX5" fmla="*/ 7663373 w 8610600"/>
              <a:gd name="connsiteY5" fmla="*/ 5683250 h 5683250"/>
              <a:gd name="connsiteX6" fmla="*/ 947227 w 8610600"/>
              <a:gd name="connsiteY6" fmla="*/ 5683250 h 5683250"/>
              <a:gd name="connsiteX7" fmla="*/ 0 w 8610600"/>
              <a:gd name="connsiteY7" fmla="*/ 4736023 h 5683250"/>
              <a:gd name="connsiteX8" fmla="*/ 0 w 8610600"/>
              <a:gd name="connsiteY8" fmla="*/ 947227 h 5683250"/>
              <a:gd name="connsiteX0" fmla="*/ 0 w 8610600"/>
              <a:gd name="connsiteY0" fmla="*/ 947227 h 5683250"/>
              <a:gd name="connsiteX1" fmla="*/ 947227 w 8610600"/>
              <a:gd name="connsiteY1" fmla="*/ 0 h 5683250"/>
              <a:gd name="connsiteX2" fmla="*/ 7663373 w 8610600"/>
              <a:gd name="connsiteY2" fmla="*/ 0 h 5683250"/>
              <a:gd name="connsiteX3" fmla="*/ 8610600 w 8610600"/>
              <a:gd name="connsiteY3" fmla="*/ 947227 h 5683250"/>
              <a:gd name="connsiteX4" fmla="*/ 8128000 w 8610600"/>
              <a:gd name="connsiteY4" fmla="*/ 2266950 h 5683250"/>
              <a:gd name="connsiteX5" fmla="*/ 8610600 w 8610600"/>
              <a:gd name="connsiteY5" fmla="*/ 4736023 h 5683250"/>
              <a:gd name="connsiteX6" fmla="*/ 7663373 w 8610600"/>
              <a:gd name="connsiteY6" fmla="*/ 5683250 h 5683250"/>
              <a:gd name="connsiteX7" fmla="*/ 947227 w 8610600"/>
              <a:gd name="connsiteY7" fmla="*/ 5683250 h 5683250"/>
              <a:gd name="connsiteX8" fmla="*/ 0 w 8610600"/>
              <a:gd name="connsiteY8" fmla="*/ 4736023 h 5683250"/>
              <a:gd name="connsiteX9" fmla="*/ 0 w 8610600"/>
              <a:gd name="connsiteY9" fmla="*/ 947227 h 5683250"/>
              <a:gd name="connsiteX0" fmla="*/ 0 w 8610600"/>
              <a:gd name="connsiteY0" fmla="*/ 947362 h 5683385"/>
              <a:gd name="connsiteX1" fmla="*/ 947227 w 8610600"/>
              <a:gd name="connsiteY1" fmla="*/ 135 h 5683385"/>
              <a:gd name="connsiteX2" fmla="*/ 5283200 w 8610600"/>
              <a:gd name="connsiteY2" fmla="*/ 590685 h 5683385"/>
              <a:gd name="connsiteX3" fmla="*/ 7663373 w 8610600"/>
              <a:gd name="connsiteY3" fmla="*/ 135 h 5683385"/>
              <a:gd name="connsiteX4" fmla="*/ 8610600 w 8610600"/>
              <a:gd name="connsiteY4" fmla="*/ 947362 h 5683385"/>
              <a:gd name="connsiteX5" fmla="*/ 8128000 w 8610600"/>
              <a:gd name="connsiteY5" fmla="*/ 2267085 h 5683385"/>
              <a:gd name="connsiteX6" fmla="*/ 8610600 w 8610600"/>
              <a:gd name="connsiteY6" fmla="*/ 4736158 h 5683385"/>
              <a:gd name="connsiteX7" fmla="*/ 7663373 w 8610600"/>
              <a:gd name="connsiteY7" fmla="*/ 5683385 h 5683385"/>
              <a:gd name="connsiteX8" fmla="*/ 947227 w 8610600"/>
              <a:gd name="connsiteY8" fmla="*/ 5683385 h 5683385"/>
              <a:gd name="connsiteX9" fmla="*/ 0 w 8610600"/>
              <a:gd name="connsiteY9" fmla="*/ 4736158 h 5683385"/>
              <a:gd name="connsiteX10" fmla="*/ 0 w 8610600"/>
              <a:gd name="connsiteY10" fmla="*/ 947362 h 5683385"/>
              <a:gd name="connsiteX0" fmla="*/ 274882 w 8885482"/>
              <a:gd name="connsiteY0" fmla="*/ 1607692 h 6343715"/>
              <a:gd name="connsiteX1" fmla="*/ 218809 w 8885482"/>
              <a:gd name="connsiteY1" fmla="*/ 65 h 6343715"/>
              <a:gd name="connsiteX2" fmla="*/ 5558082 w 8885482"/>
              <a:gd name="connsiteY2" fmla="*/ 1251015 h 6343715"/>
              <a:gd name="connsiteX3" fmla="*/ 7938255 w 8885482"/>
              <a:gd name="connsiteY3" fmla="*/ 660465 h 6343715"/>
              <a:gd name="connsiteX4" fmla="*/ 8885482 w 8885482"/>
              <a:gd name="connsiteY4" fmla="*/ 1607692 h 6343715"/>
              <a:gd name="connsiteX5" fmla="*/ 8402882 w 8885482"/>
              <a:gd name="connsiteY5" fmla="*/ 2927415 h 6343715"/>
              <a:gd name="connsiteX6" fmla="*/ 8885482 w 8885482"/>
              <a:gd name="connsiteY6" fmla="*/ 5396488 h 6343715"/>
              <a:gd name="connsiteX7" fmla="*/ 7938255 w 8885482"/>
              <a:gd name="connsiteY7" fmla="*/ 6343715 h 6343715"/>
              <a:gd name="connsiteX8" fmla="*/ 1222109 w 8885482"/>
              <a:gd name="connsiteY8" fmla="*/ 6343715 h 6343715"/>
              <a:gd name="connsiteX9" fmla="*/ 274882 w 8885482"/>
              <a:gd name="connsiteY9" fmla="*/ 5396488 h 6343715"/>
              <a:gd name="connsiteX10" fmla="*/ 274882 w 8885482"/>
              <a:gd name="connsiteY10" fmla="*/ 1607692 h 634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5482" h="6343715">
                <a:moveTo>
                  <a:pt x="274882" y="1607692"/>
                </a:moveTo>
                <a:cubicBezTo>
                  <a:pt x="274882" y="1084553"/>
                  <a:pt x="-304330" y="65"/>
                  <a:pt x="218809" y="65"/>
                </a:cubicBezTo>
                <a:cubicBezTo>
                  <a:pt x="1858867" y="-10518"/>
                  <a:pt x="3918024" y="1261598"/>
                  <a:pt x="5558082" y="1251015"/>
                </a:cubicBezTo>
                <a:lnTo>
                  <a:pt x="7938255" y="660465"/>
                </a:lnTo>
                <a:cubicBezTo>
                  <a:pt x="8461394" y="660465"/>
                  <a:pt x="8885482" y="1084553"/>
                  <a:pt x="8885482" y="1607692"/>
                </a:cubicBezTo>
                <a:cubicBezTo>
                  <a:pt x="8885482" y="2085700"/>
                  <a:pt x="8402882" y="2449407"/>
                  <a:pt x="8402882" y="2927415"/>
                </a:cubicBezTo>
                <a:cubicBezTo>
                  <a:pt x="8402882" y="3712339"/>
                  <a:pt x="8885482" y="4611564"/>
                  <a:pt x="8885482" y="5396488"/>
                </a:cubicBezTo>
                <a:cubicBezTo>
                  <a:pt x="8885482" y="5919627"/>
                  <a:pt x="8461394" y="6343715"/>
                  <a:pt x="7938255" y="6343715"/>
                </a:cubicBezTo>
                <a:lnTo>
                  <a:pt x="1222109" y="6343715"/>
                </a:lnTo>
                <a:cubicBezTo>
                  <a:pt x="698970" y="6343715"/>
                  <a:pt x="274882" y="5919627"/>
                  <a:pt x="274882" y="5396488"/>
                </a:cubicBezTo>
                <a:lnTo>
                  <a:pt x="274882" y="1607692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25CF4E6B-B2CB-D330-8F00-B96761102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048" y="482601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64C44E50-7561-4B2A-528B-564ACC78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297" y="4351865"/>
            <a:ext cx="1790701" cy="1790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C6C5B69A-5A31-A439-3EB0-F77A488EBDD9}"/>
              </a:ext>
            </a:extLst>
          </p:cNvPr>
          <p:cNvCxnSpPr/>
          <p:nvPr/>
        </p:nvCxnSpPr>
        <p:spPr>
          <a:xfrm>
            <a:off x="10202330" y="2438400"/>
            <a:ext cx="0" cy="1524000"/>
          </a:xfrm>
          <a:prstGeom prst="straightConnector1">
            <a:avLst/>
          </a:prstGeom>
          <a:ln w="889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1069F93-AA4E-1B3A-45AD-2A1A30024969}"/>
              </a:ext>
            </a:extLst>
          </p:cNvPr>
          <p:cNvSpPr/>
          <p:nvPr/>
        </p:nvSpPr>
        <p:spPr>
          <a:xfrm>
            <a:off x="-736174" y="717484"/>
            <a:ext cx="8885482" cy="6343715"/>
          </a:xfrm>
          <a:custGeom>
            <a:avLst/>
            <a:gdLst>
              <a:gd name="connsiteX0" fmla="*/ 0 w 8610600"/>
              <a:gd name="connsiteY0" fmla="*/ 947227 h 5683250"/>
              <a:gd name="connsiteX1" fmla="*/ 947227 w 8610600"/>
              <a:gd name="connsiteY1" fmla="*/ 0 h 5683250"/>
              <a:gd name="connsiteX2" fmla="*/ 7663373 w 8610600"/>
              <a:gd name="connsiteY2" fmla="*/ 0 h 5683250"/>
              <a:gd name="connsiteX3" fmla="*/ 8610600 w 8610600"/>
              <a:gd name="connsiteY3" fmla="*/ 947227 h 5683250"/>
              <a:gd name="connsiteX4" fmla="*/ 8610600 w 8610600"/>
              <a:gd name="connsiteY4" fmla="*/ 4736023 h 5683250"/>
              <a:gd name="connsiteX5" fmla="*/ 7663373 w 8610600"/>
              <a:gd name="connsiteY5" fmla="*/ 5683250 h 5683250"/>
              <a:gd name="connsiteX6" fmla="*/ 947227 w 8610600"/>
              <a:gd name="connsiteY6" fmla="*/ 5683250 h 5683250"/>
              <a:gd name="connsiteX7" fmla="*/ 0 w 8610600"/>
              <a:gd name="connsiteY7" fmla="*/ 4736023 h 5683250"/>
              <a:gd name="connsiteX8" fmla="*/ 0 w 8610600"/>
              <a:gd name="connsiteY8" fmla="*/ 947227 h 5683250"/>
              <a:gd name="connsiteX0" fmla="*/ 0 w 8610600"/>
              <a:gd name="connsiteY0" fmla="*/ 947227 h 5683250"/>
              <a:gd name="connsiteX1" fmla="*/ 947227 w 8610600"/>
              <a:gd name="connsiteY1" fmla="*/ 0 h 5683250"/>
              <a:gd name="connsiteX2" fmla="*/ 7663373 w 8610600"/>
              <a:gd name="connsiteY2" fmla="*/ 0 h 5683250"/>
              <a:gd name="connsiteX3" fmla="*/ 8610600 w 8610600"/>
              <a:gd name="connsiteY3" fmla="*/ 947227 h 5683250"/>
              <a:gd name="connsiteX4" fmla="*/ 8128000 w 8610600"/>
              <a:gd name="connsiteY4" fmla="*/ 2266950 h 5683250"/>
              <a:gd name="connsiteX5" fmla="*/ 8610600 w 8610600"/>
              <a:gd name="connsiteY5" fmla="*/ 4736023 h 5683250"/>
              <a:gd name="connsiteX6" fmla="*/ 7663373 w 8610600"/>
              <a:gd name="connsiteY6" fmla="*/ 5683250 h 5683250"/>
              <a:gd name="connsiteX7" fmla="*/ 947227 w 8610600"/>
              <a:gd name="connsiteY7" fmla="*/ 5683250 h 5683250"/>
              <a:gd name="connsiteX8" fmla="*/ 0 w 8610600"/>
              <a:gd name="connsiteY8" fmla="*/ 4736023 h 5683250"/>
              <a:gd name="connsiteX9" fmla="*/ 0 w 8610600"/>
              <a:gd name="connsiteY9" fmla="*/ 947227 h 5683250"/>
              <a:gd name="connsiteX0" fmla="*/ 0 w 8610600"/>
              <a:gd name="connsiteY0" fmla="*/ 947362 h 5683385"/>
              <a:gd name="connsiteX1" fmla="*/ 947227 w 8610600"/>
              <a:gd name="connsiteY1" fmla="*/ 135 h 5683385"/>
              <a:gd name="connsiteX2" fmla="*/ 5283200 w 8610600"/>
              <a:gd name="connsiteY2" fmla="*/ 590685 h 5683385"/>
              <a:gd name="connsiteX3" fmla="*/ 7663373 w 8610600"/>
              <a:gd name="connsiteY3" fmla="*/ 135 h 5683385"/>
              <a:gd name="connsiteX4" fmla="*/ 8610600 w 8610600"/>
              <a:gd name="connsiteY4" fmla="*/ 947362 h 5683385"/>
              <a:gd name="connsiteX5" fmla="*/ 8128000 w 8610600"/>
              <a:gd name="connsiteY5" fmla="*/ 2267085 h 5683385"/>
              <a:gd name="connsiteX6" fmla="*/ 8610600 w 8610600"/>
              <a:gd name="connsiteY6" fmla="*/ 4736158 h 5683385"/>
              <a:gd name="connsiteX7" fmla="*/ 7663373 w 8610600"/>
              <a:gd name="connsiteY7" fmla="*/ 5683385 h 5683385"/>
              <a:gd name="connsiteX8" fmla="*/ 947227 w 8610600"/>
              <a:gd name="connsiteY8" fmla="*/ 5683385 h 5683385"/>
              <a:gd name="connsiteX9" fmla="*/ 0 w 8610600"/>
              <a:gd name="connsiteY9" fmla="*/ 4736158 h 5683385"/>
              <a:gd name="connsiteX10" fmla="*/ 0 w 8610600"/>
              <a:gd name="connsiteY10" fmla="*/ 947362 h 5683385"/>
              <a:gd name="connsiteX0" fmla="*/ 274882 w 8885482"/>
              <a:gd name="connsiteY0" fmla="*/ 1607692 h 6343715"/>
              <a:gd name="connsiteX1" fmla="*/ 218809 w 8885482"/>
              <a:gd name="connsiteY1" fmla="*/ 65 h 6343715"/>
              <a:gd name="connsiteX2" fmla="*/ 5558082 w 8885482"/>
              <a:gd name="connsiteY2" fmla="*/ 1251015 h 6343715"/>
              <a:gd name="connsiteX3" fmla="*/ 7938255 w 8885482"/>
              <a:gd name="connsiteY3" fmla="*/ 660465 h 6343715"/>
              <a:gd name="connsiteX4" fmla="*/ 8885482 w 8885482"/>
              <a:gd name="connsiteY4" fmla="*/ 1607692 h 6343715"/>
              <a:gd name="connsiteX5" fmla="*/ 8402882 w 8885482"/>
              <a:gd name="connsiteY5" fmla="*/ 2927415 h 6343715"/>
              <a:gd name="connsiteX6" fmla="*/ 8885482 w 8885482"/>
              <a:gd name="connsiteY6" fmla="*/ 5396488 h 6343715"/>
              <a:gd name="connsiteX7" fmla="*/ 7938255 w 8885482"/>
              <a:gd name="connsiteY7" fmla="*/ 6343715 h 6343715"/>
              <a:gd name="connsiteX8" fmla="*/ 1222109 w 8885482"/>
              <a:gd name="connsiteY8" fmla="*/ 6343715 h 6343715"/>
              <a:gd name="connsiteX9" fmla="*/ 274882 w 8885482"/>
              <a:gd name="connsiteY9" fmla="*/ 5396488 h 6343715"/>
              <a:gd name="connsiteX10" fmla="*/ 274882 w 8885482"/>
              <a:gd name="connsiteY10" fmla="*/ 1607692 h 634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5482" h="6343715">
                <a:moveTo>
                  <a:pt x="274882" y="1607692"/>
                </a:moveTo>
                <a:cubicBezTo>
                  <a:pt x="274882" y="1084553"/>
                  <a:pt x="-304330" y="65"/>
                  <a:pt x="218809" y="65"/>
                </a:cubicBezTo>
                <a:cubicBezTo>
                  <a:pt x="1858867" y="-10518"/>
                  <a:pt x="3918024" y="1261598"/>
                  <a:pt x="5558082" y="1251015"/>
                </a:cubicBezTo>
                <a:lnTo>
                  <a:pt x="7938255" y="660465"/>
                </a:lnTo>
                <a:cubicBezTo>
                  <a:pt x="8461394" y="660465"/>
                  <a:pt x="8885482" y="1084553"/>
                  <a:pt x="8885482" y="1607692"/>
                </a:cubicBezTo>
                <a:cubicBezTo>
                  <a:pt x="8885482" y="2085700"/>
                  <a:pt x="8402882" y="2449407"/>
                  <a:pt x="8402882" y="2927415"/>
                </a:cubicBezTo>
                <a:cubicBezTo>
                  <a:pt x="8402882" y="3712339"/>
                  <a:pt x="8885482" y="4611564"/>
                  <a:pt x="8885482" y="5396488"/>
                </a:cubicBezTo>
                <a:cubicBezTo>
                  <a:pt x="8885482" y="5919627"/>
                  <a:pt x="8461394" y="6343715"/>
                  <a:pt x="7938255" y="6343715"/>
                </a:cubicBezTo>
                <a:lnTo>
                  <a:pt x="1222109" y="6343715"/>
                </a:lnTo>
                <a:cubicBezTo>
                  <a:pt x="698970" y="6343715"/>
                  <a:pt x="274882" y="5919627"/>
                  <a:pt x="274882" y="5396488"/>
                </a:cubicBezTo>
                <a:lnTo>
                  <a:pt x="274882" y="160769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85CB2-E8FF-E0B0-560C-F2F17CE98D61}"/>
              </a:ext>
            </a:extLst>
          </p:cNvPr>
          <p:cNvSpPr txBox="1"/>
          <p:nvPr/>
        </p:nvSpPr>
        <p:spPr>
          <a:xfrm>
            <a:off x="609601" y="2981187"/>
            <a:ext cx="6921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Оператор АСУ ТП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: Контролирует технологический процесс, отвечает за координацию.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Система предупреждения взрыва при утечке водорода: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Автоматический мониторинг и реагирование.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1) Датчик давления: обнаруживает утечку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2) Оператор: 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- Слышит сигнал, видит сообщение на экране. 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- Дистанционно просматривает показания соседних датчиков через интерфейс, чтобы оценить масштаб; связывается по рации с персоналом в зоне и руководством, чтобы предупредить об утечке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3) Система : закрываются задвижки и впрыскивается ингибитор для предотвращения взрыва или прекращения факельного горения 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4) Оператор: проверяет срабатывание установки и сообщает начальству об устранении.</a:t>
            </a:r>
          </a:p>
          <a:p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5) Дальнейшие ремонтные работы по устранению причины утечки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4273FE-6759-A776-3318-1175E030AC13}"/>
              </a:ext>
            </a:extLst>
          </p:cNvPr>
          <p:cNvSpPr txBox="1"/>
          <p:nvPr/>
        </p:nvSpPr>
        <p:spPr>
          <a:xfrm>
            <a:off x="507714" y="2155860"/>
            <a:ext cx="8394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Пользовательский сценарий:</a:t>
            </a:r>
          </a:p>
        </p:txBody>
      </p:sp>
    </p:spTree>
    <p:extLst>
      <p:ext uri="{BB962C8B-B14F-4D97-AF65-F5344CB8AC3E}">
        <p14:creationId xmlns:p14="http://schemas.microsoft.com/office/powerpoint/2010/main" val="24345303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60*360"/>
  <p:tag name="TABLE_ENDDRAG_RECT" val="0*180*960*3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725</Words>
  <Application>Microsoft Office PowerPoint</Application>
  <PresentationFormat>Широкоэкранный</PresentationFormat>
  <Paragraphs>132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微软雅黑</vt:lpstr>
      <vt:lpstr>Arial</vt:lpstr>
      <vt:lpstr>Arial Black</vt:lpstr>
      <vt:lpstr>Bahnschrift SemiLight</vt:lpstr>
      <vt:lpstr>Calibri</vt:lpstr>
      <vt:lpstr>Calibri Light</vt:lpstr>
      <vt:lpstr>Candara Light</vt:lpstr>
      <vt:lpstr>Courier New</vt:lpstr>
      <vt:lpstr>Times New Roman</vt:lpstr>
      <vt:lpstr>Office Theme</vt:lpstr>
      <vt:lpstr>Система предупреждения взрыва при утечке водорода</vt:lpstr>
      <vt:lpstr>Презентация PowerPoint</vt:lpstr>
      <vt:lpstr>Презентация PowerPoint</vt:lpstr>
      <vt:lpstr>Презентация PowerPoint</vt:lpstr>
      <vt:lpstr>Пользователь</vt:lpstr>
      <vt:lpstr>Презентация PowerPoint</vt:lpstr>
      <vt:lpstr>Схема устройства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Наша команда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Екатерина Антоненко</cp:lastModifiedBy>
  <cp:revision>13</cp:revision>
  <dcterms:created xsi:type="dcterms:W3CDTF">2025-07-23T00:59:00Z</dcterms:created>
  <dcterms:modified xsi:type="dcterms:W3CDTF">2025-11-13T17:42:53Z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1049-12.2.0.23155</vt:lpwstr>
  </property>
  <property fmtid="{D5CDD505-2E9C-101B-9397-08002B2CF9AE}" pid="3" name="ICV">
    <vt:lpwstr>53D2CEB89412424EB31758CAF6549F47_11</vt:lpwstr>
  </property>
</Properties>
</file>