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297" r:id="rId5"/>
    <p:sldId id="285" r:id="rId6"/>
    <p:sldId id="288" r:id="rId7"/>
    <p:sldId id="309" r:id="rId8"/>
    <p:sldId id="303" r:id="rId9"/>
    <p:sldId id="263" r:id="rId10"/>
    <p:sldId id="287" r:id="rId11"/>
    <p:sldId id="299" r:id="rId12"/>
    <p:sldId id="304" r:id="rId13"/>
    <p:sldId id="313" r:id="rId14"/>
    <p:sldId id="314" r:id="rId15"/>
    <p:sldId id="315" r:id="rId16"/>
    <p:sldId id="312" r:id="rId17"/>
    <p:sldId id="301" r:id="rId18"/>
    <p:sldId id="300" r:id="rId19"/>
    <p:sldId id="310" r:id="rId20"/>
    <p:sldId id="311" r:id="rId21"/>
    <p:sldId id="316" r:id="rId22"/>
    <p:sldId id="305" r:id="rId23"/>
    <p:sldId id="308" r:id="rId24"/>
    <p:sldId id="290" r:id="rId25"/>
    <p:sldId id="291" r:id="rId26"/>
    <p:sldId id="302" r:id="rId27"/>
    <p:sldId id="306" r:id="rId28"/>
    <p:sldId id="264" r:id="rId29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8B9D"/>
    <a:srgbClr val="A4D4E2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269" autoAdjust="0"/>
  </p:normalViewPr>
  <p:slideViewPr>
    <p:cSldViewPr>
      <p:cViewPr varScale="1">
        <p:scale>
          <a:sx n="131" d="100"/>
          <a:sy n="131" d="100"/>
        </p:scale>
        <p:origin x="660" y="126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en-US" sz="1600" dirty="0" smtClean="0"/>
            <a:t>Web3</a:t>
          </a:r>
          <a:r>
            <a:rPr lang="en-US" sz="1600" baseline="0" dirty="0" smtClean="0"/>
            <a:t> </a:t>
          </a:r>
          <a:r>
            <a:rPr lang="ru-RU" sz="1600" baseline="0" dirty="0" smtClean="0"/>
            <a:t>пользователи </a:t>
          </a:r>
          <a:endParaRPr lang="ru-RU" sz="1600" dirty="0"/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1400" dirty="0" smtClean="0">
              <a:ea typeface="MS Gothic" pitchFamily="49" charset="-128"/>
            </a:rPr>
            <a:t>Люди, которые используют </a:t>
          </a:r>
          <a:r>
            <a:rPr lang="ru-RU" sz="1400" dirty="0" err="1" smtClean="0">
              <a:ea typeface="MS Gothic" pitchFamily="49" charset="-128"/>
            </a:rPr>
            <a:t>криптовалюту</a:t>
          </a:r>
          <a:r>
            <a:rPr lang="ru-RU" sz="1400" dirty="0" smtClean="0">
              <a:ea typeface="MS Gothic" pitchFamily="49" charset="-128"/>
            </a:rPr>
            <a:t> как свой основной доход, но в силу юридической</a:t>
          </a:r>
          <a:br>
            <a:rPr lang="ru-RU" sz="1400" dirty="0" smtClean="0">
              <a:ea typeface="MS Gothic" pitchFamily="49" charset="-128"/>
            </a:rPr>
          </a:br>
          <a:r>
            <a:rPr lang="ru-RU" sz="1400" dirty="0" smtClean="0">
              <a:ea typeface="MS Gothic" pitchFamily="49" charset="-128"/>
            </a:rPr>
            <a:t>неопределенности в стране не могут легализовать свой доход. Так же проект решает проблему инфраструктуры </a:t>
          </a:r>
          <a:br>
            <a:rPr lang="ru-RU" sz="1400" dirty="0" smtClean="0">
              <a:ea typeface="MS Gothic" pitchFamily="49" charset="-128"/>
            </a:rPr>
          </a:br>
          <a:r>
            <a:rPr lang="ru-RU" sz="1400" dirty="0" smtClean="0">
              <a:ea typeface="MS Gothic" pitchFamily="49" charset="-128"/>
            </a:rPr>
            <a:t>цифрового рубля. </a:t>
          </a:r>
          <a:endParaRPr lang="ru-RU" sz="1400" dirty="0"/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 custLinFactNeighborX="781" custLinFactNeighborY="-187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  <dgm:t>
        <a:bodyPr/>
        <a:lstStyle/>
        <a:p>
          <a:endParaRPr lang="ru-RU"/>
        </a:p>
      </dgm:t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  <dgm:t>
        <a:bodyPr/>
        <a:lstStyle/>
        <a:p>
          <a:endParaRPr lang="ru-RU"/>
        </a:p>
      </dgm:t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  <dgm:t>
        <a:bodyPr/>
        <a:lstStyle/>
        <a:p>
          <a:endParaRPr lang="ru-RU"/>
        </a:p>
      </dgm:t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  <dgm:t>
        <a:bodyPr/>
        <a:lstStyle/>
        <a:p>
          <a:endParaRPr lang="ru-RU"/>
        </a:p>
      </dgm:t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1D7A2347-BB2A-48C8-9FB2-6A622DA24F4A}" type="presOf" srcId="{8E49249E-D487-4D9F-ACF1-780CF7A785B8}" destId="{CA0ACA70-C3D6-4950-A293-826CA31D4D77}" srcOrd="0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94521" y="-2254143"/>
          <a:ext cx="1333695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ea typeface="MS Gothic" pitchFamily="49" charset="-128"/>
            </a:rPr>
            <a:t>Люди, которые используют </a:t>
          </a:r>
          <a:r>
            <a:rPr lang="ru-RU" sz="1400" kern="1200" dirty="0" err="1" smtClean="0">
              <a:ea typeface="MS Gothic" pitchFamily="49" charset="-128"/>
            </a:rPr>
            <a:t>криптовалюту</a:t>
          </a:r>
          <a:r>
            <a:rPr lang="ru-RU" sz="1400" kern="1200" dirty="0" smtClean="0">
              <a:ea typeface="MS Gothic" pitchFamily="49" charset="-128"/>
            </a:rPr>
            <a:t> как свой основной доход, но в силу юридической</a:t>
          </a:r>
          <a:br>
            <a:rPr lang="ru-RU" sz="1400" kern="1200" dirty="0" smtClean="0">
              <a:ea typeface="MS Gothic" pitchFamily="49" charset="-128"/>
            </a:rPr>
          </a:br>
          <a:r>
            <a:rPr lang="ru-RU" sz="1400" kern="1200" dirty="0" smtClean="0">
              <a:ea typeface="MS Gothic" pitchFamily="49" charset="-128"/>
            </a:rPr>
            <a:t>неопределенности в стране не могут легализовать свой доход. Так же проект решает проблему инфраструктуры </a:t>
          </a:r>
          <a:br>
            <a:rPr lang="ru-RU" sz="1400" kern="1200" dirty="0" smtClean="0">
              <a:ea typeface="MS Gothic" pitchFamily="49" charset="-128"/>
            </a:rPr>
          </a:br>
          <a:r>
            <a:rPr lang="ru-RU" sz="1400" kern="1200" dirty="0" smtClean="0">
              <a:ea typeface="MS Gothic" pitchFamily="49" charset="-128"/>
            </a:rPr>
            <a:t>цифрового рубля. </a:t>
          </a:r>
          <a:endParaRPr lang="ru-RU" sz="1400" kern="1200" dirty="0"/>
        </a:p>
      </dsp:txBody>
      <dsp:txXfrm rot="-5400000">
        <a:off x="3473666" y="231818"/>
        <a:ext cx="6110300" cy="1203483"/>
      </dsp:txXfrm>
    </dsp:sp>
    <dsp:sp modelId="{25CE82D9-9946-4501-ADAF-4D9AD60E2680}">
      <dsp:nvSpPr>
        <dsp:cNvPr id="0" name=""/>
        <dsp:cNvSpPr/>
      </dsp:nvSpPr>
      <dsp:spPr>
        <a:xfrm>
          <a:off x="48229" y="0"/>
          <a:ext cx="3473665" cy="1667119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Web3</a:t>
          </a:r>
          <a:r>
            <a:rPr lang="en-US" sz="1600" kern="1200" baseline="0" dirty="0" smtClean="0"/>
            <a:t> </a:t>
          </a:r>
          <a:r>
            <a:rPr lang="ru-RU" sz="1600" kern="1200" baseline="0" dirty="0" smtClean="0"/>
            <a:t>пользователи </a:t>
          </a:r>
          <a:endParaRPr lang="ru-RU" sz="1600" kern="1200" dirty="0"/>
        </a:p>
      </dsp:txBody>
      <dsp:txXfrm>
        <a:off x="129611" y="81382"/>
        <a:ext cx="3310901" cy="15043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РАМ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Потенциал</a:t>
          </a: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ТАМ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Перспектива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SAM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Стратегия и конкуренты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SOM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Тактика</a:t>
          </a:r>
        </a:p>
      </dsp:txBody>
      <dsp:txXfrm>
        <a:off x="2074774" y="3096804"/>
        <a:ext cx="1251298" cy="8848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berbank.ru/ru/person/dist_services/sberid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151880" y="1686620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5400" smtClean="0"/>
              <a:t>RusCrypto</a:t>
            </a:r>
            <a:endParaRPr lang="ru-RU" sz="5400" dirty="0" smtClean="0"/>
          </a:p>
          <a:p>
            <a:pPr algn="ctr">
              <a:lnSpc>
                <a:spcPct val="100000"/>
              </a:lnSpc>
            </a:pPr>
            <a:r>
              <a:rPr lang="en-US" sz="2800" dirty="0" smtClean="0"/>
              <a:t>RESCUE TEAM</a:t>
            </a:r>
            <a:endParaRPr lang="ru-RU" sz="2800" dirty="0"/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789068" y="3309923"/>
            <a:ext cx="2883092" cy="1685592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Артем Соловьев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Аналитика, идеи, план реализации и маркетинг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Лидер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4104208" y="3279796"/>
            <a:ext cx="2883092" cy="677480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Ярослав Кузнецов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Экономическая аналитика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Экономист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 smtClean="0">
              <a:solidFill>
                <a:srgbClr val="1B1464"/>
              </a:solidFill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0379" y="1080000"/>
            <a:ext cx="1612202" cy="215184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110" y="1030540"/>
            <a:ext cx="2233978" cy="22793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5489" y="816007"/>
            <a:ext cx="8197192" cy="518901"/>
          </a:xfrm>
        </p:spPr>
        <p:txBody>
          <a:bodyPr/>
          <a:lstStyle/>
          <a:p>
            <a:r>
              <a:rPr lang="ru-RU" sz="1100" dirty="0" smtClean="0">
                <a:ea typeface="MS Gothic" pitchFamily="49" charset="-128"/>
              </a:rPr>
              <a:t>Часть людей которые используют </a:t>
            </a:r>
            <a:r>
              <a:rPr lang="ru-RU" sz="1100" dirty="0" err="1" smtClean="0">
                <a:ea typeface="MS Gothic" pitchFamily="49" charset="-128"/>
              </a:rPr>
              <a:t>криптовалюту</a:t>
            </a:r>
            <a:r>
              <a:rPr lang="ru-RU" sz="1100" dirty="0" smtClean="0">
                <a:ea typeface="MS Gothic" pitchFamily="49" charset="-128"/>
              </a:rPr>
              <a:t> как свой основной доход, в силу юридической</a:t>
            </a:r>
            <a:br>
              <a:rPr lang="ru-RU" sz="1100" dirty="0" smtClean="0">
                <a:ea typeface="MS Gothic" pitchFamily="49" charset="-128"/>
              </a:rPr>
            </a:br>
            <a:r>
              <a:rPr lang="ru-RU" sz="1100" dirty="0" smtClean="0">
                <a:ea typeface="MS Gothic" pitchFamily="49" charset="-128"/>
              </a:rPr>
              <a:t>неопределенности в стране не могут легализовать свой доход с цифровых активов.</a:t>
            </a:r>
            <a:endParaRPr sz="1100" dirty="0">
              <a:ea typeface="MS Gothic" pitchFamily="49" charset="-128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4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18395" y="4203427"/>
            <a:ext cx="8890243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lvl="0"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MS Gothic" pitchFamily="49" charset="-128"/>
              </a:rPr>
              <a:t>EVM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MS Gothic" pitchFamily="49" charset="-128"/>
              </a:rPr>
              <a:t> </a:t>
            </a:r>
            <a:r>
              <a:rPr kumimoji="0" lang="ru-RU" sz="1400" b="0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MS Gothic" pitchFamily="49" charset="-128"/>
              </a:rPr>
              <a:t>кошелек, который объединит в себе возможность использования, обмена, легализации криптовалюты для граждан РФ, в том числе решит проблему использования цифрового рубля и упростит работу с ним. Кошелек создан для граждан, которые стремятся зарабатывать в криптовалюте и не скрывать свои доходы от государства</a:t>
            </a:r>
            <a:r>
              <a:rPr lang="ru-RU" sz="1400" kern="0" dirty="0">
                <a:solidFill>
                  <a:sysClr val="windowText" lastClr="000000"/>
                </a:solidFill>
                <a:ea typeface="MS Gothic" pitchFamily="49" charset="-128"/>
              </a:rPr>
              <a:t>.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-1262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487898"/>
              </p:ext>
            </p:extLst>
          </p:nvPr>
        </p:nvGraphicFramePr>
        <p:xfrm>
          <a:off x="71760" y="1366240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проекте. </a:t>
            </a:r>
            <a:r>
              <a:rPr lang="ru-RU" sz="4400" dirty="0" smtClean="0">
                <a:latin typeface="+mn-lt"/>
              </a:rPr>
              <a:t/>
            </a:r>
            <a:br>
              <a:rPr lang="ru-RU" sz="4400" dirty="0" smtClean="0">
                <a:latin typeface="+mn-lt"/>
              </a:rPr>
            </a:br>
            <a:r>
              <a:rPr lang="ru-RU" sz="4400" dirty="0" smtClean="0">
                <a:latin typeface="+mn-lt"/>
              </a:rPr>
              <a:t>Что </a:t>
            </a:r>
            <a:r>
              <a:rPr lang="ru-RU" sz="4400" dirty="0">
                <a:latin typeface="+mn-lt"/>
              </a:rPr>
              <a:t>есть сейчас.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539131"/>
            <a:ext cx="9393370" cy="3960440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400" kern="0" dirty="0" smtClean="0"/>
              <a:t>Концепт </a:t>
            </a:r>
            <a:r>
              <a:rPr lang="en-US" sz="1400" kern="0" dirty="0" smtClean="0"/>
              <a:t>EVM </a:t>
            </a:r>
            <a:r>
              <a:rPr lang="ru-RU" sz="1400" kern="0" dirty="0" smtClean="0"/>
              <a:t>кошелька.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400" kern="0" dirty="0" smtClean="0"/>
              <a:t>Модель крипто-кошелька работающая на базе </a:t>
            </a:r>
            <a:r>
              <a:rPr lang="en-US" sz="1400" kern="0" dirty="0" smtClean="0"/>
              <a:t>EVM</a:t>
            </a:r>
            <a:r>
              <a:rPr lang="ru-RU" sz="1400" kern="0" dirty="0" smtClean="0"/>
              <a:t> </a:t>
            </a:r>
            <a:r>
              <a:rPr lang="en-US" sz="1400" kern="0" dirty="0"/>
              <a:t>(</a:t>
            </a:r>
            <a:r>
              <a:rPr lang="en-US" sz="1400" kern="0" dirty="0" err="1"/>
              <a:t>Ethereum</a:t>
            </a:r>
            <a:r>
              <a:rPr lang="en-US" sz="1400" kern="0" dirty="0"/>
              <a:t> Virtual Machine) </a:t>
            </a:r>
            <a:r>
              <a:rPr lang="ru-RU" sz="1400" kern="0" dirty="0" smtClean="0"/>
              <a:t>совместимого подхода, в будущем используемая для: </a:t>
            </a:r>
          </a:p>
          <a:p>
            <a:pPr marL="285750" indent="-285750">
              <a:spcBef>
                <a:spcPts val="1764"/>
              </a:spcBef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ru-RU" sz="1400" kern="0" dirty="0" smtClean="0"/>
              <a:t>денежных переводов</a:t>
            </a:r>
          </a:p>
          <a:p>
            <a:pPr marL="285750" indent="-285750">
              <a:spcBef>
                <a:spcPts val="1764"/>
              </a:spcBef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ru-RU" sz="1400" kern="0" dirty="0" smtClean="0"/>
              <a:t>продажи</a:t>
            </a:r>
            <a:r>
              <a:rPr lang="en-US" sz="1400" kern="0" dirty="0" smtClean="0"/>
              <a:t>/</a:t>
            </a:r>
            <a:r>
              <a:rPr lang="ru-RU" sz="1400" kern="0" dirty="0" smtClean="0"/>
              <a:t>покупки товаров и</a:t>
            </a:r>
            <a:r>
              <a:rPr lang="en-US" sz="1400" kern="0" dirty="0" smtClean="0"/>
              <a:t>/</a:t>
            </a:r>
            <a:r>
              <a:rPr lang="ru-RU" sz="1400" kern="0" dirty="0" smtClean="0"/>
              <a:t>или услуг за цифровой рубль</a:t>
            </a:r>
          </a:p>
          <a:p>
            <a:pPr marL="285750" indent="-285750">
              <a:spcBef>
                <a:spcPts val="1764"/>
              </a:spcBef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ru-RU" sz="1400" kern="0" dirty="0" smtClean="0"/>
              <a:t>покупки цифрового рубля за другие криптовалюты</a:t>
            </a:r>
          </a:p>
          <a:p>
            <a:pPr marL="285750" indent="-285750">
              <a:spcBef>
                <a:spcPts val="1764"/>
              </a:spcBef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ru-RU" sz="1400" kern="0" dirty="0" smtClean="0"/>
              <a:t>легализации доходов полученных в </a:t>
            </a:r>
            <a:r>
              <a:rPr lang="en-US" sz="1400" kern="0" dirty="0" err="1" smtClean="0"/>
              <a:t>Blockchain</a:t>
            </a:r>
            <a:r>
              <a:rPr lang="ru-RU" sz="1400" kern="0" dirty="0" smtClean="0"/>
              <a:t> и </a:t>
            </a:r>
            <a:r>
              <a:rPr lang="en-US" sz="1400" kern="0" dirty="0" smtClean="0"/>
              <a:t>Web3,</a:t>
            </a:r>
            <a:r>
              <a:rPr lang="ru-RU" sz="1400" kern="0" dirty="0" smtClean="0"/>
              <a:t> путем верификации </a:t>
            </a:r>
            <a:r>
              <a:rPr lang="en-US" sz="1400" kern="0" dirty="0" smtClean="0"/>
              <a:t>KYC (Know-Your-Customer)</a:t>
            </a:r>
            <a:r>
              <a:rPr lang="ru-RU" sz="1400" kern="0" dirty="0"/>
              <a:t> </a:t>
            </a:r>
            <a:r>
              <a:rPr lang="ru-RU" sz="1400" kern="0" dirty="0" smtClean="0"/>
              <a:t>и оплаты налогов на базе </a:t>
            </a:r>
            <a:r>
              <a:rPr lang="ru-RU" sz="1400" kern="0" dirty="0" err="1" smtClean="0"/>
              <a:t>Госуслуг</a:t>
            </a:r>
            <a:r>
              <a:rPr lang="ru-RU" sz="1400" kern="0" dirty="0" smtClean="0"/>
              <a:t>, </a:t>
            </a:r>
            <a:r>
              <a:rPr lang="ru-RU" sz="1400" kern="0" dirty="0" err="1"/>
              <a:t>Сбер</a:t>
            </a:r>
            <a:r>
              <a:rPr lang="ru-RU" sz="1400" kern="0" dirty="0"/>
              <a:t> </a:t>
            </a:r>
            <a:r>
              <a:rPr lang="en-US" sz="1400" kern="0" dirty="0" smtClean="0"/>
              <a:t>ID</a:t>
            </a:r>
            <a:endParaRPr lang="ru-RU" sz="1400" kern="0" dirty="0" smtClean="0"/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 smtClean="0"/>
          </a:p>
          <a:p>
            <a:pPr marL="285750" indent="-285750">
              <a:spcBef>
                <a:spcPts val="1764"/>
              </a:spcBef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endParaRPr lang="en-US" sz="1400" kern="0" dirty="0">
              <a:hlinkClick r:id="rId3"/>
            </a:endParaRPr>
          </a:p>
          <a:p>
            <a:pPr marL="285750" indent="-285750">
              <a:spcBef>
                <a:spcPts val="1764"/>
              </a:spcBef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endParaRPr lang="ru-RU" sz="1400" kern="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3" y="0"/>
            <a:ext cx="10080625" cy="567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2500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r>
              <a:rPr lang="ru-RU" sz="2800" dirty="0" smtClean="0">
                <a:ea typeface="MS Gothic" pitchFamily="49" charset="-128"/>
              </a:rPr>
              <a:t/>
            </a:r>
            <a:br>
              <a:rPr lang="ru-RU" sz="2800" dirty="0" smtClean="0">
                <a:ea typeface="MS Gothic" pitchFamily="49" charset="-128"/>
              </a:rPr>
            </a:br>
            <a:r>
              <a:rPr lang="ru-RU" sz="2800" dirty="0" smtClean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2295052"/>
              </p:ext>
            </p:extLst>
          </p:nvPr>
        </p:nvGraphicFramePr>
        <p:xfrm>
          <a:off x="503808" y="1251099"/>
          <a:ext cx="9217024" cy="37745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6298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884263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Инновационность</a:t>
                      </a:r>
                      <a:r>
                        <a:rPr lang="ru-RU" dirty="0" smtClean="0"/>
                        <a:t>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Россия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Инновация мирового уровня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endParaRPr lang="ru-RU" dirty="0" smtClean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491471">
                <a:tc>
                  <a:txBody>
                    <a:bodyPr/>
                    <a:lstStyle/>
                    <a:p>
                      <a:r>
                        <a:rPr lang="ru-RU" dirty="0"/>
                        <a:t>Рынок </a:t>
                      </a:r>
                      <a:r>
                        <a:rPr lang="ru-RU" dirty="0" smtClean="0"/>
                        <a:t>НТИ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q"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Wingdings" pitchFamily="2" charset="2"/>
                        <a:buNone/>
                      </a:pP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912385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Технология распределённого реестра (</a:t>
                      </a: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distributed ledger technology, DLT)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3E01CC-4B1D-4F09-A925-4AB4E0FDEE93}"/>
              </a:ext>
            </a:extLst>
          </p:cNvPr>
          <p:cNvSpPr txBox="1"/>
          <p:nvPr/>
        </p:nvSpPr>
        <p:spPr>
          <a:xfrm>
            <a:off x="143768" y="1778203"/>
            <a:ext cx="9721080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 smtClean="0"/>
              <a:t>Целевая аудитория делится на несколько категорий</a:t>
            </a:r>
          </a:p>
          <a:p>
            <a:endParaRPr lang="ru-RU" sz="1400" dirty="0"/>
          </a:p>
          <a:p>
            <a:pPr marL="342900" indent="-342900">
              <a:buAutoNum type="arabicPeriod"/>
            </a:pPr>
            <a:r>
              <a:rPr lang="ru-RU" sz="1400" dirty="0" smtClean="0"/>
              <a:t>Люди в возрасте от 18 до 50 лет, </a:t>
            </a:r>
            <a:r>
              <a:rPr lang="ru-RU" sz="1400" b="1" dirty="0" smtClean="0"/>
              <a:t>которые уже взаимодействуют </a:t>
            </a:r>
            <a:r>
              <a:rPr lang="ru-RU" sz="1400" dirty="0" smtClean="0"/>
              <a:t>с </a:t>
            </a:r>
            <a:r>
              <a:rPr lang="ru-RU" sz="1400" dirty="0" err="1" smtClean="0"/>
              <a:t>криптовалютой</a:t>
            </a:r>
            <a:r>
              <a:rPr lang="ru-RU" sz="1400" dirty="0" smtClean="0"/>
              <a:t>. Они могут заниматься </a:t>
            </a:r>
            <a:r>
              <a:rPr lang="ru-RU" sz="1400" dirty="0" err="1" smtClean="0"/>
              <a:t>майнингом</a:t>
            </a:r>
            <a:r>
              <a:rPr lang="ru-RU" sz="1400" dirty="0" smtClean="0"/>
              <a:t>, принимать оплату в криптовалюте за свои услуги или иные виды дохода, которые связаны с </a:t>
            </a:r>
            <a:r>
              <a:rPr lang="en-US" sz="1400" dirty="0" smtClean="0"/>
              <a:t>web3 </a:t>
            </a:r>
            <a:r>
              <a:rPr lang="ru-RU" sz="1400" dirty="0" smtClean="0"/>
              <a:t>и </a:t>
            </a:r>
            <a:r>
              <a:rPr lang="ru-RU" sz="1400" dirty="0" err="1" smtClean="0"/>
              <a:t>криптовалютой</a:t>
            </a:r>
            <a:r>
              <a:rPr lang="ru-RU" sz="1400" dirty="0" smtClean="0"/>
              <a:t>. У них есть потребность в легализации своих доходов с этой сферы на территории России. Они намерены выплачивать государству налоги в полном размере.</a:t>
            </a:r>
          </a:p>
          <a:p>
            <a:pPr marL="342900" indent="-342900">
              <a:buAutoNum type="arabicPeriod"/>
            </a:pPr>
            <a:endParaRPr lang="ru-RU" sz="1400" dirty="0"/>
          </a:p>
          <a:p>
            <a:pPr marL="342900" indent="-342900">
              <a:buAutoNum type="arabicPeriod"/>
            </a:pPr>
            <a:r>
              <a:rPr lang="ru-RU" sz="1400" dirty="0" smtClean="0"/>
              <a:t>Люди в возрасте от 18 до 50 лет, </a:t>
            </a:r>
            <a:r>
              <a:rPr lang="ru-RU" sz="1400" b="1" dirty="0" smtClean="0"/>
              <a:t>которые хотели бы взаимодействовать </a:t>
            </a:r>
            <a:r>
              <a:rPr lang="ru-RU" sz="1400" dirty="0"/>
              <a:t>с</a:t>
            </a:r>
            <a:r>
              <a:rPr lang="ru-RU" sz="1400" dirty="0" smtClean="0"/>
              <a:t> </a:t>
            </a:r>
            <a:r>
              <a:rPr lang="ru-RU" sz="1400" dirty="0" err="1" smtClean="0"/>
              <a:t>криптовалютой</a:t>
            </a:r>
            <a:r>
              <a:rPr lang="ru-RU" sz="1400" dirty="0" smtClean="0"/>
              <a:t> и заниматься различными видами дохода в криптовалюте. Они хотят производить всё легально и без сокрытия информации о потоке денежных средств от государства</a:t>
            </a:r>
          </a:p>
          <a:p>
            <a:pPr marL="342900" indent="-342900">
              <a:buAutoNum type="arabicPeriod"/>
            </a:pPr>
            <a:endParaRPr lang="ru-RU" sz="1400" dirty="0"/>
          </a:p>
          <a:p>
            <a:pPr marL="342900" indent="-342900">
              <a:buAutoNum type="arabicPeriod"/>
            </a:pPr>
            <a:r>
              <a:rPr lang="ru-RU" sz="1400" dirty="0" smtClean="0"/>
              <a:t>Организации или частные лица, которые намерены принимать платежи за продажу товаров или услуг в цифровом рубле. Делать это легально и удобно.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6937093"/>
              </p:ext>
            </p:extLst>
          </p:nvPr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4469940" y="1395115"/>
            <a:ext cx="5610685" cy="47286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PAM (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Potential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Available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Market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) – </a:t>
            </a:r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Потенциальный объем рынка </a:t>
            </a:r>
          </a:p>
          <a:p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146.5 млн * 60% (Россиян пользующихся цифровыми банками)=87.9 млн. чел.; 0.5% (комиссия) за минимальную сумму в</a:t>
            </a:r>
            <a:r>
              <a:rPr lang="en-US" sz="1200" b="1" i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 ETH (</a:t>
            </a:r>
            <a:r>
              <a:rPr lang="en-US" sz="1200" b="1" i="1" dirty="0" err="1" smtClean="0">
                <a:solidFill>
                  <a:schemeClr val="bg1">
                    <a:lumMod val="50000"/>
                  </a:schemeClr>
                </a:solidFill>
              </a:rPr>
              <a:t>Ethereum</a:t>
            </a:r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</a:rPr>
              <a:t>; 1.5 </a:t>
            </a:r>
            <a:r>
              <a:rPr lang="ru-RU" sz="1200" b="1" i="1" dirty="0" err="1" smtClean="0">
                <a:solidFill>
                  <a:schemeClr val="bg1">
                    <a:lumMod val="50000"/>
                  </a:schemeClr>
                </a:solidFill>
              </a:rPr>
              <a:t>тыс.р</a:t>
            </a:r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</a:rPr>
              <a:t>) -</a:t>
            </a:r>
            <a:r>
              <a:rPr lang="en-US" sz="1200" b="1" i="1" dirty="0" smtClean="0">
                <a:solidFill>
                  <a:schemeClr val="bg1">
                    <a:lumMod val="50000"/>
                  </a:schemeClr>
                </a:solidFill>
              </a:rPr>
              <a:t>&gt;</a:t>
            </a:r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</a:rPr>
              <a:t> 87 900 000*(1 </a:t>
            </a:r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</a:rPr>
              <a:t>500*0.5%)=</a:t>
            </a:r>
            <a:r>
              <a:rPr lang="ru-RU" dirty="0" smtClean="0"/>
              <a:t> 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</a:rPr>
              <a:t>659</a:t>
            </a:r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</a:rPr>
              <a:t> 250 000руб.</a:t>
            </a:r>
            <a:endParaRPr lang="en-US" sz="1200" b="1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TAM 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(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Total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Addressable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Market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) – </a:t>
            </a:r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Общий объем целевого рынка</a:t>
            </a:r>
          </a:p>
          <a:p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17 млн. чел. (Россиян пользуется </a:t>
            </a:r>
            <a:r>
              <a:rPr lang="ru-RU" sz="1200" b="1" i="1" dirty="0" err="1" smtClean="0">
                <a:solidFill>
                  <a:schemeClr val="bg1">
                    <a:lumMod val="50000"/>
                  </a:schemeClr>
                </a:solidFill>
                <a:effectLst/>
              </a:rPr>
              <a:t>криптовалютами</a:t>
            </a:r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) 17 000 000</a:t>
            </a:r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</a:rPr>
              <a:t>*(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</a:rPr>
              <a:t>8 </a:t>
            </a:r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</a:rPr>
              <a:t>500*0.5%)=</a:t>
            </a:r>
            <a:endParaRPr lang="ru-RU" sz="1200" b="1" i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</a:rPr>
              <a:t>127 500 000 </a:t>
            </a:r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</a:rPr>
              <a:t>руб.</a:t>
            </a:r>
          </a:p>
          <a:p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</a:rPr>
              <a:t>SAM 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(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Serviceable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Available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Market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) – </a:t>
            </a:r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Доступный объем </a:t>
            </a:r>
            <a:r>
              <a:rPr lang="ru-RU" sz="1200" b="0" i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рынка</a:t>
            </a:r>
          </a:p>
          <a:p>
            <a:r>
              <a:rPr lang="en-US" sz="1200" i="1" dirty="0" smtClean="0">
                <a:solidFill>
                  <a:schemeClr val="bg1">
                    <a:lumMod val="50000"/>
                  </a:schemeClr>
                </a:solidFill>
              </a:rPr>
              <a:t>~</a:t>
            </a: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 30% людей хотели бы платить налоги с криптовалюты -</a:t>
            </a:r>
            <a:r>
              <a:rPr lang="en-US" sz="1200" i="1" dirty="0" smtClean="0">
                <a:solidFill>
                  <a:schemeClr val="bg1">
                    <a:lumMod val="50000"/>
                  </a:schemeClr>
                </a:solidFill>
              </a:rPr>
              <a:t>&gt; 127 500 000*0.3</a:t>
            </a: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=38 </a:t>
            </a: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250 000 руб.</a:t>
            </a:r>
            <a:endParaRPr lang="en-US" sz="12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SOM 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(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Serviceable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&amp;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Obtainable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Market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) – </a:t>
            </a:r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Реально достижимый объем рынка </a:t>
            </a:r>
          </a:p>
          <a:p>
            <a:pPr algn="l"/>
            <a:r>
              <a:rPr lang="en-US" sz="1200" i="1" dirty="0" smtClean="0">
                <a:solidFill>
                  <a:schemeClr val="bg1">
                    <a:lumMod val="50000"/>
                  </a:schemeClr>
                </a:solidFill>
              </a:rPr>
              <a:t>~ </a:t>
            </a: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20</a:t>
            </a:r>
            <a:r>
              <a:rPr lang="en-US" sz="1200" i="1" dirty="0" smtClean="0">
                <a:solidFill>
                  <a:schemeClr val="bg1">
                    <a:lumMod val="50000"/>
                  </a:schemeClr>
                </a:solidFill>
              </a:rPr>
              <a:t>% </a:t>
            </a: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людей будут использовать старые методы обмена криптовалюты и лишь 10%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в</a:t>
            </a: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оспользуются легальным методом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-</a:t>
            </a:r>
            <a:r>
              <a:rPr lang="en-US" sz="1200" i="1" dirty="0" smtClean="0">
                <a:solidFill>
                  <a:schemeClr val="bg1">
                    <a:lumMod val="50000"/>
                  </a:schemeClr>
                </a:solidFill>
              </a:rPr>
              <a:t>&gt; </a:t>
            </a: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38 250 000*0.1=3 825 000 руб.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87617024"/>
              </p:ext>
            </p:extLst>
          </p:nvPr>
        </p:nvGraphicFramePr>
        <p:xfrm>
          <a:off x="20138" y="595135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4DD77C9-0B91-49BE-A15A-7ECA224448CC}"/>
              </a:ext>
            </a:extLst>
          </p:cNvPr>
          <p:cNvSpPr txBox="1"/>
          <p:nvPr/>
        </p:nvSpPr>
        <p:spPr>
          <a:xfrm>
            <a:off x="20136" y="891059"/>
            <a:ext cx="9017624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На данный момент невозможно, так как Цифровой рубль находится в разработке и, как следствие, на рынке еще не появились компании, которые предоставляют инфраструктуру для цифрового рубля.</a:t>
            </a:r>
          </a:p>
          <a:p>
            <a:r>
              <a:rPr lang="ru-RU" sz="1200" dirty="0"/>
              <a:t>Банки России будут участвовать в его использовании, но еще не известно какой объем выручки они будут получать с транзакций на его основе.</a:t>
            </a:r>
          </a:p>
          <a:p>
            <a:r>
              <a:rPr lang="ru-RU" sz="1200" dirty="0"/>
              <a:t>Как пример конкурентов (еще не известно будет ли они задействованы в экосистеме Цифрового рубля, особенно являясь иностранными биржами) беру </a:t>
            </a:r>
            <a:r>
              <a:rPr lang="ru-RU" sz="1200" dirty="0" err="1"/>
              <a:t>Binance</a:t>
            </a:r>
            <a:r>
              <a:rPr lang="ru-RU" sz="1200" dirty="0"/>
              <a:t>, OKX, </a:t>
            </a:r>
            <a:r>
              <a:rPr lang="ru-RU" sz="1200" dirty="0" err="1"/>
              <a:t>Coinbase</a:t>
            </a:r>
            <a:r>
              <a:rPr lang="ru-RU" sz="1200" dirty="0"/>
              <a:t>, </a:t>
            </a:r>
            <a:r>
              <a:rPr lang="ru-RU" sz="1200" dirty="0" err="1"/>
              <a:t>Huobi</a:t>
            </a:r>
            <a:r>
              <a:rPr lang="ru-RU" sz="1200" dirty="0"/>
              <a:t>.</a:t>
            </a:r>
          </a:p>
          <a:p>
            <a:r>
              <a:rPr lang="ru-RU" sz="1200" dirty="0"/>
              <a:t>Как подсчитали аналитики </a:t>
            </a:r>
            <a:r>
              <a:rPr lang="ru-RU" sz="1200" dirty="0" err="1"/>
              <a:t>CryptoQuant</a:t>
            </a:r>
            <a:r>
              <a:rPr lang="ru-RU" sz="1200" dirty="0"/>
              <a:t>, годовой доход крупнейшей в мире </a:t>
            </a:r>
            <a:r>
              <a:rPr lang="ru-RU" sz="1200" dirty="0" err="1"/>
              <a:t>биткоин</a:t>
            </a:r>
            <a:r>
              <a:rPr lang="ru-RU" sz="1200" dirty="0"/>
              <a:t>-биржи </a:t>
            </a:r>
            <a:r>
              <a:rPr lang="ru-RU" sz="1200" dirty="0" err="1"/>
              <a:t>Binance</a:t>
            </a:r>
            <a:r>
              <a:rPr lang="ru-RU" sz="1200" dirty="0"/>
              <a:t> вырос в 10 раз за последние 24 месяца и по итогам 2022 года составил свыше $12 млрд. Органический рост выручки показывает также OKX. Доходы OKX выросли в 4 раза за 2 года. Они сжигают или выкупают </a:t>
            </a:r>
            <a:r>
              <a:rPr lang="ru-RU" sz="1200" dirty="0" err="1"/>
              <a:t>токены</a:t>
            </a:r>
            <a:r>
              <a:rPr lang="ru-RU" sz="1200" dirty="0"/>
              <a:t> $OKB на основе дохода от комиссионных за </a:t>
            </a:r>
            <a:r>
              <a:rPr lang="ru-RU" sz="1200" dirty="0" err="1"/>
              <a:t>спотовую</a:t>
            </a:r>
            <a:r>
              <a:rPr lang="ru-RU" sz="1200" dirty="0"/>
              <a:t> торговлю. В прошлом году он составил около $948 </a:t>
            </a:r>
            <a:r>
              <a:rPr lang="ru-RU" sz="1200" dirty="0" err="1" smtClean="0"/>
              <a:t>млн.В</a:t>
            </a:r>
            <a:r>
              <a:rPr lang="ru-RU" sz="1200" dirty="0" smtClean="0"/>
              <a:t> </a:t>
            </a:r>
            <a:r>
              <a:rPr lang="ru-RU" sz="1200" dirty="0"/>
              <a:t>это же время у </a:t>
            </a:r>
            <a:r>
              <a:rPr lang="ru-RU" sz="1200" dirty="0" err="1"/>
              <a:t>Huobi</a:t>
            </a:r>
            <a:r>
              <a:rPr lang="ru-RU" sz="1200" dirty="0"/>
              <a:t> наблюдается падение выручки. Квартальная выручка </a:t>
            </a:r>
            <a:r>
              <a:rPr lang="ru-RU" sz="1200" dirty="0" err="1"/>
              <a:t>Huobi</a:t>
            </a:r>
            <a:r>
              <a:rPr lang="ru-RU" sz="1200" dirty="0"/>
              <a:t> упала на 98% (теперь она составила $25 млн) со 2кв 2021г.</a:t>
            </a:r>
          </a:p>
          <a:p>
            <a:r>
              <a:rPr lang="ru-RU" sz="1200" dirty="0" smtClean="0"/>
              <a:t>Чистая </a:t>
            </a:r>
            <a:r>
              <a:rPr lang="ru-RU" sz="1200" dirty="0"/>
              <a:t>выручка </a:t>
            </a:r>
            <a:r>
              <a:rPr lang="ru-RU" sz="1200" dirty="0" err="1"/>
              <a:t>криптобиржи</a:t>
            </a:r>
            <a:r>
              <a:rPr lang="ru-RU" sz="1200" dirty="0"/>
              <a:t> </a:t>
            </a:r>
            <a:r>
              <a:rPr lang="ru-RU" sz="1200" dirty="0" err="1"/>
              <a:t>Coinbase</a:t>
            </a:r>
            <a:r>
              <a:rPr lang="ru-RU" sz="1200" dirty="0"/>
              <a:t> за истекший второй квартал (2023) составила $708 млн, в итоге финансовый результат компании превысил прогнозы аналитиков, которые ожидали этот показатель на уровне $628 млн, говорится в письме биржи акционерам.</a:t>
            </a: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Рисунок 6" descr="https://avatars.dzeninfra.ru/get-zen_brief/8773631/pub_63bec2f535cfa90d4076fe6c_63bec353ad6c4f059ba7fc8a/scale_2400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52" y="3499853"/>
            <a:ext cx="4027858" cy="21376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https://avatars.dzeninfra.ru/get-zen_brief/8123248/pub_63bec2f535cfa90d4076fe6c_63bec35394176a06c262791a/scale_2400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0297" y="3412371"/>
            <a:ext cx="4627531" cy="20841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4898131"/>
              </p:ext>
            </p:extLst>
          </p:nvPr>
        </p:nvGraphicFramePr>
        <p:xfrm>
          <a:off x="0" y="93130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079289" y="1430231"/>
            <a:ext cx="2001335" cy="2516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smtClean="0"/>
              <a:t>Конечный </a:t>
            </a:r>
            <a:r>
              <a:rPr lang="ru-RU" sz="1050" dirty="0"/>
              <a:t>потребитель </a:t>
            </a:r>
            <a:r>
              <a:rPr lang="en-US" sz="1050" dirty="0"/>
              <a:t>B</a:t>
            </a:r>
            <a:r>
              <a:rPr lang="ru-RU" sz="1050" dirty="0"/>
              <a:t>2</a:t>
            </a:r>
            <a:r>
              <a:rPr lang="en-US" sz="1050" dirty="0"/>
              <a:t>C</a:t>
            </a:r>
            <a:r>
              <a:rPr lang="ru-RU" sz="1050" dirty="0"/>
              <a:t> это люди в России, которые используют </a:t>
            </a:r>
            <a:r>
              <a:rPr lang="ru-RU" sz="1050" dirty="0" err="1"/>
              <a:t>криптовалюту</a:t>
            </a:r>
            <a:r>
              <a:rPr lang="ru-RU" sz="1050" dirty="0"/>
              <a:t> как свой основной доход.</a:t>
            </a:r>
          </a:p>
          <a:p>
            <a:r>
              <a:rPr lang="en-US" sz="1050" dirty="0"/>
              <a:t>B</a:t>
            </a:r>
            <a:r>
              <a:rPr lang="ru-RU" sz="1050" dirty="0"/>
              <a:t>2</a:t>
            </a:r>
            <a:r>
              <a:rPr lang="en-US" sz="1050" dirty="0"/>
              <a:t>B </a:t>
            </a:r>
            <a:r>
              <a:rPr lang="ru-RU" sz="1050" dirty="0"/>
              <a:t>– </a:t>
            </a:r>
            <a:r>
              <a:rPr lang="ru-RU" sz="1050" dirty="0" err="1"/>
              <a:t>маркетплейсы</a:t>
            </a:r>
            <a:r>
              <a:rPr lang="ru-RU" sz="1050" dirty="0"/>
              <a:t> интегрировавшие наш кошелек и компании которые будут проводить оплату цифровым рублем.</a:t>
            </a:r>
          </a:p>
          <a:p>
            <a:r>
              <a:rPr lang="ru-RU" sz="1050" dirty="0"/>
              <a:t>B2G – государство будет получать налоговую отчетность и видеть движение цифровых средств наших пользователей для легализации их доходов.</a:t>
            </a:r>
            <a:endParaRPr lang="ru-RU" sz="900" i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68203" y="1488520"/>
            <a:ext cx="1944216" cy="2516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err="1"/>
              <a:t>RusCrypto</a:t>
            </a:r>
            <a:r>
              <a:rPr lang="ru-RU" sz="1050" dirty="0"/>
              <a:t> создает модель крипто-кошелька для экономии и упрощения: денежных переводов, продажи/покупки товаров, и/или услуг за цифровой рубль, покупки цифрового рубля за другие криптовалюты, легализации доходов полученных в </a:t>
            </a:r>
            <a:r>
              <a:rPr lang="ru-RU" sz="1050" dirty="0" err="1"/>
              <a:t>Blockchain</a:t>
            </a:r>
            <a:r>
              <a:rPr lang="ru-RU" sz="1050" dirty="0"/>
              <a:t> и Web3, путем верификации KYC (</a:t>
            </a:r>
            <a:r>
              <a:rPr lang="ru-RU" sz="1050" dirty="0" err="1"/>
              <a:t>Know-Your-Customer</a:t>
            </a:r>
            <a:r>
              <a:rPr lang="ru-RU" sz="1050" dirty="0"/>
              <a:t>) и оплаты налогов на базе </a:t>
            </a:r>
            <a:r>
              <a:rPr lang="ru-RU" sz="1050" dirty="0" err="1"/>
              <a:t>Госуслуг</a:t>
            </a:r>
            <a:r>
              <a:rPr lang="ru-RU" sz="1050" dirty="0"/>
              <a:t>, </a:t>
            </a:r>
            <a:r>
              <a:rPr lang="ru-RU" sz="1050" dirty="0" err="1"/>
              <a:t>Сбер</a:t>
            </a:r>
            <a:r>
              <a:rPr lang="ru-RU" sz="1050" dirty="0"/>
              <a:t> ID.</a:t>
            </a:r>
            <a:endParaRPr lang="ru-RU" sz="8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100378" y="2817485"/>
            <a:ext cx="187196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b="1" i="1" dirty="0" smtClean="0"/>
              <a:t>Прямые </a:t>
            </a:r>
            <a:r>
              <a:rPr lang="ru-RU" sz="1200" i="1" dirty="0" smtClean="0"/>
              <a:t>(приложение кошелька)</a:t>
            </a:r>
            <a:endParaRPr lang="ru-RU" sz="1200" i="1" dirty="0"/>
          </a:p>
          <a:p>
            <a:r>
              <a:rPr lang="ru-RU" sz="1200" b="1" i="1" dirty="0"/>
              <a:t>Непрямые </a:t>
            </a:r>
            <a:r>
              <a:rPr lang="ru-RU" sz="1200" i="1" dirty="0"/>
              <a:t>(</a:t>
            </a:r>
            <a:r>
              <a:rPr lang="ru-RU" sz="1200" i="1" dirty="0" smtClean="0"/>
              <a:t>партнерство со сторонними сервисами)</a:t>
            </a:r>
            <a:endParaRPr lang="ru-RU" sz="1200" i="1" dirty="0"/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119371" y="1382542"/>
            <a:ext cx="197891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/>
              <a:t>Персональная поддержка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 smtClean="0"/>
              <a:t>Автоматизированное </a:t>
            </a:r>
            <a:r>
              <a:rPr lang="ru-RU" sz="1200" i="1" dirty="0"/>
              <a:t>обслуживание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 smtClean="0"/>
              <a:t>Сообщества</a:t>
            </a:r>
            <a:endParaRPr lang="ru-RU" sz="1200" i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112320" y="4344581"/>
            <a:ext cx="4752528" cy="1508105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smtClean="0"/>
              <a:t>Проценты с конвертации валют (</a:t>
            </a:r>
            <a:r>
              <a:rPr lang="en-US" sz="1400" i="1" dirty="0" smtClean="0"/>
              <a:t>swap)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smtClean="0"/>
              <a:t>Комиссионные за использование моста (</a:t>
            </a:r>
            <a:r>
              <a:rPr lang="en-US" sz="1400" i="1" dirty="0" smtClean="0"/>
              <a:t>bridge)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endParaRPr lang="en-US" sz="1400" i="1" dirty="0" smtClean="0"/>
          </a:p>
          <a:p>
            <a:pPr marL="15875" indent="-15875">
              <a:buFont typeface="Arial" panose="020B0604020202020204" pitchFamily="34" charset="0"/>
              <a:buChar char="•"/>
            </a:pPr>
            <a:endParaRPr lang="en-US" sz="1400" i="1" dirty="0"/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smtClean="0"/>
              <a:t>Комиссии за использование </a:t>
            </a:r>
            <a:r>
              <a:rPr lang="en-US" sz="1400" i="1" dirty="0" smtClean="0"/>
              <a:t>P2P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endParaRPr lang="ru-RU" sz="1400" i="1" dirty="0" smtClean="0"/>
          </a:p>
          <a:p>
            <a:pPr marL="15875" indent="-15875">
              <a:buFont typeface="Arial" panose="020B0604020202020204" pitchFamily="34" charset="0"/>
              <a:buChar char="•"/>
            </a:pPr>
            <a:endParaRPr lang="ru-RU" sz="1400" i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089291" y="2789820"/>
            <a:ext cx="187196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 smtClean="0"/>
              <a:t>Цифровые </a:t>
            </a:r>
            <a:r>
              <a:rPr lang="ru-RU" sz="1200" i="1" dirty="0"/>
              <a:t>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/>
              <a:t>Интеллектуальные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/>
              <a:t>Персонал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/>
              <a:t>Финансы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089291" y="1495746"/>
            <a:ext cx="197891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 smtClean="0"/>
              <a:t>Конвертация цифровых активов</a:t>
            </a:r>
            <a:endParaRPr lang="ru-RU" sz="1200" i="1" dirty="0"/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 smtClean="0"/>
              <a:t>Цифровой кошелек</a:t>
            </a:r>
            <a:r>
              <a:rPr lang="en-US" sz="1200" i="1" dirty="0" smtClean="0"/>
              <a:t>/</a:t>
            </a:r>
            <a:r>
              <a:rPr lang="ru-RU" sz="1200" i="1" dirty="0" smtClean="0"/>
              <a:t>крипто-кошелек</a:t>
            </a:r>
          </a:p>
          <a:p>
            <a:r>
              <a:rPr lang="ru-RU" sz="1200" i="1" dirty="0" smtClean="0"/>
              <a:t>(сфера </a:t>
            </a:r>
            <a:r>
              <a:rPr lang="ru-RU" sz="1200" i="1" dirty="0"/>
              <a:t>услуг)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53007" y="1526726"/>
            <a:ext cx="187196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/>
              <a:t>Пример: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smtClean="0"/>
              <a:t>Центральный банк России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smtClean="0"/>
              <a:t>Кредитные организации</a:t>
            </a:r>
            <a:endParaRPr lang="ru-RU" sz="1400" i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53008" y="4269905"/>
            <a:ext cx="4609926" cy="1508105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i="1" dirty="0"/>
              <a:t>Фиксированные (постоянные) издержки</a:t>
            </a:r>
          </a:p>
          <a:p>
            <a:pPr lvl="0" fontAlgn="t">
              <a:defRPr/>
            </a:pPr>
            <a:r>
              <a:rPr lang="ru-RU" sz="1400" i="1" dirty="0" smtClean="0"/>
              <a:t>ЗП сотрудникам </a:t>
            </a:r>
            <a:r>
              <a:rPr lang="ru-RU" sz="1400" dirty="0"/>
              <a:t>206500</a:t>
            </a:r>
            <a:endParaRPr lang="ru-RU" sz="1400" dirty="0">
              <a:solidFill>
                <a:srgbClr val="000000"/>
              </a:solidFill>
            </a:endParaRPr>
          </a:p>
          <a:p>
            <a:r>
              <a:rPr lang="ru-RU" sz="1400" i="1" dirty="0" smtClean="0"/>
              <a:t>Обслуживание серверов</a:t>
            </a:r>
            <a:endParaRPr lang="ru-RU" sz="1400" i="1" dirty="0"/>
          </a:p>
          <a:p>
            <a:r>
              <a:rPr lang="ru-RU" sz="1400" i="1" dirty="0" smtClean="0"/>
              <a:t>(</a:t>
            </a:r>
            <a:r>
              <a:rPr lang="ru-RU" sz="1400" i="1" dirty="0" err="1" smtClean="0"/>
              <a:t>датацентр</a:t>
            </a:r>
            <a:r>
              <a:rPr lang="ru-RU" sz="1400" i="1" dirty="0" smtClean="0"/>
              <a:t>) </a:t>
            </a:r>
            <a:r>
              <a:rPr lang="ru-RU" sz="1400" dirty="0" smtClean="0"/>
              <a:t>6500</a:t>
            </a:r>
            <a:endParaRPr lang="ru-RU" sz="1400" i="1" dirty="0"/>
          </a:p>
          <a:p>
            <a:endParaRPr lang="ru-RU" sz="14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algn="r"/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1400" i="1" dirty="0"/>
              <a:t>Переменные издержки</a:t>
            </a:r>
          </a:p>
          <a:p>
            <a:pPr algn="ctr"/>
            <a:r>
              <a:rPr lang="ru-RU" sz="1400" i="1" dirty="0" smtClean="0"/>
              <a:t>Сервера 200 000</a:t>
            </a:r>
            <a:endParaRPr lang="ru-RU" sz="1400" i="1" dirty="0"/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15776" y="67302"/>
            <a:ext cx="2880320" cy="50405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9792" y="120887"/>
            <a:ext cx="1655992" cy="432048"/>
          </a:xfrm>
        </p:spPr>
        <p:txBody>
          <a:bodyPr/>
          <a:lstStyle/>
          <a:p>
            <a:r>
              <a:rPr lang="en-US" sz="2800" dirty="0" err="1"/>
              <a:t>CustDev</a:t>
            </a:r>
            <a:endParaRPr lang="en-US" sz="28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/>
          </p:nvPr>
        </p:nvSpPr>
        <p:spPr>
          <a:xfrm>
            <a:off x="212254" y="703032"/>
            <a:ext cx="4426920" cy="156852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Гипотеза - </a:t>
            </a:r>
            <a:r>
              <a:rPr lang="ru-RU" dirty="0">
                <a:ea typeface="MS Gothic" pitchFamily="49" charset="-128"/>
              </a:rPr>
              <a:t>ч</a:t>
            </a:r>
            <a:r>
              <a:rPr lang="ru-RU" sz="1800" dirty="0" smtClean="0">
                <a:ea typeface="MS Gothic" pitchFamily="49" charset="-128"/>
              </a:rPr>
              <a:t>асть людей которые используют </a:t>
            </a:r>
            <a:r>
              <a:rPr lang="ru-RU" sz="1800" dirty="0" err="1" smtClean="0">
                <a:ea typeface="MS Gothic" pitchFamily="49" charset="-128"/>
              </a:rPr>
              <a:t>криптовалюту</a:t>
            </a:r>
            <a:r>
              <a:rPr lang="ru-RU" sz="1800" dirty="0" smtClean="0">
                <a:ea typeface="MS Gothic" pitchFamily="49" charset="-128"/>
              </a:rPr>
              <a:t> как свой основной доход, в силу юридической</a:t>
            </a:r>
            <a:br>
              <a:rPr lang="ru-RU" sz="1800" dirty="0" smtClean="0">
                <a:ea typeface="MS Gothic" pitchFamily="49" charset="-128"/>
              </a:rPr>
            </a:br>
            <a:r>
              <a:rPr lang="ru-RU" sz="1800" dirty="0" smtClean="0">
                <a:ea typeface="MS Gothic" pitchFamily="49" charset="-128"/>
              </a:rPr>
              <a:t>неопределенности в стране не могут легализовать свой доход с цифровых активов.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/>
          </p:nvPr>
        </p:nvSpPr>
        <p:spPr>
          <a:xfrm>
            <a:off x="5040312" y="549352"/>
            <a:ext cx="4824536" cy="1788037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Возможность -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MS Gothic" pitchFamily="49" charset="-128"/>
              </a:rPr>
              <a:t>EVM</a:t>
            </a:r>
            <a:r>
              <a:rPr kumimoji="0" lang="en-US" sz="1800" b="0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MS Gothic" pitchFamily="49" charset="-128"/>
              </a:rPr>
              <a:t> </a:t>
            </a:r>
            <a:r>
              <a:rPr kumimoji="0" lang="ru-RU" sz="1800" b="0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MS Gothic" pitchFamily="49" charset="-128"/>
              </a:rPr>
              <a:t>кошелек, который объединит в себе возможность использования, обмена, легализации криптовалюты для граждан РФ, в том числе решит проблему использования цифрового рубля и упростит работу с ним. Кошелек создан для граждан, которые стремятся зарабатывать в </a:t>
            </a:r>
            <a:r>
              <a:rPr kumimoji="0" lang="ru-RU" sz="1800" b="0" i="0" u="none" strike="noStrike" kern="0" cap="none" spc="0" normalizeH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MS Gothic" pitchFamily="49" charset="-128"/>
              </a:rPr>
              <a:t>криптовалюте</a:t>
            </a:r>
            <a:r>
              <a:rPr kumimoji="0" lang="ru-RU" sz="1800" b="0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MS Gothic" pitchFamily="49" charset="-128"/>
              </a:rPr>
              <a:t> и не скрывать свои доходы от государства</a:t>
            </a:r>
            <a:r>
              <a:rPr lang="ru-RU" sz="1800" kern="0" dirty="0" smtClean="0">
                <a:solidFill>
                  <a:sysClr val="windowText" lastClr="000000"/>
                </a:solidFill>
                <a:ea typeface="MS Gothic" pitchFamily="49" charset="-128"/>
              </a:rPr>
              <a:t>.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/>
          </p:nvPr>
        </p:nvSpPr>
        <p:spPr>
          <a:xfrm>
            <a:off x="215776" y="2403227"/>
            <a:ext cx="9721080" cy="3168352"/>
          </a:xfrm>
        </p:spPr>
        <p:txBody>
          <a:bodyPr>
            <a:normAutofit fontScale="85000" lnSpcReduction="10000"/>
          </a:bodyPr>
          <a:lstStyle/>
          <a:p>
            <a:r>
              <a:rPr lang="ru-RU" sz="1900" dirty="0" smtClean="0"/>
              <a:t>Целевая аудитория:</a:t>
            </a:r>
          </a:p>
          <a:p>
            <a:endParaRPr lang="ru-RU" sz="1900" dirty="0" smtClean="0"/>
          </a:p>
          <a:p>
            <a:pPr marL="342900" indent="-342900">
              <a:buAutoNum type="arabicPeriod"/>
            </a:pPr>
            <a:r>
              <a:rPr lang="ru-RU" sz="1900" dirty="0" smtClean="0"/>
              <a:t>Люди в возрасте от 18 до 50 лет, </a:t>
            </a:r>
            <a:r>
              <a:rPr lang="ru-RU" sz="1900" b="1" dirty="0" smtClean="0"/>
              <a:t>которые уже взаимодействуют </a:t>
            </a:r>
            <a:r>
              <a:rPr lang="ru-RU" sz="1900" dirty="0" smtClean="0"/>
              <a:t>с </a:t>
            </a:r>
            <a:r>
              <a:rPr lang="ru-RU" sz="1900" dirty="0" err="1" smtClean="0"/>
              <a:t>криптовалютой</a:t>
            </a:r>
            <a:r>
              <a:rPr lang="ru-RU" sz="1900" dirty="0" smtClean="0"/>
              <a:t>. Они могут заниматься </a:t>
            </a:r>
            <a:r>
              <a:rPr lang="ru-RU" sz="1900" dirty="0" err="1" smtClean="0"/>
              <a:t>майнингом</a:t>
            </a:r>
            <a:r>
              <a:rPr lang="ru-RU" sz="1900" dirty="0" smtClean="0"/>
              <a:t>, принимать оплату в </a:t>
            </a:r>
            <a:r>
              <a:rPr lang="ru-RU" sz="1900" dirty="0" err="1" smtClean="0"/>
              <a:t>криптовалюте</a:t>
            </a:r>
            <a:r>
              <a:rPr lang="ru-RU" sz="1900" dirty="0" smtClean="0"/>
              <a:t> за свои услуги или иные виды дохода, которые связаны с </a:t>
            </a:r>
            <a:r>
              <a:rPr lang="en-US" sz="1900" dirty="0" smtClean="0"/>
              <a:t>web3 </a:t>
            </a:r>
            <a:r>
              <a:rPr lang="ru-RU" sz="1900" dirty="0" smtClean="0"/>
              <a:t>и </a:t>
            </a:r>
            <a:r>
              <a:rPr lang="ru-RU" sz="1900" dirty="0" err="1" smtClean="0"/>
              <a:t>криптовалютой</a:t>
            </a:r>
            <a:r>
              <a:rPr lang="ru-RU" sz="1900" dirty="0" smtClean="0"/>
              <a:t>. У них есть потребность в легализации своих доходов с этой сферы на территории России. Они намерены выплачивать государству налоги в полном размере.</a:t>
            </a:r>
          </a:p>
          <a:p>
            <a:pPr marL="342900" indent="-342900">
              <a:buAutoNum type="arabicPeriod"/>
            </a:pPr>
            <a:endParaRPr lang="ru-RU" sz="1900" dirty="0" smtClean="0"/>
          </a:p>
          <a:p>
            <a:pPr marL="342900" indent="-342900">
              <a:buAutoNum type="arabicPeriod"/>
            </a:pPr>
            <a:r>
              <a:rPr lang="ru-RU" sz="1900" dirty="0" smtClean="0"/>
              <a:t>Люди в возрасте от 18 до 50 лет, </a:t>
            </a:r>
            <a:r>
              <a:rPr lang="ru-RU" sz="1900" b="1" dirty="0" smtClean="0"/>
              <a:t>которые хотели бы взаимодействовать </a:t>
            </a:r>
            <a:r>
              <a:rPr lang="ru-RU" sz="1900" dirty="0" smtClean="0"/>
              <a:t>с </a:t>
            </a:r>
            <a:r>
              <a:rPr lang="ru-RU" sz="1900" dirty="0" err="1" smtClean="0"/>
              <a:t>криптовалютой</a:t>
            </a:r>
            <a:r>
              <a:rPr lang="ru-RU" sz="1900" dirty="0" smtClean="0"/>
              <a:t> и заниматься различными видами дохода в </a:t>
            </a:r>
            <a:r>
              <a:rPr lang="ru-RU" sz="1900" dirty="0" err="1" smtClean="0"/>
              <a:t>криптовалюте</a:t>
            </a:r>
            <a:r>
              <a:rPr lang="ru-RU" sz="1900" dirty="0" smtClean="0"/>
              <a:t>. Они хотят производить всё легально и без сокрытия информации о потоке денежных средств от государства</a:t>
            </a:r>
          </a:p>
          <a:p>
            <a:pPr marL="342900" indent="-342900">
              <a:buAutoNum type="arabicPeriod"/>
            </a:pPr>
            <a:endParaRPr lang="ru-RU" sz="1900" dirty="0" smtClean="0"/>
          </a:p>
          <a:p>
            <a:pPr marL="342900" indent="-342900">
              <a:buAutoNum type="arabicPeriod"/>
            </a:pPr>
            <a:r>
              <a:rPr lang="ru-RU" sz="1900" dirty="0" smtClean="0"/>
              <a:t>Организации или частные лица, которые намерены принимать платежи за продажу товаров или услуг в цифровом рубле. Делать это легально и удобно.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07059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31800" y="134975"/>
            <a:ext cx="2952328" cy="64807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000" y="170979"/>
            <a:ext cx="2880128" cy="576064"/>
          </a:xfrm>
        </p:spPr>
        <p:txBody>
          <a:bodyPr/>
          <a:lstStyle/>
          <a:p>
            <a:r>
              <a:rPr lang="ru-RU" dirty="0" smtClean="0"/>
              <a:t>Проблемное </a:t>
            </a:r>
            <a:r>
              <a:rPr lang="ru-RU" dirty="0" err="1" smtClean="0"/>
              <a:t>интревью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/>
          </p:nvPr>
        </p:nvSpPr>
        <p:spPr>
          <a:xfrm>
            <a:off x="215776" y="963067"/>
            <a:ext cx="6696744" cy="4608512"/>
          </a:xfrm>
        </p:spPr>
        <p:txBody>
          <a:bodyPr>
            <a:normAutofit fontScale="40000" lnSpcReduction="20000"/>
          </a:bodyPr>
          <a:lstStyle/>
          <a:p>
            <a:pPr marL="285750" indent="-28575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ru-RU" sz="3500" dirty="0" smtClean="0"/>
              <a:t>С какими проблемами вы уже сталкивались при обмене криптовалюты на </a:t>
            </a:r>
            <a:r>
              <a:rPr lang="ru-RU" sz="3500" dirty="0" err="1" smtClean="0"/>
              <a:t>фиат</a:t>
            </a:r>
            <a:r>
              <a:rPr lang="ru-RU" sz="3500" dirty="0" smtClean="0"/>
              <a:t>?</a:t>
            </a:r>
          </a:p>
          <a:p>
            <a:pPr marL="285750" indent="-28575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ru-RU" sz="3500" dirty="0" smtClean="0"/>
              <a:t>Какие факторы влияют на принятие решений об использовании какого-либо крипто кошелька?</a:t>
            </a:r>
          </a:p>
          <a:p>
            <a:pPr marL="285750" indent="-28575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ru-RU" sz="3500" dirty="0" smtClean="0"/>
              <a:t>Какие плюсы для себя вы видите в легализации дохода от </a:t>
            </a:r>
            <a:r>
              <a:rPr lang="ru-RU" sz="3500" dirty="0" err="1" smtClean="0"/>
              <a:t>криптовалют</a:t>
            </a:r>
            <a:r>
              <a:rPr lang="ru-RU" sz="3500" dirty="0" smtClean="0"/>
              <a:t>?</a:t>
            </a:r>
          </a:p>
          <a:p>
            <a:pPr marL="285750" indent="-28575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ru-RU" sz="3500" dirty="0" smtClean="0"/>
              <a:t>Какой метод </a:t>
            </a:r>
            <a:r>
              <a:rPr lang="ru-RU" sz="3500" dirty="0" err="1" smtClean="0"/>
              <a:t>налогооблажения</a:t>
            </a:r>
            <a:r>
              <a:rPr lang="ru-RU" sz="3500" dirty="0" smtClean="0"/>
              <a:t> вы используете при работе с </a:t>
            </a:r>
            <a:r>
              <a:rPr lang="ru-RU" sz="3500" dirty="0" err="1" smtClean="0"/>
              <a:t>криптовалютой</a:t>
            </a:r>
            <a:r>
              <a:rPr lang="ru-RU" sz="3500" dirty="0" smtClean="0"/>
              <a:t>? Если вы еще не задумывались над этим вопросом то какой способ был бы для вас </a:t>
            </a:r>
            <a:r>
              <a:rPr lang="ru-RU" sz="3500" dirty="0" err="1" smtClean="0"/>
              <a:t>предпочтилельным</a:t>
            </a:r>
            <a:r>
              <a:rPr lang="ru-RU" sz="3500" dirty="0" smtClean="0"/>
              <a:t>?</a:t>
            </a:r>
          </a:p>
          <a:p>
            <a:pPr marL="285750" indent="-28575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ru-RU" sz="3500" dirty="0" smtClean="0"/>
              <a:t>Что может заставить вас перейти от оплаты </a:t>
            </a:r>
            <a:r>
              <a:rPr lang="ru-RU" sz="3500" dirty="0" err="1" smtClean="0"/>
              <a:t>фиатным</a:t>
            </a:r>
            <a:r>
              <a:rPr lang="ru-RU" sz="3500" dirty="0" smtClean="0"/>
              <a:t> рублем в пользу цифрового?</a:t>
            </a:r>
          </a:p>
          <a:p>
            <a:pPr marL="285750" indent="-28575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ru-RU" sz="3500" dirty="0" smtClean="0"/>
              <a:t>Каким вы себе представляете </a:t>
            </a:r>
            <a:r>
              <a:rPr lang="en-US" sz="3500" dirty="0" smtClean="0"/>
              <a:t> </a:t>
            </a:r>
            <a:r>
              <a:rPr lang="ru-RU" sz="3500" dirty="0" smtClean="0"/>
              <a:t>российский аналог </a:t>
            </a:r>
            <a:r>
              <a:rPr lang="en-US" sz="3500" dirty="0" smtClean="0"/>
              <a:t>P2P </a:t>
            </a:r>
            <a:r>
              <a:rPr lang="ru-RU" sz="3500" dirty="0" smtClean="0"/>
              <a:t>ведущих западных крипто бирж?</a:t>
            </a:r>
          </a:p>
          <a:p>
            <a:pPr marL="285750" indent="-28575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ru-RU" sz="3500" dirty="0" smtClean="0"/>
              <a:t>О каких проблемах при обмене </a:t>
            </a:r>
            <a:r>
              <a:rPr lang="ru-RU" sz="3500" dirty="0" err="1" smtClean="0"/>
              <a:t>криптовалют</a:t>
            </a:r>
            <a:r>
              <a:rPr lang="ru-RU" sz="3500" dirty="0" smtClean="0"/>
              <a:t> на </a:t>
            </a:r>
            <a:r>
              <a:rPr lang="ru-RU" sz="3500" dirty="0" err="1" smtClean="0"/>
              <a:t>фиат</a:t>
            </a:r>
            <a:r>
              <a:rPr lang="ru-RU" sz="3500" dirty="0" smtClean="0"/>
              <a:t> вы знаете (слышали публичные истории, истории друзей и знакомых)? </a:t>
            </a:r>
          </a:p>
          <a:p>
            <a:pPr marL="285750" indent="-28575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ru-RU" sz="3500" dirty="0" smtClean="0"/>
              <a:t>Каким крипто кошельком пользуетесь и почему?</a:t>
            </a:r>
          </a:p>
        </p:txBody>
      </p:sp>
    </p:spTree>
    <p:extLst>
      <p:ext uri="{BB962C8B-B14F-4D97-AF65-F5344CB8AC3E}">
        <p14:creationId xmlns:p14="http://schemas.microsoft.com/office/powerpoint/2010/main" val="30689290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/>
          </p:nvPr>
        </p:nvSpPr>
        <p:spPr>
          <a:xfrm>
            <a:off x="359792" y="1395115"/>
            <a:ext cx="6624736" cy="3384376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/>
              <a:t>Каких </a:t>
            </a:r>
            <a:r>
              <a:rPr lang="en-US" sz="1400" dirty="0"/>
              <a:t>Web3 </a:t>
            </a:r>
            <a:r>
              <a:rPr lang="ru-RU" sz="1400" dirty="0" err="1"/>
              <a:t>блоггеров</a:t>
            </a:r>
            <a:r>
              <a:rPr lang="ru-RU" sz="1400" dirty="0"/>
              <a:t> читаете или смотрите?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/>
              <a:t>Мнениям каких людей</a:t>
            </a:r>
            <a:r>
              <a:rPr lang="en-US" sz="1400" dirty="0"/>
              <a:t> </a:t>
            </a:r>
            <a:r>
              <a:rPr lang="ru-RU" sz="1400" dirty="0"/>
              <a:t>в крипто сфере доверяете больше всего?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/>
              <a:t>На какие СМИ и рассылки подписаны?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/>
              <a:t>Где вы ищете описания и отзывы о продукте?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/>
              <a:t>Какими </a:t>
            </a:r>
            <a:r>
              <a:rPr lang="ru-RU" sz="1400" dirty="0" err="1"/>
              <a:t>соцсетями</a:t>
            </a:r>
            <a:r>
              <a:rPr lang="ru-RU" sz="1400" dirty="0"/>
              <a:t> пользуетесь?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/>
              <a:t>Где проводите большую часть времени в интернете?</a:t>
            </a:r>
          </a:p>
          <a:p>
            <a:pPr>
              <a:lnSpc>
                <a:spcPct val="150000"/>
              </a:lnSpc>
            </a:pP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31800" y="134975"/>
            <a:ext cx="2952328" cy="64807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04000" y="170979"/>
            <a:ext cx="2880128" cy="57606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kern="0" smtClean="0">
                <a:solidFill>
                  <a:sysClr val="windowText" lastClr="000000"/>
                </a:solidFill>
              </a:rPr>
              <a:t>Проблемное интревью</a:t>
            </a:r>
            <a:endParaRPr lang="ru-RU" kern="0" dirty="0" smtClean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050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74" y="0"/>
            <a:ext cx="10071300" cy="567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4255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Процесс производства товара (оказания услуги)</a:t>
            </a:r>
            <a:endParaRPr sz="4000" dirty="0">
              <a:ea typeface="MS Gothic" pitchFamily="49" charset="-128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00" y="1295672"/>
            <a:ext cx="7777289" cy="4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9791" y="819051"/>
            <a:ext cx="936104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 – </a:t>
            </a:r>
            <a:r>
              <a:rPr lang="ru-RU" dirty="0" smtClean="0"/>
              <a:t>Разработать </a:t>
            </a:r>
            <a:r>
              <a:rPr lang="en-US" kern="0" dirty="0"/>
              <a:t>EVM </a:t>
            </a:r>
            <a:r>
              <a:rPr lang="en-US" dirty="0" smtClean="0"/>
              <a:t>Web3 </a:t>
            </a:r>
            <a:r>
              <a:rPr lang="ru-RU" dirty="0" smtClean="0"/>
              <a:t>кошелек с </a:t>
            </a:r>
            <a:r>
              <a:rPr lang="en-US" kern="0" dirty="0"/>
              <a:t>KYC </a:t>
            </a:r>
            <a:r>
              <a:rPr lang="ru-RU" kern="0" dirty="0" smtClean="0"/>
              <a:t>(верификацией) и </a:t>
            </a:r>
            <a:r>
              <a:rPr lang="ru-RU" dirty="0" smtClean="0"/>
              <a:t>поддержкой основных </a:t>
            </a:r>
            <a:r>
              <a:rPr lang="ru-RU" dirty="0" err="1" smtClean="0"/>
              <a:t>криптовалют</a:t>
            </a:r>
            <a:r>
              <a:rPr lang="ru-RU" dirty="0" smtClean="0"/>
              <a:t> на основе статистики их рыночной капитализации, а также интегрировать в кошелек возможность обмена, покупки, продажи </a:t>
            </a:r>
            <a:r>
              <a:rPr lang="ru-RU" dirty="0" err="1" smtClean="0"/>
              <a:t>криптовалют</a:t>
            </a:r>
            <a:r>
              <a:rPr lang="ru-RU" dirty="0" smtClean="0"/>
              <a:t> на цифровой рубль</a:t>
            </a:r>
            <a:r>
              <a:rPr lang="en-US" dirty="0" smtClean="0"/>
              <a:t> c </a:t>
            </a:r>
            <a:r>
              <a:rPr lang="ru-RU" dirty="0" smtClean="0"/>
              <a:t>последующим его обменом на </a:t>
            </a:r>
            <a:r>
              <a:rPr lang="ru-RU" dirty="0" err="1" smtClean="0"/>
              <a:t>фиатный</a:t>
            </a:r>
            <a:r>
              <a:rPr lang="ru-RU" dirty="0" smtClean="0"/>
              <a:t> рубль путем перевода цифрового рубля на личные счета пользователя в сторонних банках. Кошелек будет давать возможность декларировать доходы и выплачивать налоги.</a:t>
            </a:r>
          </a:p>
          <a:p>
            <a:r>
              <a:rPr lang="en-US" dirty="0" smtClean="0"/>
              <a:t>M – </a:t>
            </a:r>
            <a:r>
              <a:rPr lang="ru-RU" dirty="0" smtClean="0"/>
              <a:t>Результат будет измерять в количестве пользователей, дохода с комиссий и суммы оплаченных налогов.</a:t>
            </a:r>
          </a:p>
          <a:p>
            <a:r>
              <a:rPr lang="en-US" dirty="0" smtClean="0"/>
              <a:t>A – </a:t>
            </a:r>
            <a:r>
              <a:rPr lang="ru-RU" dirty="0" smtClean="0"/>
              <a:t>Цели будут достигнуты благодаря: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Оптимизированной работе приложения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Инновационного подхода в отношении </a:t>
            </a:r>
            <a:r>
              <a:rPr lang="ru-RU" dirty="0" err="1" smtClean="0"/>
              <a:t>криптовалют</a:t>
            </a:r>
            <a:r>
              <a:rPr lang="ru-RU" dirty="0" smtClean="0"/>
              <a:t> и </a:t>
            </a:r>
            <a:r>
              <a:rPr lang="ru-RU" dirty="0"/>
              <a:t>Ц</a:t>
            </a:r>
            <a:r>
              <a:rPr lang="ru-RU" dirty="0" smtClean="0"/>
              <a:t>ифрового рубля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Удовлетворении потребности пользователя в декларировании своих доходов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Маркетинговой компании </a:t>
            </a:r>
            <a:r>
              <a:rPr lang="ru-RU" dirty="0" err="1" smtClean="0"/>
              <a:t>нацеленно</a:t>
            </a:r>
            <a:r>
              <a:rPr lang="ru-RU" dirty="0" smtClean="0"/>
              <a:t> на целевую аудиторию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Постепенной интеграции в </a:t>
            </a:r>
            <a:r>
              <a:rPr lang="ru-RU" dirty="0" err="1" smtClean="0"/>
              <a:t>маркетплейсы</a:t>
            </a:r>
            <a:r>
              <a:rPr lang="ru-RU" dirty="0" smtClean="0"/>
              <a:t>, сервисы и экосистемы</a:t>
            </a:r>
          </a:p>
          <a:p>
            <a:r>
              <a:rPr lang="en-US" dirty="0" smtClean="0"/>
              <a:t>R – </a:t>
            </a:r>
            <a:r>
              <a:rPr lang="ru-RU" dirty="0" smtClean="0"/>
              <a:t>Целью разработки проекта является предоставление людям, которые связывают свой доход с </a:t>
            </a:r>
            <a:r>
              <a:rPr lang="ru-RU" dirty="0" err="1" smtClean="0"/>
              <a:t>криптовалютой</a:t>
            </a:r>
            <a:r>
              <a:rPr lang="ru-RU" dirty="0" smtClean="0"/>
              <a:t>, возможности легализовать свой доход</a:t>
            </a:r>
          </a:p>
          <a:p>
            <a:r>
              <a:rPr lang="en-US" dirty="0" smtClean="0"/>
              <a:t>T – </a:t>
            </a:r>
            <a:r>
              <a:rPr lang="ru-RU" dirty="0" smtClean="0"/>
              <a:t>Цель будет достигнута в течении 18 месяцев после выхода Цифрового рубля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4824288" y="891059"/>
            <a:ext cx="2952328" cy="18505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Необходимость ликвидности на начальных </a:t>
            </a:r>
            <a:r>
              <a:rPr lang="ru-RU" sz="1400" dirty="0" smtClean="0">
                <a:solidFill>
                  <a:schemeClr val="tx1"/>
                </a:solidFill>
              </a:rPr>
              <a:t>этапах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</a:rPr>
              <a:t>Малое доверие к сервису и рынку в виду его новизны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71960" y="891059"/>
            <a:ext cx="2952328" cy="18505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</a:rPr>
              <a:t>Легализация доходов с цифровых активов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</a:rPr>
              <a:t>Одно из первых приложений на базе ЦР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</a:rPr>
              <a:t>Возможность использования кошелька на различных цифровых площадках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</a:rPr>
              <a:t>Использование </a:t>
            </a:r>
            <a:r>
              <a:rPr lang="en-US" sz="1400" dirty="0">
                <a:solidFill>
                  <a:schemeClr val="tx1"/>
                </a:solidFill>
              </a:rPr>
              <a:t>DLT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871960" y="531019"/>
            <a:ext cx="2952328" cy="36004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Сильные стороны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824288" y="531019"/>
            <a:ext cx="2952328" cy="36004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Слабые стороны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871960" y="2763267"/>
            <a:ext cx="2952328" cy="36004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Возможности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824288" y="2763267"/>
            <a:ext cx="2952328" cy="36004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Угрозы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871960" y="3123307"/>
            <a:ext cx="2952328" cy="185050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Увеличение числа пользователей 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smtClean="0">
                <a:solidFill>
                  <a:schemeClr val="tx1"/>
                </a:solidFill>
              </a:rPr>
              <a:t>Web3</a:t>
            </a:r>
            <a:endParaRPr lang="ru-RU" sz="1400" dirty="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</a:rPr>
              <a:t>Проведение безопасных сделок (</a:t>
            </a:r>
            <a:r>
              <a:rPr lang="en-US" sz="1400" dirty="0" smtClean="0">
                <a:solidFill>
                  <a:schemeClr val="tx1"/>
                </a:solidFill>
              </a:rPr>
              <a:t>KYC</a:t>
            </a:r>
            <a:r>
              <a:rPr lang="ru-RU" sz="1400" dirty="0" smtClean="0">
                <a:solidFill>
                  <a:schemeClr val="tx1"/>
                </a:solidFill>
              </a:rPr>
              <a:t>)</a:t>
            </a:r>
            <a:endParaRPr lang="en-US" sz="1400" dirty="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</a:rPr>
              <a:t>Упрощение легализации доходов с крипто-активов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824288" y="3123307"/>
            <a:ext cx="2952328" cy="185050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Хакерские атаки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Поломка серверов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Неопределенность НПА по отношению к ЦР</a:t>
            </a:r>
          </a:p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87784" y="531019"/>
            <a:ext cx="914400" cy="444279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SWOT</a:t>
            </a:r>
            <a:r>
              <a:rPr lang="en-US" sz="3200" dirty="0" smtClean="0"/>
              <a:t> - </a:t>
            </a:r>
            <a:r>
              <a:rPr lang="ru-RU" sz="3200" dirty="0" smtClean="0">
                <a:solidFill>
                  <a:srgbClr val="FF0000"/>
                </a:solidFill>
              </a:rPr>
              <a:t>анализ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24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871960" y="531019"/>
            <a:ext cx="2952328" cy="36004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Политические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871960" y="891059"/>
            <a:ext cx="2952328" cy="18505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Налоговое законодательство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Потенциальная несовместимость ЦР с </a:t>
            </a:r>
            <a:r>
              <a:rPr lang="ru-RU" sz="1400" dirty="0" smtClean="0">
                <a:solidFill>
                  <a:schemeClr val="tx1"/>
                </a:solidFill>
              </a:rPr>
              <a:t>проектом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</a:rPr>
              <a:t>Уровень бюрократии и коррупции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824288" y="531019"/>
            <a:ext cx="2952328" cy="36004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Экономические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824288" y="891059"/>
            <a:ext cx="2952328" cy="18505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Валютные регулирования и ограничения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Фискальные </a:t>
            </a:r>
            <a:r>
              <a:rPr lang="ru-RU" sz="1400" dirty="0" smtClean="0">
                <a:solidFill>
                  <a:schemeClr val="tx1"/>
                </a:solidFill>
              </a:rPr>
              <a:t>факторы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</a:rPr>
              <a:t>Факторы ликвидности</a:t>
            </a:r>
            <a:endParaRPr lang="ru-RU" sz="1400" dirty="0">
              <a:solidFill>
                <a:schemeClr val="tx1"/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871960" y="2763267"/>
            <a:ext cx="2952328" cy="36004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Социокультурные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824288" y="2763267"/>
            <a:ext cx="2952328" cy="36004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Технологические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871960" y="3123307"/>
            <a:ext cx="2952328" cy="185050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Численность </a:t>
            </a:r>
            <a:r>
              <a:rPr lang="ru-RU" sz="1400" dirty="0" smtClean="0">
                <a:solidFill>
                  <a:schemeClr val="tx1"/>
                </a:solidFill>
              </a:rPr>
              <a:t>пользователей </a:t>
            </a:r>
            <a:r>
              <a:rPr lang="en-US" sz="1400" dirty="0" smtClean="0">
                <a:solidFill>
                  <a:schemeClr val="tx1"/>
                </a:solidFill>
              </a:rPr>
              <a:t>Web3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</a:rPr>
              <a:t>Консервативные убеждения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</a:rPr>
              <a:t>Состояние рынка цифровых активов РФ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824288" y="3123307"/>
            <a:ext cx="2952328" cy="185050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Доступность интернета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Расходы на НИОКР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Технологии баз данных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87784" y="531019"/>
            <a:ext cx="914400" cy="444279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PEST</a:t>
            </a:r>
            <a:r>
              <a:rPr lang="en-US" sz="3200" dirty="0" smtClean="0"/>
              <a:t>- </a:t>
            </a:r>
            <a:r>
              <a:rPr lang="ru-RU" sz="3200" dirty="0" smtClean="0">
                <a:solidFill>
                  <a:srgbClr val="FF0000"/>
                </a:solidFill>
              </a:rPr>
              <a:t>анализ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5798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31800" y="98971"/>
            <a:ext cx="2664296" cy="576064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000" y="74160"/>
            <a:ext cx="2592096" cy="600875"/>
          </a:xfrm>
        </p:spPr>
        <p:txBody>
          <a:bodyPr/>
          <a:lstStyle/>
          <a:p>
            <a:r>
              <a:rPr lang="ru-RU" sz="2400" dirty="0" smtClean="0"/>
              <a:t>Юнит-экономика</a:t>
            </a:r>
            <a:endParaRPr lang="ru-RU" sz="2400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2844346"/>
              </p:ext>
            </p:extLst>
          </p:nvPr>
        </p:nvGraphicFramePr>
        <p:xfrm>
          <a:off x="431800" y="819051"/>
          <a:ext cx="8856984" cy="17281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99974">
                  <a:extLst>
                    <a:ext uri="{9D8B030D-6E8A-4147-A177-3AD203B41FA5}">
                      <a16:colId xmlns:a16="http://schemas.microsoft.com/office/drawing/2014/main" val="828367736"/>
                    </a:ext>
                  </a:extLst>
                </a:gridCol>
                <a:gridCol w="942840">
                  <a:extLst>
                    <a:ext uri="{9D8B030D-6E8A-4147-A177-3AD203B41FA5}">
                      <a16:colId xmlns:a16="http://schemas.microsoft.com/office/drawing/2014/main" val="2360240025"/>
                    </a:ext>
                  </a:extLst>
                </a:gridCol>
                <a:gridCol w="1574575">
                  <a:extLst>
                    <a:ext uri="{9D8B030D-6E8A-4147-A177-3AD203B41FA5}">
                      <a16:colId xmlns:a16="http://schemas.microsoft.com/office/drawing/2014/main" val="285261566"/>
                    </a:ext>
                  </a:extLst>
                </a:gridCol>
                <a:gridCol w="979155">
                  <a:extLst>
                    <a:ext uri="{9D8B030D-6E8A-4147-A177-3AD203B41FA5}">
                      <a16:colId xmlns:a16="http://schemas.microsoft.com/office/drawing/2014/main" val="200511446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759378453"/>
                    </a:ext>
                  </a:extLst>
                </a:gridCol>
                <a:gridCol w="1453942">
                  <a:extLst>
                    <a:ext uri="{9D8B030D-6E8A-4147-A177-3AD203B41FA5}">
                      <a16:colId xmlns:a16="http://schemas.microsoft.com/office/drawing/2014/main" val="1345212035"/>
                    </a:ext>
                  </a:extLst>
                </a:gridCol>
                <a:gridCol w="1498386">
                  <a:extLst>
                    <a:ext uri="{9D8B030D-6E8A-4147-A177-3AD203B41FA5}">
                      <a16:colId xmlns:a16="http://schemas.microsoft.com/office/drawing/2014/main" val="3342076814"/>
                    </a:ext>
                  </a:extLst>
                </a:gridCol>
              </a:tblGrid>
              <a:tr h="114624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UA (</a:t>
                      </a:r>
                      <a:r>
                        <a:rPr lang="ru-RU" sz="1200" u="none" strike="noStrike" dirty="0">
                          <a:effectLst/>
                        </a:rPr>
                        <a:t>Привлечённые пользователи, Лиды)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4764" marR="4764" marT="47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C1 (Конверсия в первую покупку)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4764" marR="4764" marT="47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>
                          <a:effectLst/>
                        </a:rPr>
                        <a:t>Buyers</a:t>
                      </a:r>
                      <a:r>
                        <a:rPr lang="ru-RU" sz="1200" u="none" strike="noStrike" dirty="0">
                          <a:effectLst/>
                        </a:rPr>
                        <a:t> (Число клиентов, которые стали ими после привлечения)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4764" marR="4764" marT="47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Av.Price (</a:t>
                      </a:r>
                      <a:r>
                        <a:rPr lang="ru-RU" sz="1200" u="none" strike="noStrike">
                          <a:effectLst/>
                        </a:rPr>
                        <a:t>Средний чек)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4764" marR="4764" marT="47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COGS (Затраты на обеспечение продажи)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4764" marR="4764" marT="47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1s COGS (Затраты на первую продажу (например, если есть бонус у продавца))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4764" marR="4764" marT="47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APC (Количество сделок на 1-го клиента)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4764" marR="4764" marT="4764" marB="0" anchor="ctr"/>
                </a:tc>
                <a:extLst>
                  <a:ext uri="{0D108BD9-81ED-4DB2-BD59-A6C34878D82A}">
                    <a16:rowId xmlns:a16="http://schemas.microsoft.com/office/drawing/2014/main" val="3682950234"/>
                  </a:ext>
                </a:extLst>
              </a:tr>
              <a:tr h="5819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510000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4764" marR="4764" marT="47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15,69%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4764" marR="4764" marT="47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80000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4764" marR="4764" marT="47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1 </a:t>
                      </a:r>
                      <a:r>
                        <a:rPr lang="ru-RU" sz="1200" u="none" strike="noStrike" dirty="0">
                          <a:effectLst/>
                        </a:rPr>
                        <a:t>500,00 ₽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4764" marR="4764" marT="47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                  </a:t>
                      </a:r>
                      <a:r>
                        <a:rPr lang="ru-RU" sz="1200" u="none" strike="noStrike" dirty="0">
                          <a:effectLst/>
                        </a:rPr>
                        <a:t>3,80 ₽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4764" marR="4764" marT="47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                                              3,80 ₽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4764" marR="4764" marT="47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                                       3,00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4764" marR="4764" marT="4764" marB="0" anchor="ctr"/>
                </a:tc>
                <a:extLst>
                  <a:ext uri="{0D108BD9-81ED-4DB2-BD59-A6C34878D82A}">
                    <a16:rowId xmlns:a16="http://schemas.microsoft.com/office/drawing/2014/main" val="3338309836"/>
                  </a:ext>
                </a:extLst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4912867"/>
              </p:ext>
            </p:extLst>
          </p:nvPr>
        </p:nvGraphicFramePr>
        <p:xfrm>
          <a:off x="472832" y="2691259"/>
          <a:ext cx="8815952" cy="22322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73368">
                  <a:extLst>
                    <a:ext uri="{9D8B030D-6E8A-4147-A177-3AD203B41FA5}">
                      <a16:colId xmlns:a16="http://schemas.microsoft.com/office/drawing/2014/main" val="2116667466"/>
                    </a:ext>
                  </a:extLst>
                </a:gridCol>
                <a:gridCol w="1709936">
                  <a:extLst>
                    <a:ext uri="{9D8B030D-6E8A-4147-A177-3AD203B41FA5}">
                      <a16:colId xmlns:a16="http://schemas.microsoft.com/office/drawing/2014/main" val="3885139190"/>
                    </a:ext>
                  </a:extLst>
                </a:gridCol>
                <a:gridCol w="1231544">
                  <a:extLst>
                    <a:ext uri="{9D8B030D-6E8A-4147-A177-3AD203B41FA5}">
                      <a16:colId xmlns:a16="http://schemas.microsoft.com/office/drawing/2014/main" val="2722377488"/>
                    </a:ext>
                  </a:extLst>
                </a:gridCol>
                <a:gridCol w="1426172">
                  <a:extLst>
                    <a:ext uri="{9D8B030D-6E8A-4147-A177-3AD203B41FA5}">
                      <a16:colId xmlns:a16="http://schemas.microsoft.com/office/drawing/2014/main" val="2588868128"/>
                    </a:ext>
                  </a:extLst>
                </a:gridCol>
                <a:gridCol w="984738">
                  <a:extLst>
                    <a:ext uri="{9D8B030D-6E8A-4147-A177-3AD203B41FA5}">
                      <a16:colId xmlns:a16="http://schemas.microsoft.com/office/drawing/2014/main" val="148110180"/>
                    </a:ext>
                  </a:extLst>
                </a:gridCol>
                <a:gridCol w="2190194">
                  <a:extLst>
                    <a:ext uri="{9D8B030D-6E8A-4147-A177-3AD203B41FA5}">
                      <a16:colId xmlns:a16="http://schemas.microsoft.com/office/drawing/2014/main" val="3398403261"/>
                    </a:ext>
                  </a:extLst>
                </a:gridCol>
              </a:tblGrid>
              <a:tr h="15230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ARPPU (Доход с 1-го платящего клиента)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6398" marR="6398" marT="63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ARPU (Доход, который приносит каждый ЛИД)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6398" marR="6398" marT="63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AC (</a:t>
                      </a:r>
                      <a:r>
                        <a:rPr lang="ru-RU" sz="1200" u="none" strike="noStrike" dirty="0">
                          <a:effectLst/>
                        </a:rPr>
                        <a:t>Затраты на привлечение)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6398" marR="6398" marT="63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CPA (Затраты на привлечение 1-го человека)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6398" marR="6398" marT="63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ARPU-CPA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6398" marR="6398" marT="63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>
                          <a:effectLst/>
                        </a:rPr>
                        <a:t>Revenue</a:t>
                      </a:r>
                      <a:r>
                        <a:rPr lang="ru-RU" sz="1200" u="none" strike="noStrike" dirty="0">
                          <a:effectLst/>
                        </a:rPr>
                        <a:t> (Доход за вычетом затрат на рекламу и обеспечение продаж)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6398" marR="6398" marT="6398" marB="0" anchor="ctr"/>
                </a:tc>
                <a:extLst>
                  <a:ext uri="{0D108BD9-81ED-4DB2-BD59-A6C34878D82A}">
                    <a16:rowId xmlns:a16="http://schemas.microsoft.com/office/drawing/2014/main" val="618537423"/>
                  </a:ext>
                </a:extLst>
              </a:tr>
              <a:tr h="7091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4 </a:t>
                      </a:r>
                      <a:r>
                        <a:rPr lang="ru-RU" sz="1200" u="none" strike="noStrike" dirty="0">
                          <a:effectLst/>
                        </a:rPr>
                        <a:t>488,60 ₽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6398" marR="6398" marT="63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704,09 </a:t>
                      </a:r>
                      <a:r>
                        <a:rPr lang="ru-RU" sz="1200" u="none" strike="noStrike" dirty="0">
                          <a:effectLst/>
                        </a:rPr>
                        <a:t>₽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6398" marR="6398" marT="63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280 </a:t>
                      </a:r>
                      <a:r>
                        <a:rPr lang="ru-RU" sz="1200" u="none" strike="noStrike" dirty="0">
                          <a:effectLst/>
                        </a:rPr>
                        <a:t>000,00 ₽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6398" marR="6398" marT="63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0,55 </a:t>
                      </a:r>
                      <a:r>
                        <a:rPr lang="ru-RU" sz="1200" u="none" strike="noStrike" dirty="0">
                          <a:effectLst/>
                        </a:rPr>
                        <a:t>₽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6398" marR="6398" marT="63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703,55 </a:t>
                      </a:r>
                      <a:r>
                        <a:rPr lang="ru-RU" sz="1200" u="none" strike="noStrike" dirty="0">
                          <a:effectLst/>
                        </a:rPr>
                        <a:t>₽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6398" marR="6398" marT="63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358 </a:t>
                      </a:r>
                      <a:r>
                        <a:rPr lang="ru-RU" sz="1200" u="none" strike="noStrike" dirty="0">
                          <a:effectLst/>
                        </a:rPr>
                        <a:t>808 000,00 ₽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6398" marR="6398" marT="6398" marB="0" anchor="ctr"/>
                </a:tc>
                <a:extLst>
                  <a:ext uri="{0D108BD9-81ED-4DB2-BD59-A6C34878D82A}">
                    <a16:rowId xmlns:a16="http://schemas.microsoft.com/office/drawing/2014/main" val="25493726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6990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675035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2008232"/>
              </p:ext>
            </p:extLst>
          </p:nvPr>
        </p:nvGraphicFramePr>
        <p:xfrm>
          <a:off x="467802" y="891059"/>
          <a:ext cx="9145017" cy="44608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3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3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3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067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Статья затрат</a:t>
                      </a:r>
                    </a:p>
                  </a:txBody>
                  <a:tcPr marL="67803" marR="67803" marT="25427" marB="25427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Сумма, руб.</a:t>
                      </a:r>
                    </a:p>
                  </a:txBody>
                  <a:tcPr marL="67803" marR="67803" marT="25427" marB="25427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Источник</a:t>
                      </a:r>
                    </a:p>
                  </a:txBody>
                  <a:tcPr marL="67803" marR="67803" marT="25427" marB="25427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8825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Разработка</a:t>
                      </a:r>
                      <a:r>
                        <a:rPr lang="ru-RU" sz="1600" baseline="0" dirty="0" smtClean="0"/>
                        <a:t> кошелька</a:t>
                      </a:r>
                      <a:endParaRPr lang="en-US" sz="1600" baseline="0" dirty="0" smtClean="0"/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 smtClean="0"/>
                        <a:t>(frontend)</a:t>
                      </a:r>
                      <a:endParaRPr lang="ru-RU" sz="1600" baseline="0" dirty="0" smtClean="0"/>
                    </a:p>
                  </a:txBody>
                  <a:tcPr marL="67803" marR="67803" marT="25427" marB="25427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100 000</a:t>
                      </a:r>
                      <a:endParaRPr lang="ru-RU" sz="1600" dirty="0"/>
                    </a:p>
                  </a:txBody>
                  <a:tcPr marL="67803" marR="67803" marT="25427" marB="25427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грант</a:t>
                      </a:r>
                    </a:p>
                    <a:p>
                      <a:endParaRPr lang="ru-RU" sz="1600" dirty="0"/>
                    </a:p>
                  </a:txBody>
                  <a:tcPr marL="67803" marR="67803" marT="25427" marB="25427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4315572"/>
                  </a:ext>
                </a:extLst>
              </a:tr>
              <a:tr h="528825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Разработка</a:t>
                      </a:r>
                      <a:r>
                        <a:rPr lang="ru-RU" sz="1600" baseline="0" dirty="0" smtClean="0"/>
                        <a:t> кошелька</a:t>
                      </a:r>
                      <a:endParaRPr lang="en-US" sz="1600" baseline="0" dirty="0" smtClean="0"/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 smtClean="0"/>
                        <a:t>(</a:t>
                      </a:r>
                      <a:r>
                        <a:rPr lang="en-US" sz="1600" baseline="0" dirty="0" smtClean="0"/>
                        <a:t>backend</a:t>
                      </a:r>
                      <a:r>
                        <a:rPr lang="ru-RU" sz="1600" baseline="0" dirty="0" smtClean="0"/>
                        <a:t>)</a:t>
                      </a:r>
                      <a:endParaRPr lang="ru-RU" sz="1600" dirty="0" smtClean="0"/>
                    </a:p>
                  </a:txBody>
                  <a:tcPr marL="67803" marR="67803" marT="25427" marB="25427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100 000</a:t>
                      </a:r>
                      <a:endParaRPr lang="ru-RU" sz="1600" dirty="0"/>
                    </a:p>
                  </a:txBody>
                  <a:tcPr marL="67803" marR="67803" marT="25427" marB="25427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грант</a:t>
                      </a:r>
                    </a:p>
                    <a:p>
                      <a:endParaRPr lang="ru-RU" sz="1600" dirty="0"/>
                    </a:p>
                  </a:txBody>
                  <a:tcPr marL="67803" marR="67803" marT="25427" marB="25427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0879059"/>
                  </a:ext>
                </a:extLst>
              </a:tr>
              <a:tr h="528825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Разработка</a:t>
                      </a:r>
                      <a:r>
                        <a:rPr lang="ru-RU" sz="1600" baseline="0" dirty="0" smtClean="0"/>
                        <a:t> кошелька</a:t>
                      </a:r>
                    </a:p>
                    <a:p>
                      <a:r>
                        <a:rPr lang="ru-RU" sz="1600" baseline="0" dirty="0" smtClean="0"/>
                        <a:t>(Дизайн)</a:t>
                      </a:r>
                      <a:endParaRPr lang="ru-RU" sz="1600" dirty="0"/>
                    </a:p>
                  </a:txBody>
                  <a:tcPr marL="67803" marR="67803" marT="25427" marB="25427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50 000</a:t>
                      </a:r>
                      <a:endParaRPr lang="ru-RU" sz="1600" dirty="0"/>
                    </a:p>
                  </a:txBody>
                  <a:tcPr marL="67803" marR="67803" marT="25427" marB="25427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грант</a:t>
                      </a:r>
                    </a:p>
                  </a:txBody>
                  <a:tcPr marL="67803" marR="67803" marT="25427" marB="25427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8825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Разработка</a:t>
                      </a:r>
                      <a:r>
                        <a:rPr lang="ru-RU" sz="1600" baseline="0" dirty="0" smtClean="0"/>
                        <a:t> кошелька</a:t>
                      </a:r>
                    </a:p>
                    <a:p>
                      <a:r>
                        <a:rPr lang="ru-RU" sz="1600" dirty="0" smtClean="0"/>
                        <a:t>(Мобильное</a:t>
                      </a:r>
                      <a:r>
                        <a:rPr lang="ru-RU" sz="1600" baseline="0" dirty="0" smtClean="0"/>
                        <a:t> приложение)</a:t>
                      </a:r>
                      <a:endParaRPr lang="ru-RU" sz="1600" dirty="0"/>
                    </a:p>
                  </a:txBody>
                  <a:tcPr marL="67803" marR="67803" marT="25427" marB="25427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150 000</a:t>
                      </a:r>
                      <a:endParaRPr lang="ru-RU" sz="1600" dirty="0"/>
                    </a:p>
                  </a:txBody>
                  <a:tcPr marL="67803" marR="67803" marT="25427" marB="25427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грант</a:t>
                      </a:r>
                      <a:endParaRPr lang="ru-RU" sz="1600" dirty="0"/>
                    </a:p>
                  </a:txBody>
                  <a:tcPr marL="67803" marR="67803" marT="25427" marB="25427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8825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Разработка</a:t>
                      </a:r>
                      <a:r>
                        <a:rPr lang="ru-RU" sz="1600" baseline="0" dirty="0" smtClean="0"/>
                        <a:t> кошелька</a:t>
                      </a:r>
                    </a:p>
                    <a:p>
                      <a:r>
                        <a:rPr lang="ru-RU" sz="1600" dirty="0" smtClean="0"/>
                        <a:t>(Смарт контракт)</a:t>
                      </a:r>
                    </a:p>
                  </a:txBody>
                  <a:tcPr marL="67803" marR="67803" marT="25427" marB="25427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130 000</a:t>
                      </a:r>
                      <a:endParaRPr lang="ru-RU" sz="1600" dirty="0"/>
                    </a:p>
                  </a:txBody>
                  <a:tcPr marL="67803" marR="67803" marT="25427" marB="25427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грант</a:t>
                      </a:r>
                    </a:p>
                    <a:p>
                      <a:endParaRPr lang="ru-RU" sz="1600" dirty="0"/>
                    </a:p>
                  </a:txBody>
                  <a:tcPr marL="67803" marR="67803" marT="25427" marB="25427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9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err="1" smtClean="0"/>
                        <a:t>Маркертинг</a:t>
                      </a:r>
                      <a:endParaRPr lang="ru-RU" sz="1600" dirty="0" smtClean="0"/>
                    </a:p>
                  </a:txBody>
                  <a:tcPr marL="67803" marR="67803" marT="25427" marB="25427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280 000</a:t>
                      </a:r>
                      <a:endParaRPr lang="ru-RU" sz="1600" dirty="0"/>
                    </a:p>
                  </a:txBody>
                  <a:tcPr marL="67803" marR="67803" marT="25427" marB="25427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грант</a:t>
                      </a:r>
                    </a:p>
                  </a:txBody>
                  <a:tcPr marL="67803" marR="67803" marT="25427" marB="25427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8393010"/>
                  </a:ext>
                </a:extLst>
              </a:tr>
              <a:tr h="289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Сервера</a:t>
                      </a:r>
                    </a:p>
                  </a:txBody>
                  <a:tcPr marL="67803" marR="67803" marT="25427" marB="25427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100 000</a:t>
                      </a:r>
                      <a:endParaRPr lang="ru-RU" sz="1600" dirty="0"/>
                    </a:p>
                  </a:txBody>
                  <a:tcPr marL="67803" marR="67803" marT="25427" marB="25427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грант</a:t>
                      </a:r>
                    </a:p>
                  </a:txBody>
                  <a:tcPr marL="67803" marR="67803" marT="25427" marB="25427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7796689"/>
                  </a:ext>
                </a:extLst>
              </a:tr>
              <a:tr h="289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Место в </a:t>
                      </a:r>
                      <a:r>
                        <a:rPr lang="ru-RU" sz="1600" dirty="0" err="1" smtClean="0"/>
                        <a:t>датацентре</a:t>
                      </a:r>
                      <a:endParaRPr lang="ru-RU" sz="1600" dirty="0" smtClean="0"/>
                    </a:p>
                  </a:txBody>
                  <a:tcPr marL="67803" marR="67803" marT="25427" marB="25427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72 000 (год)</a:t>
                      </a:r>
                      <a:endParaRPr lang="ru-RU" sz="1600" dirty="0"/>
                    </a:p>
                  </a:txBody>
                  <a:tcPr marL="67803" marR="67803" marT="25427" marB="25427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грант</a:t>
                      </a:r>
                    </a:p>
                  </a:txBody>
                  <a:tcPr marL="67803" marR="67803" marT="25427" marB="25427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2434167"/>
                  </a:ext>
                </a:extLst>
              </a:tr>
              <a:tr h="289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Первоначальная ликвидность</a:t>
                      </a:r>
                      <a:endParaRPr lang="ru-RU" sz="1600" dirty="0"/>
                    </a:p>
                  </a:txBody>
                  <a:tcPr marL="67803" marR="67803" marT="25427" marB="25427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10 000 000</a:t>
                      </a:r>
                      <a:endParaRPr lang="ru-RU" sz="1600" dirty="0"/>
                    </a:p>
                  </a:txBody>
                  <a:tcPr marL="67803" marR="67803" marT="25427" marB="25427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Сторонние инвестиции</a:t>
                      </a:r>
                      <a:endParaRPr lang="ru-RU" sz="1600" dirty="0"/>
                    </a:p>
                  </a:txBody>
                  <a:tcPr marL="67803" marR="67803" marT="25427" marB="25427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2729617"/>
                  </a:ext>
                </a:extLst>
              </a:tr>
              <a:tr h="289840">
                <a:tc>
                  <a:txBody>
                    <a:bodyPr/>
                    <a:lstStyle/>
                    <a:p>
                      <a:r>
                        <a:rPr lang="ru-RU" sz="1600" dirty="0"/>
                        <a:t>ИТОГО</a:t>
                      </a:r>
                    </a:p>
                  </a:txBody>
                  <a:tcPr marL="67803" marR="67803" marT="25427" marB="25427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11 000 000</a:t>
                      </a:r>
                      <a:endParaRPr lang="ru-RU" sz="1600" dirty="0"/>
                    </a:p>
                  </a:txBody>
                  <a:tcPr marL="67803" marR="67803" marT="25427" marB="25427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 marL="67803" marR="67803" marT="25427" marB="25427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 smtClean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 lnSpcReduction="10000"/>
          </a:bodyPr>
          <a:lstStyle/>
          <a:p>
            <a:pPr>
              <a:buFont typeface="Times New Roman" pitchFamily="18" charset="0"/>
              <a:buNone/>
            </a:pPr>
            <a:r>
              <a:rPr lang="ru-RU" sz="3200" dirty="0" smtClean="0">
                <a:ea typeface="MS Gothic" pitchFamily="49" charset="-128"/>
              </a:rPr>
              <a:t>Выбранная организационно-правовая форма Общество с ограниченной ответственностью «ООО»</a:t>
            </a:r>
          </a:p>
          <a:p>
            <a:pPr>
              <a:buFont typeface="Times New Roman" pitchFamily="18" charset="0"/>
              <a:buNone/>
            </a:pPr>
            <a:endParaRPr lang="ru-RU" sz="3200" dirty="0">
              <a:ea typeface="MS Gothic" pitchFamily="49" charset="-128"/>
            </a:endParaRPr>
          </a:p>
          <a:p>
            <a:r>
              <a:rPr lang="ru-RU" sz="3200" dirty="0">
                <a:ea typeface="MS Gothic" pitchFamily="49" charset="-128"/>
              </a:rPr>
              <a:t>Выбранная система </a:t>
            </a:r>
            <a:r>
              <a:rPr lang="ru-RU" sz="3200" dirty="0" smtClean="0">
                <a:ea typeface="MS Gothic" pitchFamily="49" charset="-128"/>
              </a:rPr>
              <a:t>налогообложения </a:t>
            </a:r>
          </a:p>
          <a:p>
            <a:r>
              <a:rPr lang="ru-RU" sz="3200" dirty="0" smtClean="0">
                <a:ea typeface="MS Gothic" pitchFamily="49" charset="-128"/>
              </a:rPr>
              <a:t>Основная система налогообложения  (ОСН)</a:t>
            </a:r>
            <a:endParaRPr lang="ru-RU" sz="3200" dirty="0">
              <a:ea typeface="MS Gothic" pitchFamily="49" charset="-128"/>
            </a:endParaRPr>
          </a:p>
          <a:p>
            <a:pPr>
              <a:buFont typeface="Times New Roman" pitchFamily="18" charset="0"/>
              <a:buNone/>
            </a:pPr>
            <a:endParaRPr lang="ru-RU" sz="3200" b="1" i="1" dirty="0" smtClean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6" y="0"/>
            <a:ext cx="10064899" cy="452232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Финансовый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6279927"/>
              </p:ext>
            </p:extLst>
          </p:nvPr>
        </p:nvGraphicFramePr>
        <p:xfrm>
          <a:off x="143768" y="477358"/>
          <a:ext cx="9518881" cy="51210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4132">
                  <a:extLst>
                    <a:ext uri="{9D8B030D-6E8A-4147-A177-3AD203B41FA5}">
                      <a16:colId xmlns:a16="http://schemas.microsoft.com/office/drawing/2014/main" val="3224622018"/>
                    </a:ext>
                  </a:extLst>
                </a:gridCol>
                <a:gridCol w="3072898">
                  <a:extLst>
                    <a:ext uri="{9D8B030D-6E8A-4147-A177-3AD203B41FA5}">
                      <a16:colId xmlns:a16="http://schemas.microsoft.com/office/drawing/2014/main" val="715545213"/>
                    </a:ext>
                  </a:extLst>
                </a:gridCol>
                <a:gridCol w="450618">
                  <a:extLst>
                    <a:ext uri="{9D8B030D-6E8A-4147-A177-3AD203B41FA5}">
                      <a16:colId xmlns:a16="http://schemas.microsoft.com/office/drawing/2014/main" val="1343009925"/>
                    </a:ext>
                  </a:extLst>
                </a:gridCol>
                <a:gridCol w="347619">
                  <a:extLst>
                    <a:ext uri="{9D8B030D-6E8A-4147-A177-3AD203B41FA5}">
                      <a16:colId xmlns:a16="http://schemas.microsoft.com/office/drawing/2014/main" val="3230580302"/>
                    </a:ext>
                  </a:extLst>
                </a:gridCol>
                <a:gridCol w="347619">
                  <a:extLst>
                    <a:ext uri="{9D8B030D-6E8A-4147-A177-3AD203B41FA5}">
                      <a16:colId xmlns:a16="http://schemas.microsoft.com/office/drawing/2014/main" val="3284032906"/>
                    </a:ext>
                  </a:extLst>
                </a:gridCol>
                <a:gridCol w="347619">
                  <a:extLst>
                    <a:ext uri="{9D8B030D-6E8A-4147-A177-3AD203B41FA5}">
                      <a16:colId xmlns:a16="http://schemas.microsoft.com/office/drawing/2014/main" val="3366597553"/>
                    </a:ext>
                  </a:extLst>
                </a:gridCol>
                <a:gridCol w="347619">
                  <a:extLst>
                    <a:ext uri="{9D8B030D-6E8A-4147-A177-3AD203B41FA5}">
                      <a16:colId xmlns:a16="http://schemas.microsoft.com/office/drawing/2014/main" val="2971157715"/>
                    </a:ext>
                  </a:extLst>
                </a:gridCol>
                <a:gridCol w="347619">
                  <a:extLst>
                    <a:ext uri="{9D8B030D-6E8A-4147-A177-3AD203B41FA5}">
                      <a16:colId xmlns:a16="http://schemas.microsoft.com/office/drawing/2014/main" val="3290506229"/>
                    </a:ext>
                  </a:extLst>
                </a:gridCol>
                <a:gridCol w="347619">
                  <a:extLst>
                    <a:ext uri="{9D8B030D-6E8A-4147-A177-3AD203B41FA5}">
                      <a16:colId xmlns:a16="http://schemas.microsoft.com/office/drawing/2014/main" val="1813536630"/>
                    </a:ext>
                  </a:extLst>
                </a:gridCol>
                <a:gridCol w="347619">
                  <a:extLst>
                    <a:ext uri="{9D8B030D-6E8A-4147-A177-3AD203B41FA5}">
                      <a16:colId xmlns:a16="http://schemas.microsoft.com/office/drawing/2014/main" val="526129982"/>
                    </a:ext>
                  </a:extLst>
                </a:gridCol>
                <a:gridCol w="347619">
                  <a:extLst>
                    <a:ext uri="{9D8B030D-6E8A-4147-A177-3AD203B41FA5}">
                      <a16:colId xmlns:a16="http://schemas.microsoft.com/office/drawing/2014/main" val="3577892672"/>
                    </a:ext>
                  </a:extLst>
                </a:gridCol>
                <a:gridCol w="347619">
                  <a:extLst>
                    <a:ext uri="{9D8B030D-6E8A-4147-A177-3AD203B41FA5}">
                      <a16:colId xmlns:a16="http://schemas.microsoft.com/office/drawing/2014/main" val="866846988"/>
                    </a:ext>
                  </a:extLst>
                </a:gridCol>
                <a:gridCol w="347619">
                  <a:extLst>
                    <a:ext uri="{9D8B030D-6E8A-4147-A177-3AD203B41FA5}">
                      <a16:colId xmlns:a16="http://schemas.microsoft.com/office/drawing/2014/main" val="415884959"/>
                    </a:ext>
                  </a:extLst>
                </a:gridCol>
                <a:gridCol w="347619">
                  <a:extLst>
                    <a:ext uri="{9D8B030D-6E8A-4147-A177-3AD203B41FA5}">
                      <a16:colId xmlns:a16="http://schemas.microsoft.com/office/drawing/2014/main" val="639598960"/>
                    </a:ext>
                  </a:extLst>
                </a:gridCol>
                <a:gridCol w="347619">
                  <a:extLst>
                    <a:ext uri="{9D8B030D-6E8A-4147-A177-3AD203B41FA5}">
                      <a16:colId xmlns:a16="http://schemas.microsoft.com/office/drawing/2014/main" val="1701735119"/>
                    </a:ext>
                  </a:extLst>
                </a:gridCol>
                <a:gridCol w="1209805">
                  <a:extLst>
                    <a:ext uri="{9D8B030D-6E8A-4147-A177-3AD203B41FA5}">
                      <a16:colId xmlns:a16="http://schemas.microsoft.com/office/drawing/2014/main" val="2280980107"/>
                    </a:ext>
                  </a:extLst>
                </a:gridCol>
              </a:tblGrid>
              <a:tr h="41566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1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1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11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11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Месяц 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(за 1 </a:t>
                      </a: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год/либо до срока 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окупаемости)</a:t>
                      </a:r>
                      <a:endParaRPr lang="ru-RU" sz="11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464860"/>
                  </a:ext>
                </a:extLst>
              </a:tr>
              <a:tr h="1685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sz="1400" dirty="0"/>
                    </a:p>
                  </a:txBody>
                  <a:tcPr marL="2185" marR="2185" marT="218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054789"/>
                  </a:ext>
                </a:extLst>
              </a:tr>
              <a:tr h="168543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044102"/>
                  </a:ext>
                </a:extLst>
              </a:tr>
              <a:tr h="325698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600000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1000000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1500000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2000000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2500000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3000000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3500000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4000000</a:t>
                      </a:r>
                    </a:p>
                  </a:txBody>
                  <a:tcPr marL="9525" marR="9525" marT="952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4500000</a:t>
                      </a:r>
                    </a:p>
                  </a:txBody>
                  <a:tcPr marL="9525" marR="9525" marT="952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5000000</a:t>
                      </a:r>
                    </a:p>
                  </a:txBody>
                  <a:tcPr marL="9525" marR="9525" marT="952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5500000</a:t>
                      </a:r>
                    </a:p>
                  </a:txBody>
                  <a:tcPr marL="9525" marR="9525" marT="952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6000000</a:t>
                      </a:r>
                    </a:p>
                  </a:txBody>
                  <a:tcPr marL="9525" marR="9525" marT="952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27500000</a:t>
                      </a:r>
                    </a:p>
                  </a:txBody>
                  <a:tcPr marL="9525" marR="9525" marT="952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47570"/>
                  </a:ext>
                </a:extLst>
              </a:tr>
              <a:tr h="39576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306500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206500</a:t>
                      </a: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206500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313000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213000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213000</a:t>
                      </a:r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426000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226000</a:t>
                      </a:r>
                    </a:p>
                  </a:txBody>
                  <a:tcPr marL="9525" marR="9525" marT="95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226000</a:t>
                      </a:r>
                    </a:p>
                  </a:txBody>
                  <a:tcPr marL="9525" marR="9525" marT="95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452000</a:t>
                      </a:r>
                    </a:p>
                  </a:txBody>
                  <a:tcPr marL="9525" marR="9525" marT="95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252000</a:t>
                      </a:r>
                    </a:p>
                  </a:txBody>
                  <a:tcPr marL="9525" marR="9525" marT="95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252000</a:t>
                      </a:r>
                    </a:p>
                  </a:txBody>
                  <a:tcPr marL="9525" marR="9525" marT="95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1408000</a:t>
                      </a:r>
                    </a:p>
                  </a:txBody>
                  <a:tcPr marL="9525" marR="9525" marT="9525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775521"/>
                  </a:ext>
                </a:extLst>
              </a:tr>
              <a:tr h="383664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i="1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206500</a:t>
                      </a:r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206500</a:t>
                      </a:r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206500</a:t>
                      </a:r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213500</a:t>
                      </a:r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206500</a:t>
                      </a:r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206500</a:t>
                      </a:r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206500</a:t>
                      </a:r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226000</a:t>
                      </a:r>
                    </a:p>
                  </a:txBody>
                  <a:tcPr marL="9525" marR="9525" marT="952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226000</a:t>
                      </a:r>
                    </a:p>
                  </a:txBody>
                  <a:tcPr marL="9525" marR="9525" marT="952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252000</a:t>
                      </a:r>
                    </a:p>
                  </a:txBody>
                  <a:tcPr marL="9525" marR="9525" marT="952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252000</a:t>
                      </a:r>
                    </a:p>
                  </a:txBody>
                  <a:tcPr marL="9525" marR="9525" marT="952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252000</a:t>
                      </a:r>
                    </a:p>
                  </a:txBody>
                  <a:tcPr marL="9525" marR="9525" marT="952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1208000</a:t>
                      </a:r>
                    </a:p>
                  </a:txBody>
                  <a:tcPr marL="9525" marR="9525" marT="952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173379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2.1.2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Аренда</a:t>
                      </a:r>
                      <a:r>
                        <a:rPr lang="en-US" sz="1100" u="none" strike="noStrike" baseline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ru-RU" sz="1100" u="none" strike="noStrike" baseline="0" dirty="0" smtClean="0">
                          <a:effectLst/>
                          <a:latin typeface="+mn-lt"/>
                        </a:rPr>
                        <a:t>пространства в </a:t>
                      </a:r>
                      <a:r>
                        <a:rPr lang="ru-RU" sz="1100" u="none" strike="noStrike" baseline="0" dirty="0" err="1" smtClean="0">
                          <a:effectLst/>
                          <a:latin typeface="+mn-lt"/>
                        </a:rPr>
                        <a:t>датацентре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b="0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6 500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b="0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6 500</a:t>
                      </a:r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b="0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6 500</a:t>
                      </a:r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b="0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13000</a:t>
                      </a:r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b="0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13000</a:t>
                      </a:r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b="0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13000</a:t>
                      </a:r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b="0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26000</a:t>
                      </a:r>
                    </a:p>
                  </a:txBody>
                  <a:tcPr marL="9525" marR="9525" marT="95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26000</a:t>
                      </a:r>
                    </a:p>
                  </a:txBody>
                  <a:tcPr marL="9525" marR="9525" marT="95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52000</a:t>
                      </a:r>
                    </a:p>
                  </a:txBody>
                  <a:tcPr marL="9525" marR="9525" marT="95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52000</a:t>
                      </a:r>
                    </a:p>
                  </a:txBody>
                  <a:tcPr marL="9525" marR="9525" marT="95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52000</a:t>
                      </a:r>
                    </a:p>
                  </a:txBody>
                  <a:tcPr marL="9525" marR="9525" marT="95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208000</a:t>
                      </a:r>
                    </a:p>
                  </a:txBody>
                  <a:tcPr marL="9525" marR="9525" marT="9525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351755"/>
                  </a:ext>
                </a:extLst>
              </a:tr>
              <a:tr h="35899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2.1.3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ЗП сотрудникам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200000</a:t>
                      </a:r>
                    </a:p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200000</a:t>
                      </a:r>
                    </a:p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200000</a:t>
                      </a:r>
                    </a:p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200000</a:t>
                      </a:r>
                    </a:p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200000</a:t>
                      </a:r>
                    </a:p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200000</a:t>
                      </a:r>
                    </a:p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200000</a:t>
                      </a:r>
                    </a:p>
                  </a:txBody>
                  <a:tcPr marL="9525" marR="9525" marT="95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200000</a:t>
                      </a:r>
                    </a:p>
                  </a:txBody>
                  <a:tcPr marL="9525" marR="9525" marT="95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200000</a:t>
                      </a:r>
                    </a:p>
                  </a:txBody>
                  <a:tcPr marL="9525" marR="9525" marT="95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200000</a:t>
                      </a:r>
                    </a:p>
                  </a:txBody>
                  <a:tcPr marL="9525" marR="9525" marT="95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200000</a:t>
                      </a:r>
                    </a:p>
                  </a:txBody>
                  <a:tcPr marL="9525" marR="9525" marT="95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2400000</a:t>
                      </a:r>
                    </a:p>
                  </a:txBody>
                  <a:tcPr marL="9525" marR="9525" marT="9525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395958"/>
                  </a:ext>
                </a:extLst>
              </a:tr>
              <a:tr h="325698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2.2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i="1" u="none" strike="noStrike" dirty="0"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100000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100000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200000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200000</a:t>
                      </a:r>
                    </a:p>
                  </a:txBody>
                  <a:tcPr marL="9525" marR="9525" marT="952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600000</a:t>
                      </a:r>
                    </a:p>
                  </a:txBody>
                  <a:tcPr marL="9525" marR="9525" marT="952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512174"/>
                  </a:ext>
                </a:extLst>
              </a:tr>
              <a:tr h="325698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2.2.1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Сервера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100000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100000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200000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200000</a:t>
                      </a:r>
                    </a:p>
                  </a:txBody>
                  <a:tcPr marL="9525" marR="9525" marT="95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600000</a:t>
                      </a:r>
                    </a:p>
                  </a:txBody>
                  <a:tcPr marL="9525" marR="9525" marT="9525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37564"/>
                  </a:ext>
                </a:extLst>
              </a:tr>
              <a:tr h="21919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ПРИБЫЛЬ ДО НАЛОГООБЛОЖЕНИ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293500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793500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1293500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1687000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2287000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2787000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3074000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3774000</a:t>
                      </a:r>
                    </a:p>
                  </a:txBody>
                  <a:tcPr marL="9525" marR="9525" marT="952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4274000</a:t>
                      </a:r>
                    </a:p>
                  </a:txBody>
                  <a:tcPr marL="9525" marR="9525" marT="952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4548000</a:t>
                      </a:r>
                    </a:p>
                  </a:txBody>
                  <a:tcPr marL="9525" marR="9525" marT="952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5248000</a:t>
                      </a:r>
                    </a:p>
                  </a:txBody>
                  <a:tcPr marL="9525" marR="9525" marT="952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5748000</a:t>
                      </a:r>
                    </a:p>
                  </a:txBody>
                  <a:tcPr marL="9525" marR="9525" marT="952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23885500</a:t>
                      </a:r>
                    </a:p>
                  </a:txBody>
                  <a:tcPr marL="9525" marR="9525" marT="952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842100"/>
                  </a:ext>
                </a:extLst>
              </a:tr>
              <a:tr h="207440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58700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158700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258700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337400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457400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557400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614800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754800</a:t>
                      </a:r>
                    </a:p>
                  </a:txBody>
                  <a:tcPr marL="9525" marR="9525" marT="95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854800</a:t>
                      </a:r>
                    </a:p>
                  </a:txBody>
                  <a:tcPr marL="9525" marR="9525" marT="95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909600</a:t>
                      </a:r>
                    </a:p>
                  </a:txBody>
                  <a:tcPr marL="9525" marR="9525" marT="95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1049600</a:t>
                      </a:r>
                    </a:p>
                  </a:txBody>
                  <a:tcPr marL="9525" marR="9525" marT="95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1149600</a:t>
                      </a:r>
                    </a:p>
                  </a:txBody>
                  <a:tcPr marL="9525" marR="9525" marT="95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4777100</a:t>
                      </a:r>
                    </a:p>
                  </a:txBody>
                  <a:tcPr marL="9525" marR="9525" marT="9525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754930"/>
                  </a:ext>
                </a:extLst>
              </a:tr>
              <a:tr h="207440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234800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841300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1241300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1662600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2042600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2442600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2885200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3019200</a:t>
                      </a:r>
                    </a:p>
                  </a:txBody>
                  <a:tcPr marL="9525" marR="9525" marT="952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3419200</a:t>
                      </a:r>
                    </a:p>
                  </a:txBody>
                  <a:tcPr marL="9525" marR="9525" marT="952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3638400</a:t>
                      </a:r>
                    </a:p>
                  </a:txBody>
                  <a:tcPr marL="9525" marR="9525" marT="952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4198400</a:t>
                      </a:r>
                    </a:p>
                  </a:txBody>
                  <a:tcPr marL="9525" marR="9525" marT="952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4598400</a:t>
                      </a:r>
                    </a:p>
                  </a:txBody>
                  <a:tcPr marL="9525" marR="9525" marT="952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18873600</a:t>
                      </a:r>
                    </a:p>
                  </a:txBody>
                  <a:tcPr marL="9525" marR="9525" marT="952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235069"/>
                  </a:ext>
                </a:extLst>
              </a:tr>
              <a:tr h="163941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866590"/>
                  </a:ext>
                </a:extLst>
              </a:tr>
              <a:tr h="20385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11000000</a:t>
                      </a:r>
                    </a:p>
                  </a:txBody>
                  <a:tcPr marL="2185" marR="2185" marT="218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+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85" marR="2185" marT="2185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51287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</a:t>
            </a:r>
            <a:r>
              <a:rPr lang="ru-RU" sz="4000" dirty="0" smtClean="0">
                <a:ea typeface="MS Gothic" pitchFamily="49" charset="-128"/>
              </a:rPr>
              <a:t>проекта</a:t>
            </a:r>
            <a:br>
              <a:rPr lang="ru-RU" sz="4000" dirty="0" smtClean="0">
                <a:ea typeface="MS Gothic" pitchFamily="49" charset="-128"/>
              </a:rPr>
            </a:br>
            <a:r>
              <a:rPr lang="ru-RU" sz="4000" dirty="0" smtClean="0">
                <a:ea typeface="MS Gothic" pitchFamily="49" charset="-128"/>
              </a:rPr>
              <a:t/>
            </a:r>
            <a:br>
              <a:rPr lang="ru-RU" sz="4000" dirty="0" smtClean="0">
                <a:ea typeface="MS Gothic" pitchFamily="49" charset="-128"/>
              </a:rPr>
            </a:br>
            <a:r>
              <a:rPr lang="en-US" sz="1400" i="1" dirty="0" smtClean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(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Указать 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показатели за период окупаемости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стартовых инвестиций, но 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не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менее 1 года)</a:t>
            </a: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1229816"/>
              </p:ext>
            </p:extLst>
          </p:nvPr>
        </p:nvGraphicFramePr>
        <p:xfrm>
          <a:off x="269280" y="1410432"/>
          <a:ext cx="9721080" cy="3922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.(транзакций)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3184734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27500000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1408000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18873600</a:t>
                      </a: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915555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1390104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11000000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1D03003-5D84-4ADA-A7C3-6BE7F3D420A6}"/>
              </a:ext>
            </a:extLst>
          </p:cNvPr>
          <p:cNvSpPr txBox="1"/>
          <p:nvPr/>
        </p:nvSpPr>
        <p:spPr>
          <a:xfrm>
            <a:off x="772140" y="1521565"/>
            <a:ext cx="13135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График </a:t>
            </a:r>
            <a:r>
              <a:rPr lang="ru-RU" sz="1400" dirty="0" err="1" smtClean="0">
                <a:solidFill>
                  <a:schemeClr val="bg1">
                    <a:lumMod val="50000"/>
                  </a:schemeClr>
                </a:solidFill>
              </a:rPr>
              <a:t>Ганта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12" name="Содержимое 2">
            <a:extLst>
              <a:ext uri="{FF2B5EF4-FFF2-40B4-BE49-F238E27FC236}">
                <a16:creationId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789068" y="3309923"/>
            <a:ext cx="2883092" cy="1685592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Артем Соловьев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Аналитика, идеи, план реализации и маркетинг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Лидер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3" name="Содержимое 2">
            <a:extLst>
              <a:ext uri="{FF2B5EF4-FFF2-40B4-BE49-F238E27FC236}">
                <a16:creationId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4104208" y="3279796"/>
            <a:ext cx="2883092" cy="677480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Ярослав Кузнецов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Экономическая аналитика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Экономист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 smtClean="0">
              <a:solidFill>
                <a:srgbClr val="1B1464"/>
              </a:solidFill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849" y="1293699"/>
            <a:ext cx="2016224" cy="201622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224" y="1281522"/>
            <a:ext cx="1987034" cy="1987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8954</TotalTime>
  <Words>1906</Words>
  <Application>Microsoft Office PowerPoint</Application>
  <PresentationFormat>Произвольный</PresentationFormat>
  <Paragraphs>505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26</vt:i4>
      </vt:variant>
    </vt:vector>
  </HeadingPairs>
  <TitlesOfParts>
    <vt:vector size="38" baseType="lpstr">
      <vt:lpstr>MS Gothic</vt:lpstr>
      <vt:lpstr>Arial</vt:lpstr>
      <vt:lpstr>DejaVu Sans</vt:lpstr>
      <vt:lpstr>Futura PT</vt:lpstr>
      <vt:lpstr>Montserrat</vt:lpstr>
      <vt:lpstr>Sitka Text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Часть людей которые используют криптовалюту как свой основной доход, в силу юридической неопределенности в стране не могут легализовать свой доход с цифровых активов.</vt:lpstr>
      <vt:lpstr>О проекте.  Что есть сейчас.</vt:lpstr>
      <vt:lpstr>Презентация PowerPoint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CustDev</vt:lpstr>
      <vt:lpstr>Проблемное интревью</vt:lpstr>
      <vt:lpstr>Презентация PowerPoint</vt:lpstr>
      <vt:lpstr>Презентация PowerPoint</vt:lpstr>
      <vt:lpstr>Процесс производства товара (оказания услуги)</vt:lpstr>
      <vt:lpstr>Цель проекта по SMART</vt:lpstr>
      <vt:lpstr>Презентация PowerPoint</vt:lpstr>
      <vt:lpstr>Презентация PowerPoint</vt:lpstr>
      <vt:lpstr>Юнит-экономика</vt:lpstr>
      <vt:lpstr>Стартовые инвестиции</vt:lpstr>
      <vt:lpstr>Организационный план</vt:lpstr>
      <vt:lpstr>Финансовый план</vt:lpstr>
      <vt:lpstr>Экономика проекта  ( Указать показатели за период окупаемости стартовых инвестиций, но не менее 1 года)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Ярослав</cp:lastModifiedBy>
  <cp:revision>115</cp:revision>
  <dcterms:created xsi:type="dcterms:W3CDTF">2022-10-14T10:42:52Z</dcterms:created>
  <dcterms:modified xsi:type="dcterms:W3CDTF">2023-11-27T15:44:59Z</dcterms:modified>
  <dc:language>ru-RU</dc:language>
</cp:coreProperties>
</file>