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1" r:id="rId5"/>
    <p:sldId id="265" r:id="rId6"/>
    <p:sldId id="266" r:id="rId7"/>
    <p:sldId id="269" r:id="rId8"/>
    <p:sldId id="260" r:id="rId9"/>
    <p:sldId id="270" r:id="rId10"/>
    <p:sldId id="267" r:id="rId11"/>
    <p:sldId id="268" r:id="rId12"/>
    <p:sldId id="263" r:id="rId13"/>
    <p:sldId id="26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64" autoAdjust="0"/>
  </p:normalViewPr>
  <p:slideViewPr>
    <p:cSldViewPr snapToGrid="0">
      <p:cViewPr>
        <p:scale>
          <a:sx n="100" d="100"/>
          <a:sy n="100" d="100"/>
        </p:scale>
        <p:origin x="876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OneDrive\&#1056;&#1072;&#1073;&#1086;&#1095;&#1080;&#1081;%20&#1089;&#1090;&#1086;&#1083;\&#1055;&#1056;&#1054;&#1045;&#1050;&#1058;\financial_model_projec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OneDrive\&#1056;&#1072;&#1073;&#1086;&#1095;&#1080;&#1081;%20&#1089;&#1090;&#1086;&#1083;\&#1055;&#1056;&#1054;&#1045;&#1050;&#1058;\financial_model_projec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0" dirty="0">
                <a:latin typeface="Bahnschrift Light" panose="020B0502040204020203" pitchFamily="34" charset="0"/>
              </a:rPr>
              <a:t>Выручка/затраты</a:t>
            </a:r>
            <a:endParaRPr lang="ru-RU" sz="1800" b="0" dirty="0">
              <a:latin typeface="Bahnschrift Light" panose="020B0502040204020203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explosion val="4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783-4B7C-B21E-87F871B9C7C6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783-4B7C-B21E-87F871B9C7C6}"/>
              </c:ext>
            </c:extLst>
          </c:dPt>
          <c:cat>
            <c:strRef>
              <c:f>Sheet1!$O$2:$P$2</c:f>
              <c:strCache>
                <c:ptCount val="2"/>
                <c:pt idx="0">
                  <c:v>ВЫРУЧКА</c:v>
                </c:pt>
                <c:pt idx="1">
                  <c:v>РАСХОДЫ</c:v>
                </c:pt>
              </c:strCache>
            </c:strRef>
          </c:cat>
          <c:val>
            <c:numRef>
              <c:f>Sheet1!$O$3:$P$3</c:f>
              <c:numCache>
                <c:formatCode>#,##0</c:formatCode>
                <c:ptCount val="2"/>
                <c:pt idx="0">
                  <c:v>7980000</c:v>
                </c:pt>
                <c:pt idx="1">
                  <c:v>3082800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83-4B7C-B21E-87F871B9C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0" dirty="0">
                <a:latin typeface="Bahnschrift Light" panose="020B0502040204020203" pitchFamily="34" charset="0"/>
              </a:rPr>
              <a:t>Чистая</a:t>
            </a:r>
            <a:r>
              <a:rPr lang="ru-RU" sz="2000" b="0" baseline="0" dirty="0">
                <a:latin typeface="Bahnschrift Light" panose="020B0502040204020203" pitchFamily="34" charset="0"/>
              </a:rPr>
              <a:t> прибыль/выручка</a:t>
            </a:r>
            <a:endParaRPr lang="ru-RU" sz="2000" b="0" dirty="0">
              <a:latin typeface="Bahnschrift Light" panose="020B0502040204020203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2F-4907-90F6-9FCF0B21EEA9}"/>
              </c:ext>
            </c:extLst>
          </c:dPt>
          <c:dPt>
            <c:idx val="1"/>
            <c:bubble3D val="0"/>
            <c:explosion val="6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2F-4907-90F6-9FCF0B21EEA9}"/>
              </c:ext>
            </c:extLst>
          </c:dPt>
          <c:cat>
            <c:strRef>
              <c:f>Sheet1!$Q$2:$R$2</c:f>
              <c:strCache>
                <c:ptCount val="2"/>
                <c:pt idx="0">
                  <c:v>ЧИСТАЯ ПРИБЫЛЬ</c:v>
                </c:pt>
                <c:pt idx="1">
                  <c:v>ВЫРУЧКА</c:v>
                </c:pt>
              </c:strCache>
            </c:strRef>
          </c:cat>
          <c:val>
            <c:numRef>
              <c:f>Sheet1!$Q$3:$R$3</c:f>
              <c:numCache>
                <c:formatCode>#,##0</c:formatCode>
                <c:ptCount val="2"/>
                <c:pt idx="0">
                  <c:v>3895200</c:v>
                </c:pt>
                <c:pt idx="1">
                  <c:v>17452800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2F-4907-90F6-9FCF0B21E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F2649-75E5-4476-9D42-FBC42668139E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076DC-F769-4CDE-9965-B45055F71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58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427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140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910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446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534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394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158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076DC-F769-4CDE-9965-B45055F7111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10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0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75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7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54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05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24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06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4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9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614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2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A2476-0336-4F36-A2FA-0E3C333D74EA}" type="datetimeFigureOut">
              <a:rPr lang="ru-RU" smtClean="0"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F5100-83CA-41C8-9786-1039A51DF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90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3.wdp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realgeorgee6204@mail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7838" y="2034651"/>
            <a:ext cx="613734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Интеллектуальная система допуска людей в помещение</a:t>
            </a:r>
          </a:p>
          <a:p>
            <a:endParaRPr lang="ru-RU" sz="2800" dirty="0" smtClean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Черепанов Георгий</a:t>
            </a:r>
          </a:p>
          <a:p>
            <a:endParaRPr lang="ru-RU" sz="2400" dirty="0" smtClean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endParaRPr lang="ru-RU" sz="2400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endParaRPr lang="ru-RU" sz="2400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Вологдин Сергей Валентинович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9012923" y="525379"/>
            <a:ext cx="3028473" cy="769437"/>
            <a:chOff x="9083013" y="932782"/>
            <a:chExt cx="3028473" cy="76943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9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4E9F4B6-1F0B-6883-48CC-7F39A03E5A3A}"/>
              </a:ext>
            </a:extLst>
          </p:cNvPr>
          <p:cNvSpPr txBox="1"/>
          <p:nvPr/>
        </p:nvSpPr>
        <p:spPr>
          <a:xfrm>
            <a:off x="6745182" y="2161437"/>
            <a:ext cx="2747405" cy="1264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rgbClr val="000000"/>
                </a:solidFill>
                <a:latin typeface="Gilroy-ExtraBold"/>
              </a:rPr>
              <a:t>Акселерационная 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rgbClr val="000000"/>
                </a:solidFill>
                <a:latin typeface="Gilroy-ExtraBold"/>
              </a:rPr>
              <a:t>Программа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«IZHEVSK</a:t>
            </a:r>
            <a:endParaRPr lang="ru-RU" sz="1700" dirty="0">
              <a:solidFill>
                <a:srgbClr val="000000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DYNAMICS»</a:t>
            </a:r>
            <a:endParaRPr lang="ru-RU" sz="1700" dirty="0">
              <a:solidFill>
                <a:srgbClr val="000000"/>
              </a:solidFill>
              <a:latin typeface="Gilroy-ExtraBold"/>
              <a:ea typeface="Gilroy-ExtraBold"/>
              <a:cs typeface="Gilroy-ExtraBold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DE673F-DFF5-7DF0-458D-477E4E635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0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83" y="428196"/>
            <a:ext cx="2267740" cy="17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8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456" y="594804"/>
            <a:ext cx="1149954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Light" panose="020B0502040204020203" pitchFamily="34" charset="0"/>
              </a:rPr>
              <a:t>	</a:t>
            </a:r>
            <a:r>
              <a:rPr lang="ru-RU" sz="28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Проблема и целевая аудитория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Угрозы безопасности: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Утечки информации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" panose="020B0502040204020203" pitchFamily="34" charset="0"/>
              </a:rPr>
              <a:t>Несанкционированное проникновение</a:t>
            </a:r>
            <a:r>
              <a:rPr lang="ru-RU" dirty="0" smtClean="0">
                <a:latin typeface="Bahnschrift Light" panose="020B0502040204020203" pitchFamily="34" charset="0"/>
              </a:rPr>
              <a:t>.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Причины: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Человеческий </a:t>
            </a:r>
            <a:r>
              <a:rPr lang="ru-RU" dirty="0">
                <a:latin typeface="Bahnschrift Light" panose="020B0502040204020203" pitchFamily="34" charset="0"/>
              </a:rPr>
              <a:t>фактор</a:t>
            </a:r>
            <a:r>
              <a:rPr lang="ru-RU" dirty="0" smtClean="0">
                <a:latin typeface="Bahnschrift Light" panose="020B050204020402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" panose="020B0502040204020203" pitchFamily="34" charset="0"/>
              </a:rPr>
              <a:t>Недостаточная защита помещений.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Аудитория: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Средние </a:t>
            </a:r>
            <a:r>
              <a:rPr lang="ru-RU" dirty="0">
                <a:latin typeface="Bahnschrift Light" panose="020B0502040204020203" pitchFamily="34" charset="0"/>
              </a:rPr>
              <a:t>и крупные предприятия.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Офисы </a:t>
            </a:r>
            <a:r>
              <a:rPr lang="ru-RU" dirty="0">
                <a:latin typeface="Bahnschrift Light" panose="020B0502040204020203" pitchFamily="34" charset="0"/>
              </a:rPr>
              <a:t>с высокой степенью конфиденциальности.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Объекты </a:t>
            </a:r>
            <a:r>
              <a:rPr lang="ru-RU" dirty="0">
                <a:latin typeface="Bahnschrift Light" panose="020B0502040204020203" pitchFamily="34" charset="0"/>
              </a:rPr>
              <a:t>с ограниченным доступом (например, </a:t>
            </a:r>
            <a:r>
              <a:rPr lang="ru-RU" dirty="0" smtClean="0">
                <a:latin typeface="Bahnschrift Light" panose="020B0502040204020203" pitchFamily="34" charset="0"/>
              </a:rPr>
              <a:t>склады).</a:t>
            </a:r>
          </a:p>
          <a:p>
            <a:endParaRPr lang="ru-RU" dirty="0">
              <a:latin typeface="Bahnschrift Light" panose="020B0502040204020203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778213" y="594804"/>
            <a:ext cx="3028473" cy="769437"/>
            <a:chOff x="9083013" y="932782"/>
            <a:chExt cx="3028473" cy="769437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5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61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609" y="524263"/>
            <a:ext cx="10939615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	Описание продукта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Существующие решения: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Традиционные системы доступа(карты, коды)</a:t>
            </a:r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Наше решение: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Интеллектуальная система допуска на основе распознавания лиц и биометрии;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Исключение необходимости физических карт и ключей.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Ключевые технологии: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Искусственный интеллект и машинное обучение для адаптации к особенностям каждого пользователя;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Bahnschrift Light" panose="020B0502040204020203" pitchFamily="34" charset="0"/>
              </a:rPr>
              <a:t>Высокий уровень надежности и точности системы.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959188" y="524263"/>
            <a:ext cx="3028473" cy="769437"/>
            <a:chOff x="9083013" y="932782"/>
            <a:chExt cx="3028473" cy="76943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9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34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9593" y="571287"/>
            <a:ext cx="524061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Bahnschrift Light" panose="020B0502040204020203" pitchFamily="34" charset="0"/>
              </a:rPr>
              <a:t>		</a:t>
            </a:r>
            <a:r>
              <a:rPr lang="en-US" sz="3200" dirty="0" smtClean="0">
                <a:latin typeface="Bahnschrift Light" panose="020B0502040204020203" pitchFamily="34" charset="0"/>
              </a:rPr>
              <a:t>MVP</a:t>
            </a:r>
            <a:endParaRPr lang="ru-RU" sz="2800" dirty="0" smtClean="0"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Минимальные функции: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 1. Загрузка фото: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 2. Сравнение с базой данных: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Система сопоставляет загруженное фото с фотографиями в базе данных авторизованных пользователей.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 3. Принятие решения: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 • Если фото совпадает с данными авторизованного пользователя, система предоставляет доступ.</a:t>
            </a:r>
          </a:p>
          <a:p>
            <a:r>
              <a:rPr lang="ru-RU" dirty="0" smtClean="0">
                <a:latin typeface="Bahnschrift Light" panose="020B0502040204020203" pitchFamily="34" charset="0"/>
              </a:rPr>
              <a:t> • Если совпадения нет, доступ отклоняется.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15" y="106355"/>
            <a:ext cx="1152525" cy="120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" b="99348" l="0" r="100000">
                        <a14:foregroundMark x1="5978" y1="5543" x2="5978" y2="5543"/>
                        <a14:foregroundMark x1="47283" y1="24457" x2="47283" y2="24457"/>
                        <a14:foregroundMark x1="63804" y1="88152" x2="63804" y2="88152"/>
                        <a14:foregroundMark x1="96087" y1="91957" x2="96087" y2="91957"/>
                        <a14:foregroundMark x1="6196" y1="91413" x2="6196" y2="91413"/>
                        <a14:foregroundMark x1="94457" y1="8913" x2="94457" y2="8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83" y="1943002"/>
            <a:ext cx="1169987" cy="116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043" y="4111703"/>
            <a:ext cx="10001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632" y="4010103"/>
            <a:ext cx="1203325" cy="12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20" y="283640"/>
            <a:ext cx="1240882" cy="124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4" descr="Picture background"/>
          <p:cNvSpPr>
            <a:spLocks noChangeAspect="1" noChangeArrowheads="1"/>
          </p:cNvSpPr>
          <p:nvPr/>
        </p:nvSpPr>
        <p:spPr bwMode="auto">
          <a:xfrm>
            <a:off x="7395367" y="5625464"/>
            <a:ext cx="1618003" cy="161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40" name="Picture 16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170" y="5692061"/>
            <a:ext cx="1131869" cy="113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701" y="5488744"/>
            <a:ext cx="1335186" cy="133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>
            <a:stCxn id="1030" idx="1"/>
            <a:endCxn id="1036" idx="2"/>
          </p:cNvCxnSpPr>
          <p:nvPr/>
        </p:nvCxnSpPr>
        <p:spPr>
          <a:xfrm flipH="1" flipV="1">
            <a:off x="7486361" y="1524522"/>
            <a:ext cx="1477422" cy="100347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026" idx="2"/>
            <a:endCxn id="1030" idx="0"/>
          </p:cNvCxnSpPr>
          <p:nvPr/>
        </p:nvCxnSpPr>
        <p:spPr>
          <a:xfrm flipH="1">
            <a:off x="9548777" y="1315101"/>
            <a:ext cx="1" cy="6279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8319257" y="3531469"/>
            <a:ext cx="24590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8319257" y="3531469"/>
            <a:ext cx="0" cy="5802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0778294" y="3535836"/>
            <a:ext cx="0" cy="5802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8304139" y="5111828"/>
            <a:ext cx="0" cy="5802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10778294" y="5067779"/>
            <a:ext cx="0" cy="5802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030" idx="2"/>
          </p:cNvCxnSpPr>
          <p:nvPr/>
        </p:nvCxnSpPr>
        <p:spPr>
          <a:xfrm flipH="1">
            <a:off x="9544050" y="3112989"/>
            <a:ext cx="4727" cy="422847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91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2149" y="444137"/>
            <a:ext cx="5582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Light" panose="020B0502040204020203" pitchFamily="34" charset="0"/>
              </a:rPr>
              <a:t>Ценностное предложение</a:t>
            </a:r>
            <a:endParaRPr lang="ru-RU" sz="3200" dirty="0">
              <a:latin typeface="Bahnschrift Light" panose="020B0502040204020203" pitchFamily="34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11" r="28623"/>
          <a:stretch/>
        </p:blipFill>
        <p:spPr bwMode="auto">
          <a:xfrm>
            <a:off x="247650" y="2682365"/>
            <a:ext cx="1302700" cy="178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6" t="12724" r="19739" b="16284"/>
          <a:stretch/>
        </p:blipFill>
        <p:spPr bwMode="auto">
          <a:xfrm>
            <a:off x="2150091" y="2808947"/>
            <a:ext cx="2429639" cy="165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 rotWithShape="1"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82" r="14882"/>
          <a:stretch/>
        </p:blipFill>
        <p:spPr bwMode="auto">
          <a:xfrm>
            <a:off x="5121889" y="2658286"/>
            <a:ext cx="1923033" cy="193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5" r="14793"/>
          <a:stretch/>
        </p:blipFill>
        <p:spPr bwMode="auto">
          <a:xfrm>
            <a:off x="7800323" y="2607933"/>
            <a:ext cx="1495425" cy="185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808" y="2804231"/>
            <a:ext cx="2132192" cy="178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люс 4"/>
          <p:cNvSpPr/>
          <p:nvPr/>
        </p:nvSpPr>
        <p:spPr>
          <a:xfrm>
            <a:off x="1502853" y="3373570"/>
            <a:ext cx="762300" cy="63070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люс 10"/>
          <p:cNvSpPr/>
          <p:nvPr/>
        </p:nvSpPr>
        <p:spPr>
          <a:xfrm>
            <a:off x="4419599" y="3373570"/>
            <a:ext cx="762300" cy="63070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люс 11"/>
          <p:cNvSpPr/>
          <p:nvPr/>
        </p:nvSpPr>
        <p:spPr>
          <a:xfrm>
            <a:off x="6997425" y="3373570"/>
            <a:ext cx="762300" cy="63070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люс 12"/>
          <p:cNvSpPr/>
          <p:nvPr/>
        </p:nvSpPr>
        <p:spPr>
          <a:xfrm>
            <a:off x="9336347" y="3316953"/>
            <a:ext cx="762300" cy="63070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7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688" y="310969"/>
            <a:ext cx="4378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Light" panose="020B0502040204020203" pitchFamily="34" charset="0"/>
              </a:rPr>
              <a:t>Анализ конкурентов</a:t>
            </a:r>
            <a:endParaRPr lang="ru-RU" sz="3200" dirty="0">
              <a:latin typeface="Bahnschrift Light" panose="020B0502040204020203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70732"/>
              </p:ext>
            </p:extLst>
          </p:nvPr>
        </p:nvGraphicFramePr>
        <p:xfrm>
          <a:off x="292098" y="1037389"/>
          <a:ext cx="11604338" cy="53772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2884">
                  <a:extLst>
                    <a:ext uri="{9D8B030D-6E8A-4147-A177-3AD203B41FA5}">
                      <a16:colId xmlns:a16="http://schemas.microsoft.com/office/drawing/2014/main" val="3814705897"/>
                    </a:ext>
                  </a:extLst>
                </a:gridCol>
                <a:gridCol w="1902884">
                  <a:extLst>
                    <a:ext uri="{9D8B030D-6E8A-4147-A177-3AD203B41FA5}">
                      <a16:colId xmlns:a16="http://schemas.microsoft.com/office/drawing/2014/main" val="1250645829"/>
                    </a:ext>
                  </a:extLst>
                </a:gridCol>
                <a:gridCol w="1902884">
                  <a:extLst>
                    <a:ext uri="{9D8B030D-6E8A-4147-A177-3AD203B41FA5}">
                      <a16:colId xmlns:a16="http://schemas.microsoft.com/office/drawing/2014/main" val="2910910801"/>
                    </a:ext>
                  </a:extLst>
                </a:gridCol>
                <a:gridCol w="2025650">
                  <a:extLst>
                    <a:ext uri="{9D8B030D-6E8A-4147-A177-3AD203B41FA5}">
                      <a16:colId xmlns:a16="http://schemas.microsoft.com/office/drawing/2014/main" val="4045690130"/>
                    </a:ext>
                  </a:extLst>
                </a:gridCol>
                <a:gridCol w="1780118">
                  <a:extLst>
                    <a:ext uri="{9D8B030D-6E8A-4147-A177-3AD203B41FA5}">
                      <a16:colId xmlns:a16="http://schemas.microsoft.com/office/drawing/2014/main" val="3193057042"/>
                    </a:ext>
                  </a:extLst>
                </a:gridCol>
                <a:gridCol w="2089918">
                  <a:extLst>
                    <a:ext uri="{9D8B030D-6E8A-4147-A177-3AD203B41FA5}">
                      <a16:colId xmlns:a16="http://schemas.microsoft.com/office/drawing/2014/main" val="385857046"/>
                    </a:ext>
                  </a:extLst>
                </a:gridCol>
              </a:tblGrid>
              <a:tr h="893234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Bahnschrift Light" panose="020B0502040204020203" pitchFamily="34" charset="0"/>
                        </a:rPr>
                        <a:t>Функция</a:t>
                      </a:r>
                      <a:endParaRPr lang="ru-RU" sz="2400" b="0" dirty="0">
                        <a:latin typeface="Bahnschrift Light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Bahnschrift Light" panose="020B0502040204020203" pitchFamily="34" charset="0"/>
                        </a:rPr>
                        <a:t>Ростелеком</a:t>
                      </a:r>
                      <a:endParaRPr lang="sv-SE" sz="2400" b="0" dirty="0">
                        <a:latin typeface="Bahnschrift Light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Bahnschrift Light" panose="020B0502040204020203" pitchFamily="34" charset="0"/>
                        </a:rPr>
                        <a:t>КРОК</a:t>
                      </a:r>
                      <a:endParaRPr lang="ru-RU" sz="2400" b="0" dirty="0">
                        <a:latin typeface="Bahnschrift Light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 smtClean="0">
                          <a:latin typeface="Bahnschrift Light" panose="020B0502040204020203" pitchFamily="34" charset="0"/>
                        </a:rPr>
                        <a:t>ТехноАльянс</a:t>
                      </a:r>
                      <a:endParaRPr lang="ru-RU" sz="2400" b="0" dirty="0">
                        <a:latin typeface="Bahnschrift Light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Bahnschrift Light" panose="020B0502040204020203" pitchFamily="34" charset="0"/>
                        </a:rPr>
                        <a:t>Астра-Групп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400" b="0" dirty="0" smtClean="0">
                          <a:solidFill>
                            <a:srgbClr val="00B050"/>
                          </a:solidFill>
                          <a:latin typeface="Bahnschrift Light" panose="020B0502040204020203" pitchFamily="34" charset="0"/>
                        </a:rPr>
                        <a:t>Smart Access System</a:t>
                      </a:r>
                      <a:endParaRPr lang="ru-RU" sz="2400" b="0" dirty="0">
                        <a:solidFill>
                          <a:srgbClr val="00B050"/>
                        </a:solidFill>
                        <a:latin typeface="Bahnschrift Light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0911847"/>
                  </a:ext>
                </a:extLst>
              </a:tr>
              <a:tr h="1286711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Bahnschrift Light" panose="020B0502040204020203" pitchFamily="34" charset="0"/>
                        </a:rPr>
                        <a:t>Интеграция с существующими системами безопасности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Bahnschrift Light" panose="020B0502040204020203" pitchFamily="34" charset="0"/>
                        </a:rPr>
                        <a:t>Поддержка </a:t>
                      </a:r>
                      <a:r>
                        <a:rPr lang="ru-RU" sz="1600" b="0" dirty="0">
                          <a:latin typeface="Bahnschrift Light" panose="020B0502040204020203" pitchFamily="34" charset="0"/>
                        </a:rPr>
                        <a:t>стандартных решений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Bahnschrift Light" panose="020B0502040204020203" pitchFamily="34" charset="0"/>
                        </a:rPr>
                        <a:t>Требует </a:t>
                      </a:r>
                      <a:r>
                        <a:rPr lang="ru-RU" sz="1600" b="0" dirty="0">
                          <a:latin typeface="Bahnschrift Light" panose="020B0502040204020203" pitchFamily="34" charset="0"/>
                        </a:rPr>
                        <a:t>сложной настройки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Bahnschrift Light" panose="020B0502040204020203" pitchFamily="34" charset="0"/>
                        </a:rPr>
                        <a:t>Поддержка стандартных систем безопасности</a:t>
                      </a:r>
                      <a:endParaRPr lang="ru-RU" sz="1600" b="0" dirty="0">
                        <a:latin typeface="Bahnschrift Light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Bahnschrift Light" panose="020B0502040204020203" pitchFamily="34" charset="0"/>
                        </a:rPr>
                        <a:t>Ограниченная интеграция с устаревшими системами</a:t>
                      </a:r>
                      <a:endParaRPr lang="ru-RU" sz="1600" b="0" dirty="0">
                        <a:latin typeface="Bahnschrift Light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rgbClr val="00B050"/>
                          </a:solidFill>
                          <a:latin typeface="Bahnschrift Light" panose="020B0502040204020203" pitchFamily="34" charset="0"/>
                        </a:rPr>
                        <a:t>Легко интегрируется с камерами видеонаблюдения, сигнализацией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6296938"/>
                  </a:ext>
                </a:extLst>
              </a:tr>
              <a:tr h="1741311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/>
                        <a:t>Распознавание лиц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Менее точное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Меньшей гибкостью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Базовые технологии распознавания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Обычные системы на основе карт и ключей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B050"/>
                          </a:solidFill>
                        </a:rPr>
                        <a:t>Высокая точность (&gt;95%), ИИ и машинное обучение</a:t>
                      </a:r>
                      <a:endParaRPr lang="ru-RU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352435"/>
                  </a:ext>
                </a:extLst>
              </a:tr>
              <a:tr h="143202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Автоматизация учета посетителей</a:t>
                      </a:r>
                      <a:endParaRPr lang="ru-RU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Нет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Но с ограниченной аналитикой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Нет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Нет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B050"/>
                          </a:solidFill>
                        </a:rPr>
                        <a:t>Автоматический сбор и обработка данных о посещаемости</a:t>
                      </a:r>
                      <a:endParaRPr lang="ru-RU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2647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3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9858" y="2085835"/>
            <a:ext cx="84298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Bahnschrift Light" panose="020B0502040204020203" pitchFamily="34" charset="0"/>
              </a:rPr>
              <a:t>Инновационные </a:t>
            </a:r>
            <a:r>
              <a:rPr lang="ru-RU" sz="2800" dirty="0" smtClean="0">
                <a:latin typeface="Bahnschrift Light" panose="020B0502040204020203" pitchFamily="34" charset="0"/>
              </a:rPr>
              <a:t>технологии</a:t>
            </a:r>
            <a:endParaRPr lang="ru-RU" sz="2800" dirty="0">
              <a:latin typeface="Bahnschrift 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>
              <a:latin typeface="Bahnschrift 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 smtClean="0">
              <a:latin typeface="Bahnschrift 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>
              <a:latin typeface="Bahnschrift 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Bahnschrift Light" panose="020B0502040204020203" pitchFamily="34" charset="0"/>
              </a:rPr>
              <a:t>Интеграция </a:t>
            </a:r>
            <a:r>
              <a:rPr lang="ru-RU" sz="2800" dirty="0">
                <a:latin typeface="Bahnschrift Light" panose="020B0502040204020203" pitchFamily="34" charset="0"/>
              </a:rPr>
              <a:t>с существующими </a:t>
            </a:r>
            <a:r>
              <a:rPr lang="ru-RU" sz="2800" dirty="0" smtClean="0">
                <a:latin typeface="Bahnschrift Light" panose="020B0502040204020203" pitchFamily="34" charset="0"/>
              </a:rPr>
              <a:t>системами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>
              <a:latin typeface="Bahnschrift 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>
              <a:latin typeface="Bahnschrift 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 smtClean="0">
              <a:latin typeface="Bahnschrift 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Bahnschrift Light" panose="020B0502040204020203" pitchFamily="34" charset="0"/>
              </a:rPr>
              <a:t>Гибкость и </a:t>
            </a:r>
            <a:r>
              <a:rPr lang="ru-RU" sz="2800" dirty="0" smtClean="0">
                <a:latin typeface="Bahnschrift Light" panose="020B0502040204020203" pitchFamily="34" charset="0"/>
              </a:rPr>
              <a:t>масштабируемость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3682" y="383107"/>
            <a:ext cx="6273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Light" panose="020B0502040204020203" pitchFamily="34" charset="0"/>
              </a:rPr>
              <a:t>Конкурентные преимущества</a:t>
            </a:r>
            <a:endParaRPr lang="ru-RU" sz="3200" dirty="0">
              <a:latin typeface="Bahnschrift Light" panose="020B0502040204020203" pitchFamily="34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30" r="13444"/>
          <a:stretch/>
        </p:blipFill>
        <p:spPr bwMode="auto">
          <a:xfrm>
            <a:off x="6227486" y="1340533"/>
            <a:ext cx="1485899" cy="206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54" b="100000" l="7889" r="90000">
                        <a14:foregroundMark x1="44778" y1="15769" x2="44778" y2="15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95" r="22320" b="2388"/>
          <a:stretch/>
        </p:blipFill>
        <p:spPr bwMode="auto">
          <a:xfrm>
            <a:off x="8344404" y="2972288"/>
            <a:ext cx="1950702" cy="19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285" y="4587378"/>
            <a:ext cx="1803863" cy="180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9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006" y="262295"/>
            <a:ext cx="11273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ahnschrift Light" panose="020B0502040204020203" pitchFamily="34" charset="0"/>
              </a:rPr>
              <a:t>Бизнес-модель (</a:t>
            </a:r>
            <a:r>
              <a:rPr lang="ru-RU" sz="3200" dirty="0" err="1">
                <a:latin typeface="Bahnschrift Light" panose="020B0502040204020203" pitchFamily="34" charset="0"/>
              </a:rPr>
              <a:t>LeanCanvas</a:t>
            </a:r>
            <a:r>
              <a:rPr lang="ru-RU" sz="3200" dirty="0">
                <a:latin typeface="Bahnschrift Light" panose="020B0502040204020203" pitchFamily="34" charset="0"/>
              </a:rPr>
              <a:t>) и </a:t>
            </a:r>
            <a:r>
              <a:rPr lang="ru-RU" sz="3200" dirty="0" smtClean="0">
                <a:latin typeface="Bahnschrift Light" panose="020B0502040204020203" pitchFamily="34" charset="0"/>
              </a:rPr>
              <a:t>ценностное </a:t>
            </a:r>
            <a:r>
              <a:rPr lang="ru-RU" sz="3200" dirty="0">
                <a:latin typeface="Bahnschrift Light" panose="020B0502040204020203" pitchFamily="34" charset="0"/>
              </a:rPr>
              <a:t>предложение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504489"/>
              </p:ext>
            </p:extLst>
          </p:nvPr>
        </p:nvGraphicFramePr>
        <p:xfrm>
          <a:off x="586006" y="1243647"/>
          <a:ext cx="11118313" cy="49758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04645">
                  <a:extLst>
                    <a:ext uri="{9D8B030D-6E8A-4147-A177-3AD203B41FA5}">
                      <a16:colId xmlns:a16="http://schemas.microsoft.com/office/drawing/2014/main" val="730232446"/>
                    </a:ext>
                  </a:extLst>
                </a:gridCol>
                <a:gridCol w="2786743">
                  <a:extLst>
                    <a:ext uri="{9D8B030D-6E8A-4147-A177-3AD203B41FA5}">
                      <a16:colId xmlns:a16="http://schemas.microsoft.com/office/drawing/2014/main" val="3662916548"/>
                    </a:ext>
                  </a:extLst>
                </a:gridCol>
                <a:gridCol w="867768">
                  <a:extLst>
                    <a:ext uri="{9D8B030D-6E8A-4147-A177-3AD203B41FA5}">
                      <a16:colId xmlns:a16="http://schemas.microsoft.com/office/drawing/2014/main" val="1218988446"/>
                    </a:ext>
                  </a:extLst>
                </a:gridCol>
                <a:gridCol w="1126495">
                  <a:extLst>
                    <a:ext uri="{9D8B030D-6E8A-4147-A177-3AD203B41FA5}">
                      <a16:colId xmlns:a16="http://schemas.microsoft.com/office/drawing/2014/main" val="3576489936"/>
                    </a:ext>
                  </a:extLst>
                </a:gridCol>
                <a:gridCol w="1846122">
                  <a:extLst>
                    <a:ext uri="{9D8B030D-6E8A-4147-A177-3AD203B41FA5}">
                      <a16:colId xmlns:a16="http://schemas.microsoft.com/office/drawing/2014/main" val="1022004103"/>
                    </a:ext>
                  </a:extLst>
                </a:gridCol>
                <a:gridCol w="2586540">
                  <a:extLst>
                    <a:ext uri="{9D8B030D-6E8A-4147-A177-3AD203B41FA5}">
                      <a16:colId xmlns:a16="http://schemas.microsoft.com/office/drawing/2014/main" val="2145426905"/>
                    </a:ext>
                  </a:extLst>
                </a:gridCol>
              </a:tblGrid>
              <a:tr h="187576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2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ПРОБЛЕМА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1) Несанкционированный доступ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2) Неэффективность учета посетителей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3) Сложности в интеграции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СУЩЕСТВУЮЩИЕ АЛЬТЕРНАТИВЫ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en-US" sz="1100" dirty="0" err="1" smtClean="0">
                          <a:effectLst/>
                          <a:latin typeface="Bahnschrift Light" panose="020B0502040204020203" pitchFamily="34" charset="0"/>
                        </a:rPr>
                        <a:t>RusGuard</a:t>
                      </a:r>
                      <a:endParaRPr lang="ru-RU" sz="1100" dirty="0" smtClean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en-US" sz="1100" dirty="0" err="1" smtClean="0">
                          <a:effectLst/>
                          <a:latin typeface="Bahnschrift Light" panose="020B0502040204020203" pitchFamily="34" charset="0"/>
                        </a:rPr>
                        <a:t>BioSmart</a:t>
                      </a:r>
                      <a:endParaRPr lang="ru-RU" sz="1100" dirty="0" smtClean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en-US" sz="1100" dirty="0" err="1" smtClean="0">
                          <a:effectLst/>
                          <a:latin typeface="Bahnschrift Light" panose="020B0502040204020203" pitchFamily="34" charset="0"/>
                        </a:rPr>
                        <a:t>RecFaces</a:t>
                      </a:r>
                      <a:endParaRPr lang="ru-RU" sz="1100" dirty="0" smtClean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en-US" sz="1100" dirty="0" err="1" smtClean="0">
                          <a:effectLst/>
                          <a:latin typeface="Bahnschrift Light" panose="020B0502040204020203" pitchFamily="34" charset="0"/>
                        </a:rPr>
                        <a:t>PERCo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4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РЕШЕНИЕ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1) Использование технологии распознавания </a:t>
                      </a: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лиц на основе</a:t>
                      </a:r>
                      <a:r>
                        <a:rPr lang="ru-RU" sz="1100" baseline="0" dirty="0" smtClean="0">
                          <a:effectLst/>
                          <a:latin typeface="Bahnschrift Light" panose="020B0502040204020203" pitchFamily="34" charset="0"/>
                        </a:rPr>
                        <a:t> ИИ и машинного обучения</a:t>
                      </a: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.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2) АС учета отслеживает входа и выхода пользователей в реальном времени.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3) Система разработана с учетом возможности интеграции с существующими системами видеонаблюдения и контроля доступа. </a:t>
                      </a:r>
                      <a:endParaRPr lang="en-US" sz="1100" dirty="0" smtClean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3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Bahnschrift Light" panose="020B0502040204020203" pitchFamily="34" charset="0"/>
                        </a:rPr>
                        <a:t>УНИКАЛЬНАЯ ЦЕННОСТЬ</a:t>
                      </a:r>
                    </a:p>
                    <a:p>
                      <a:pPr fontAlgn="base"/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Наше предложение выделяется </a:t>
                      </a: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благодаря 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следующим ключевым преимуществам: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-Инновационные технологии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-Интуитивно понятный интерфейс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-Гибкость и масштабируемость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-Облачные технологии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-Аналитика и отчетность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9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СКРЫТОЕ ПРЕИМУЩЕСТВО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Уникальная система адаптивного распознавания поведения </a:t>
                      </a: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пользователей с использование</a:t>
                      </a:r>
                      <a:r>
                        <a:rPr lang="ru-RU" sz="1100" baseline="0" dirty="0" smtClean="0">
                          <a:effectLst/>
                          <a:latin typeface="Bahnschrift Light" panose="020B0502040204020203" pitchFamily="34" charset="0"/>
                        </a:rPr>
                        <a:t>м ИИ</a:t>
                      </a: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, что делает систему более безопасной и трудно подделываемой.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1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СЕГМЕНТЫ ПОТРЕБИТЕЛЕЙ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Bahnschrift Light" panose="020B0502040204020203" pitchFamily="34" charset="0"/>
                        </a:rPr>
                        <a:t> B2B:</a:t>
                      </a:r>
                      <a:r>
                        <a:rPr lang="en-US" sz="1100" baseline="0" dirty="0" smtClean="0">
                          <a:effectLst/>
                          <a:latin typeface="Bahnschrift Light" panose="020B0502040204020203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Финансовые 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учреждения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IT-компании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Производственные предприятия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Торговые сети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Bahnschrift Light" panose="020B0502040204020203" pitchFamily="34" charset="0"/>
                        </a:rPr>
                        <a:t> B2G: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Образовательные 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учреждения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Государственные организации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Bahnschrift Light" panose="020B0502040204020203" pitchFamily="34" charset="0"/>
                        </a:rPr>
                        <a:t> B2C: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Владельцы 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частных домов, </a:t>
                      </a: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квартир</a:t>
                      </a:r>
                      <a:r>
                        <a:rPr lang="en-US" sz="1100" dirty="0" smtClean="0">
                          <a:effectLst/>
                          <a:latin typeface="Bahnschrift Light" panose="020B0502040204020203" pitchFamily="34" charset="0"/>
                        </a:rPr>
                        <a:t>.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РАННИЕ 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ПОСЛЕДОВАТЕЛИ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Компании, заинтересованные в повышении уровня безопасности, оптимизации процессов управления доступом и улучшении учета посетителей. Обычно имеют высокие требования к защите данных и безопасности.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8699424"/>
                  </a:ext>
                </a:extLst>
              </a:tr>
              <a:tr h="3465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5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КАНАЛЫ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-Социальные</a:t>
                      </a:r>
                      <a:r>
                        <a:rPr lang="ru-RU" sz="1100" baseline="0" dirty="0" smtClean="0">
                          <a:effectLst/>
                          <a:latin typeface="Bahnschrift Light" panose="020B0502040204020203" pitchFamily="34" charset="0"/>
                        </a:rPr>
                        <a:t> сети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605756"/>
                  </a:ext>
                </a:extLst>
              </a:tr>
              <a:tr h="15447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8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КЛЮЧЕВЫЕ МЕТРИКИ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-Количество пользователей системы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-Скорость обработки допуска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-Снижение случаев несанкционированного доступа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-Увеличение клиентской базы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232757"/>
                  </a:ext>
                </a:extLst>
              </a:tr>
              <a:tr h="853398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7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СТРУКТУРА ИЗДЕРЖЕК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-Разработка и тестирование программного обеспечения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-Закупка оборудования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-Обслуживание серверной инфраструктуры и безопасность данных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-Затраты на маркетинг и продажи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 6</a:t>
                      </a:r>
                      <a:r>
                        <a:rPr lang="ru-RU" sz="1100" dirty="0">
                          <a:effectLst/>
                          <a:latin typeface="Bahnschrift Light" panose="020B0502040204020203" pitchFamily="34" charset="0"/>
                        </a:rPr>
                        <a:t>. ПОТОКИ ПРИБЫЛИ</a:t>
                      </a:r>
                    </a:p>
                    <a:p>
                      <a:pPr marL="0" lvl="1" indent="0" fontAlgn="base"/>
                      <a:r>
                        <a:rPr lang="ru-RU" sz="1100" dirty="0" smtClean="0">
                          <a:effectLst/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C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: Подписку на облачное программное обеспечение (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SaaS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) с различными уровнями доступа и функциональности.</a:t>
                      </a:r>
                    </a:p>
                    <a:p>
                      <a:pPr marL="0" lvl="1" indent="0" fontAlgn="base"/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: Продажу лицензий на использование системы и дополнительных модулей.</a:t>
                      </a:r>
                    </a:p>
                    <a:p>
                      <a:pPr marL="0" lvl="1" indent="0" fontAlgn="base"/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: Поставка комплекса через тендерные закупки.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" marR="57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11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15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568572"/>
              </p:ext>
            </p:extLst>
          </p:nvPr>
        </p:nvGraphicFramePr>
        <p:xfrm>
          <a:off x="581683" y="942109"/>
          <a:ext cx="4738463" cy="4672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1459831"/>
              </p:ext>
            </p:extLst>
          </p:nvPr>
        </p:nvGraphicFramePr>
        <p:xfrm>
          <a:off x="6817360" y="942110"/>
          <a:ext cx="5057405" cy="46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01964" y="240145"/>
            <a:ext cx="4073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Light" panose="020B0502040204020203" pitchFamily="34" charset="0"/>
              </a:rPr>
              <a:t>Финансовая модель</a:t>
            </a:r>
            <a:endParaRPr lang="ru-RU" sz="32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2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16" y="517771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Bahnschrift Light" panose="020B0502040204020203" pitchFamily="34" charset="0"/>
              </a:rPr>
              <a:t>Анализ рынка</a:t>
            </a:r>
            <a:endParaRPr lang="ru-RU" sz="3600" dirty="0">
              <a:latin typeface="Bahnschrift Light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2425" y="1325757"/>
            <a:ext cx="54483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60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15</a:t>
            </a:r>
          </a:p>
          <a:p>
            <a:pPr algn="ctr"/>
            <a:r>
              <a:rPr lang="ru-RU" sz="800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млрд. руб.</a:t>
            </a:r>
            <a:endParaRPr lang="ru-RU" sz="800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67475" y="1325757"/>
            <a:ext cx="54483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60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180</a:t>
            </a:r>
          </a:p>
          <a:p>
            <a:pPr algn="ctr"/>
            <a:r>
              <a:rPr lang="ru-RU" sz="8000" dirty="0" smtClean="0">
                <a:latin typeface="Bahnschrift Light" panose="020B0502040204020203" pitchFamily="34" charset="0"/>
                <a:cs typeface="Times New Roman" panose="02020603050405020304" pitchFamily="18" charset="0"/>
              </a:rPr>
              <a:t>млн. руб.</a:t>
            </a:r>
            <a:endParaRPr lang="ru-RU" sz="8000" dirty="0">
              <a:latin typeface="Bahnschrift Ligh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65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4748" y="127730"/>
            <a:ext cx="90043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Bahnschrift Light" panose="020B0502040204020203" pitchFamily="34" charset="0"/>
              </a:rPr>
              <a:t>Маркетинг и </a:t>
            </a:r>
            <a:endParaRPr lang="ru-RU" sz="3200" dirty="0" smtClean="0">
              <a:latin typeface="Bahnschrift Light" panose="020B0502040204020203" pitchFamily="34" charset="0"/>
            </a:endParaRPr>
          </a:p>
          <a:p>
            <a:r>
              <a:rPr lang="ru-RU" sz="3200" dirty="0">
                <a:latin typeface="Bahnschrift Light" panose="020B0502040204020203" pitchFamily="34" charset="0"/>
              </a:rPr>
              <a:t>	</a:t>
            </a:r>
            <a:r>
              <a:rPr lang="ru-RU" sz="3200" dirty="0" smtClean="0">
                <a:latin typeface="Bahnschrift Light" panose="020B0502040204020203" pitchFamily="34" charset="0"/>
              </a:rPr>
              <a:t>продвижение </a:t>
            </a:r>
            <a:r>
              <a:rPr lang="ru-RU" sz="3200" dirty="0">
                <a:latin typeface="Bahnschrift Light" panose="020B0502040204020203" pitchFamily="34" charset="0"/>
              </a:rPr>
              <a:t>инновационного продукта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53439" y="1178547"/>
            <a:ext cx="6096000" cy="12854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B2B:</a:t>
            </a:r>
            <a:r>
              <a:rPr lang="ru-RU" sz="2000" kern="100" dirty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kern="100" dirty="0" smtClean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sz="2000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</a:t>
            </a:r>
            <a:r>
              <a:rPr lang="ru-RU" sz="2000" kern="100" dirty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выставках и </a:t>
            </a:r>
            <a:r>
              <a:rPr lang="ru-RU" sz="2000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конференциях</a:t>
            </a:r>
            <a:endParaRPr lang="ru-RU" sz="2000" kern="100" dirty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000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Сетевые </a:t>
            </a:r>
            <a:r>
              <a:rPr lang="ru-RU" sz="2000" kern="100" dirty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и </a:t>
            </a:r>
            <a:r>
              <a:rPr lang="ru-RU" sz="2000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бизнес-форумы</a:t>
            </a:r>
            <a:endParaRPr lang="ru-RU" sz="2000" kern="100" dirty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3439" y="2727468"/>
            <a:ext cx="6096000" cy="12854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B2C: </a:t>
            </a:r>
            <a:endParaRPr lang="ru-RU" sz="2000" b="1" kern="100" dirty="0" smtClean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sz="2000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Партнерские программы</a:t>
            </a:r>
            <a:endParaRPr lang="ru-RU" sz="2000" kern="100" dirty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000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Отзывы </a:t>
            </a:r>
            <a:r>
              <a:rPr lang="ru-RU" sz="2000" kern="100" dirty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кейс-стадии</a:t>
            </a:r>
            <a:endParaRPr lang="en-US" sz="2000" kern="100" dirty="0" smtClean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3439" y="4276389"/>
            <a:ext cx="6096000" cy="1182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B2G</a:t>
            </a:r>
            <a:r>
              <a:rPr lang="en-US" sz="2000" b="1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2000" b="1" kern="100" dirty="0" smtClean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sz="2000" kern="100" dirty="0" smtClean="0"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тендерах и государственных закупках.</a:t>
            </a:r>
            <a:endParaRPr lang="ru-RU" sz="2000" kern="100" dirty="0"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5867" l="1463" r="96951">
                        <a14:foregroundMark x1="71220" y1="9067" x2="71220" y2="90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27" y="681042"/>
            <a:ext cx="942109" cy="86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27" y="2464027"/>
            <a:ext cx="683033" cy="68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5" b="100000" l="0" r="100000">
                        <a14:foregroundMark x1="49556" y1="37000" x2="49556" y2="3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27" y="3930414"/>
            <a:ext cx="778443" cy="69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58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736" y="1756846"/>
            <a:ext cx="33773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Light" panose="020B0502040204020203" pitchFamily="34" charset="0"/>
              </a:rPr>
              <a:t>Черепанов Георгий – ЛИДЕР, разработчик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3676" y="1756846"/>
            <a:ext cx="32565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Bahnschrift Light" panose="020B0502040204020203" pitchFamily="34" charset="0"/>
              </a:rPr>
              <a:t>Окишева</a:t>
            </a:r>
            <a:r>
              <a:rPr lang="ru-RU" sz="2800" dirty="0" smtClean="0">
                <a:latin typeface="Bahnschrift Light" panose="020B0502040204020203" pitchFamily="34" charset="0"/>
              </a:rPr>
              <a:t> Софья – программист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5589" y="3827878"/>
            <a:ext cx="4020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Bahnschrift Light" panose="020B0502040204020203" pitchFamily="34" charset="0"/>
              </a:rPr>
              <a:t>Чухланцев</a:t>
            </a:r>
            <a:r>
              <a:rPr lang="ru-RU" sz="2800" dirty="0" smtClean="0">
                <a:latin typeface="Bahnschrift Light" panose="020B0502040204020203" pitchFamily="34" charset="0"/>
              </a:rPr>
              <a:t> Иван – программист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2568" y="3838358"/>
            <a:ext cx="3857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Bahnschrift Light" panose="020B0502040204020203" pitchFamily="34" charset="0"/>
              </a:rPr>
              <a:t>Курцева</a:t>
            </a:r>
            <a:r>
              <a:rPr lang="ru-RU" sz="2800" dirty="0" smtClean="0">
                <a:latin typeface="Bahnschrift Light" panose="020B0502040204020203" pitchFamily="34" charset="0"/>
              </a:rPr>
              <a:t> Диана – разработчик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842" y="1756846"/>
            <a:ext cx="3794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Bahnschrift Light" panose="020B0502040204020203" pitchFamily="34" charset="0"/>
              </a:rPr>
              <a:t>Пенегина</a:t>
            </a:r>
            <a:r>
              <a:rPr lang="ru-RU" sz="2800" dirty="0" smtClean="0">
                <a:latin typeface="Bahnschrift Light" panose="020B0502040204020203" pitchFamily="34" charset="0"/>
              </a:rPr>
              <a:t> Евгения – </a:t>
            </a:r>
            <a:r>
              <a:rPr lang="ru-RU" sz="2800" dirty="0" err="1" smtClean="0">
                <a:latin typeface="Bahnschrift Light" panose="020B0502040204020203" pitchFamily="34" charset="0"/>
              </a:rPr>
              <a:t>тестировщик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591304" y="494632"/>
            <a:ext cx="3028473" cy="769437"/>
            <a:chOff x="9083013" y="932782"/>
            <a:chExt cx="3028473" cy="76943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9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06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4815" y="3045041"/>
            <a:ext cx="4248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Bahnschrift Light" panose="020B0502040204020203" pitchFamily="34" charset="0"/>
              </a:rPr>
              <a:t>СПАСИБО!</a:t>
            </a:r>
            <a:endParaRPr lang="ru-RU" sz="5400" dirty="0">
              <a:latin typeface="Bahnschrift Light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64814" y="3968371"/>
            <a:ext cx="4047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Light" panose="020B0502040204020203" pitchFamily="34" charset="0"/>
              </a:rPr>
              <a:t>@</a:t>
            </a:r>
            <a:r>
              <a:rPr lang="en-US" dirty="0" err="1" smtClean="0">
                <a:latin typeface="Bahnschrift Light" panose="020B0502040204020203" pitchFamily="34" charset="0"/>
              </a:rPr>
              <a:t>iregrettedit</a:t>
            </a:r>
            <a:r>
              <a:rPr lang="en-US" dirty="0" smtClean="0">
                <a:latin typeface="Bahnschrift Light" panose="020B0502040204020203" pitchFamily="34" charset="0"/>
              </a:rPr>
              <a:t> </a:t>
            </a:r>
            <a:r>
              <a:rPr lang="en-US" dirty="0" smtClean="0">
                <a:latin typeface="Bahnschrift Light" panose="020B0502040204020203" pitchFamily="34" charset="0"/>
              </a:rPr>
              <a:t>– </a:t>
            </a:r>
            <a:r>
              <a:rPr lang="en-US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Telegram</a:t>
            </a:r>
            <a:endParaRPr lang="en-US" dirty="0" smtClean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Bahnschrift Light" panose="020B0502040204020203" pitchFamily="34" charset="0"/>
                <a:hlinkClick r:id="rId3"/>
              </a:rPr>
              <a:t>realgeorgee6204@mail.ru</a:t>
            </a:r>
            <a:r>
              <a:rPr lang="en-US" dirty="0" smtClean="0">
                <a:latin typeface="Bahnschrift Light" panose="020B0502040204020203" pitchFamily="34" charset="0"/>
              </a:rPr>
              <a:t> - </a:t>
            </a:r>
            <a:r>
              <a:rPr lang="en-US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mail</a:t>
            </a:r>
            <a:r>
              <a:rPr lang="en-US" dirty="0" smtClean="0">
                <a:latin typeface="Bahnschrift Light" panose="020B0502040204020203" pitchFamily="34" charset="0"/>
              </a:rPr>
              <a:t> </a:t>
            </a:r>
            <a:endParaRPr lang="ru-RU" dirty="0">
              <a:latin typeface="Bahnschrift Light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384273" y="334879"/>
            <a:ext cx="3028473" cy="769437"/>
            <a:chOff x="9083013" y="932782"/>
            <a:chExt cx="3028473" cy="769437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64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013" y="937011"/>
              <a:ext cx="595931" cy="595931"/>
            </a:xfrm>
            <a:prstGeom prst="rect">
              <a:avLst/>
            </a:prstGeom>
          </p:spPr>
        </p:pic>
        <p:sp>
          <p:nvSpPr>
            <p:cNvPr id="6" name="Текст 2"/>
            <p:cNvSpPr txBox="1"/>
            <p:nvPr/>
          </p:nvSpPr>
          <p:spPr>
            <a:xfrm>
              <a:off x="9795492" y="932782"/>
              <a:ext cx="2315994" cy="769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t" anchorCtr="0">
              <a:spAutoFit/>
            </a:bodyPr>
            <a:lstStyle/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ИЖЕВСКИЙ ГОСУДАРСТВЕННЫЙ 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ТЕХНИЧЕСКИЙ УНИВЕРСИТЕТ</a:t>
              </a:r>
            </a:p>
            <a:p>
              <a:pPr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pPr>
              <a:r>
                <a:rPr lang="ru-RU" sz="1100" dirty="0">
                  <a:solidFill>
                    <a:srgbClr val="00000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имени М.Т. КАЛАШНИКОВА</a:t>
              </a:r>
              <a:endParaRPr sz="11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4E9F4B6-1F0B-6883-48CC-7F39A03E5A3A}"/>
              </a:ext>
            </a:extLst>
          </p:cNvPr>
          <p:cNvSpPr txBox="1"/>
          <p:nvPr/>
        </p:nvSpPr>
        <p:spPr>
          <a:xfrm>
            <a:off x="6116532" y="1970937"/>
            <a:ext cx="2747405" cy="1264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rgbClr val="000000"/>
                </a:solidFill>
                <a:latin typeface="Gilroy-ExtraBold"/>
              </a:rPr>
              <a:t>Акселерационная 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>
                <a:solidFill>
                  <a:srgbClr val="000000"/>
                </a:solidFill>
                <a:latin typeface="Gilroy-ExtraBold"/>
              </a:rPr>
              <a:t>Программа</a:t>
            </a: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«IZHEVSK</a:t>
            </a:r>
            <a:endParaRPr lang="ru-RU" sz="1700" dirty="0">
              <a:solidFill>
                <a:srgbClr val="000000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90000"/>
              </a:lnSpc>
              <a:spcBef>
                <a:spcPts val="600"/>
              </a:spcBef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700" dirty="0">
                <a:solidFill>
                  <a:srgbClr val="000000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DYNAMICS»</a:t>
            </a:r>
            <a:endParaRPr lang="ru-RU" sz="1700" dirty="0">
              <a:solidFill>
                <a:srgbClr val="000000"/>
              </a:solidFill>
              <a:latin typeface="Gilroy-ExtraBold"/>
              <a:ea typeface="Gilroy-ExtraBold"/>
              <a:cs typeface="Gilroy-ExtraBold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DE673F-DFF5-7DF0-458D-477E4E6357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0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533" y="237696"/>
            <a:ext cx="2267740" cy="17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9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455</Words>
  <Application>Microsoft Office PowerPoint</Application>
  <PresentationFormat>Широкоэкранный</PresentationFormat>
  <Paragraphs>208</Paragraphs>
  <Slides>13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Bahnschrift Light</vt:lpstr>
      <vt:lpstr>Calibri</vt:lpstr>
      <vt:lpstr>Calibri Light</vt:lpstr>
      <vt:lpstr>Gilroy-ExtraBold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68</cp:revision>
  <dcterms:created xsi:type="dcterms:W3CDTF">2024-10-14T17:50:50Z</dcterms:created>
  <dcterms:modified xsi:type="dcterms:W3CDTF">2024-11-30T14:32:01Z</dcterms:modified>
</cp:coreProperties>
</file>