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3"/>
  </p:notesMasterIdLst>
  <p:sldIdLst>
    <p:sldId id="322" r:id="rId2"/>
    <p:sldId id="331" r:id="rId3"/>
    <p:sldId id="334" r:id="rId4"/>
    <p:sldId id="327" r:id="rId5"/>
    <p:sldId id="335" r:id="rId6"/>
    <p:sldId id="330" r:id="rId7"/>
    <p:sldId id="325" r:id="rId8"/>
    <p:sldId id="336" r:id="rId9"/>
    <p:sldId id="333" r:id="rId10"/>
    <p:sldId id="337" r:id="rId11"/>
    <p:sldId id="329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Gilroy-ExtraBold" panose="020B0604020202020204" charset="-52"/>
      <p:regular r:id="rId20"/>
    </p:embeddedFont>
    <p:embeddedFont>
      <p:font typeface="Microsoft Sans Serif" panose="020B0604020202020204" pitchFamily="34" charset="0"/>
      <p:regular r:id="rId21"/>
    </p:embeddedFont>
    <p:embeddedFont>
      <p:font typeface="Raleway" pitchFamily="2" charset="-52"/>
      <p:regular r:id="rId22"/>
      <p:bold r:id="rId23"/>
      <p:italic r:id="rId24"/>
      <p:boldItalic r:id="rId25"/>
    </p:embeddedFont>
    <p:embeddedFont>
      <p:font typeface="Trebuchet MS" panose="020B0603020202020204" pitchFamily="34" charset="0"/>
      <p:regular r:id="rId26"/>
      <p:bold r:id="rId27"/>
      <p:italic r:id="rId28"/>
      <p:boldItalic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015084D-1AD4-4D18-9564-DD43779D8854}">
          <p14:sldIdLst>
            <p14:sldId id="322"/>
            <p14:sldId id="331"/>
            <p14:sldId id="334"/>
            <p14:sldId id="327"/>
            <p14:sldId id="335"/>
            <p14:sldId id="330"/>
            <p14:sldId id="325"/>
            <p14:sldId id="336"/>
            <p14:sldId id="333"/>
            <p14:sldId id="337"/>
            <p14:sldId id="3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33" userDrawn="1">
          <p15:clr>
            <a:srgbClr val="A4A3A4"/>
          </p15:clr>
        </p15:guide>
        <p15:guide id="4" orient="horz" pos="2024" userDrawn="1">
          <p15:clr>
            <a:srgbClr val="A4A3A4"/>
          </p15:clr>
        </p15:guide>
        <p15:guide id="5" orient="horz" pos="2523" userDrawn="1">
          <p15:clr>
            <a:srgbClr val="A4A3A4"/>
          </p15:clr>
        </p15:guide>
        <p15:guide id="6" pos="211" userDrawn="1">
          <p15:clr>
            <a:srgbClr val="A4A3A4"/>
          </p15:clr>
        </p15:guide>
        <p15:guide id="7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FCAF17"/>
    <a:srgbClr val="8F00FF"/>
    <a:srgbClr val="AAD7E0"/>
    <a:srgbClr val="FD493C"/>
    <a:srgbClr val="315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8"/>
    <p:restoredTop sz="96327"/>
  </p:normalViewPr>
  <p:slideViewPr>
    <p:cSldViewPr snapToGrid="0">
      <p:cViewPr varScale="1">
        <p:scale>
          <a:sx n="85" d="100"/>
          <a:sy n="85" d="100"/>
        </p:scale>
        <p:origin x="102" y="90"/>
      </p:cViewPr>
      <p:guideLst>
        <p:guide orient="horz" pos="2273"/>
        <p:guide pos="3840"/>
        <p:guide orient="horz" pos="4133"/>
        <p:guide orient="horz" pos="2024"/>
        <p:guide orient="horz" pos="2523"/>
        <p:guide pos="211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ilroy-ExtraBold" panose="020B0604020202020204" charset="-52"/>
                <a:ea typeface="+mn-ea"/>
                <a:cs typeface="+mn-cs"/>
              </a:defRPr>
            </a:pPr>
            <a:r>
              <a:rPr lang="ru-RU">
                <a:latin typeface="Gilroy-ExtraBold" panose="020B0604020202020204" charset="-52"/>
              </a:rPr>
              <a:t>Стоимость</a:t>
            </a:r>
            <a:r>
              <a:rPr lang="ru-RU" baseline="0">
                <a:latin typeface="Gilroy-ExtraBold" panose="020B0604020202020204" charset="-52"/>
              </a:rPr>
              <a:t> проекта, %</a:t>
            </a:r>
            <a:endParaRPr lang="ru-RU">
              <a:latin typeface="Gilroy-ExtraBold" panose="020B0604020202020204" charset="-5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ilroy-ExtraBold" panose="020B0604020202020204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2756167979002628"/>
          <c:y val="0.10430373286672497"/>
          <c:w val="0.51519553805774276"/>
          <c:h val="0.8586592300962380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69-4BAD-96BB-CF5BCC70221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69-4BAD-96BB-CF5BCC7022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roy-ExtraBo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Инвестиции!$B$33:$B$34</c:f>
              <c:strCache>
                <c:ptCount val="2"/>
                <c:pt idx="0">
                  <c:v>Инвестиции </c:v>
                </c:pt>
                <c:pt idx="1">
                  <c:v>Затраты на разработку </c:v>
                </c:pt>
              </c:strCache>
            </c:strRef>
          </c:cat>
          <c:val>
            <c:numRef>
              <c:f>Инвестиции!$C$33:$C$34</c:f>
              <c:numCache>
                <c:formatCode>0.0</c:formatCode>
                <c:ptCount val="2"/>
                <c:pt idx="0">
                  <c:v>30.555555555555557</c:v>
                </c:pt>
                <c:pt idx="1">
                  <c:v>69.444444444444443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69-4BAD-96BB-CF5BCC702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4958092738407689"/>
          <c:y val="0.27372630504520273"/>
          <c:w val="0.22306036745406824"/>
          <c:h val="0.328125546806649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9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Gilroy-ExtraBo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Gilroy-ExtraBold" panose="020B0604020202020204" charset="-52"/>
                <a:ea typeface="+mn-ea"/>
                <a:cs typeface="+mn-cs"/>
              </a:defRPr>
            </a:pPr>
            <a:r>
              <a:rPr lang="ru-RU"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Gilroy-ExtraBold" panose="020B0604020202020204" charset="-52"/>
                <a:ea typeface="+mn-ea"/>
                <a:cs typeface="+mn-cs"/>
              </a:rPr>
              <a:t>Структура инвестиций в проект</a:t>
            </a:r>
          </a:p>
        </c:rich>
      </c:tx>
      <c:layout>
        <c:manualLayout>
          <c:xMode val="edge"/>
          <c:yMode val="edge"/>
          <c:x val="0.21610859728506787"/>
          <c:y val="8.743169398907103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RU" sz="14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Gilroy-ExtraBold" panose="020B0604020202020204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8839111174451604"/>
          <c:y val="0.10295150811066647"/>
          <c:w val="0.4780824455766558"/>
          <c:h val="0.6928276752291209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EE-4372-A4E2-745D37C7257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8EE-4372-A4E2-745D37C725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8EE-4372-A4E2-745D37C725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roy-ExtraBo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Инвестиции!$B$24:$B$26</c:f>
              <c:strCache>
                <c:ptCount val="3"/>
                <c:pt idx="0">
                  <c:v>Структура инвестиций</c:v>
                </c:pt>
                <c:pt idx="1">
                  <c:v>Разработка ТЭО, ФЭМ и аналитические исследования</c:v>
                </c:pt>
                <c:pt idx="2">
                  <c:v>Приобретение основных средств </c:v>
                </c:pt>
              </c:strCache>
            </c:strRef>
          </c:cat>
          <c:val>
            <c:numRef>
              <c:f>Инвестиции!$C$24:$C$26</c:f>
              <c:numCache>
                <c:formatCode>0%</c:formatCode>
                <c:ptCount val="3"/>
                <c:pt idx="1">
                  <c:v>0.14000000000000001</c:v>
                </c:pt>
                <c:pt idx="2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EE-4372-A4E2-745D37C72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"/>
          <c:y val="0.82291557305336838"/>
          <c:w val="0.99835393878932555"/>
          <c:h val="0.149306649168853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roy-ExtraBo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9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EDE7F-4E4E-4D89-D9D3-39915FDDA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84DBA7-B910-CCDB-5F26-E321A422D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91CB80-1CA9-FC4C-54A0-474470EF8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FEA583-BC48-8E83-243C-CC5E82CB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B4C80C-E3E3-41BC-B4C6-40D2ECA0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7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11402-59ED-3036-13D8-3E039827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21DED0-C9C2-A072-7649-329E4C293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391081-466B-4F8F-2233-6B7708E7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CDED61-299D-6166-93BF-9EC6C8E4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A53FC-2F12-D82F-5D6C-46424ABA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3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29CBE4-57E2-E489-65DE-4880104C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7B9CA3-2435-434D-AD03-0F873E76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23FE69-60C8-1868-1AC9-6E9C8CCA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E38EF2-AF11-1730-7E90-EDF95DE5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AB3DB0-B30E-3885-E12A-9F9F4269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1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706BC-2E8D-3C93-736E-00F724CE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139E13-02D1-FB0E-23B0-868362558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926C43-DF4D-C598-B31B-FD9F49FB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45339F-ED26-12D6-ECD1-3B48FB7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027D27-1866-FE9E-740B-1EB7FF32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1F3922-C229-0E81-2D54-DD12F4CA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E75A7-527F-D6BC-9AA9-02BA451F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0F9786-6764-0C16-A45D-055706022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AF265D-6D5C-0118-F4A3-B3E5CE92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6A304D-579E-D0DE-7304-E54B968A4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088A95-5C95-52F4-B13D-6AF68D1FC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EBF002-B3E6-AF91-0AE2-2A41FE4D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71B12A-946B-870B-F07A-2FEA6037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EFF2FB-3DE4-75B6-9235-3A831D4C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87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4F037-0B5E-F04F-4F66-CB0ADBAF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3CE45E-4184-4EB0-CDF2-3EADC033B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B7885F-1FC2-16B0-01CA-0630AD4A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E9FDE0-0633-1B48-3700-69D7A016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3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21DAE4-1AA0-EB25-7AEB-C92BA76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D58342-182D-A232-D569-CA28248F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4D9C0B-F653-BA3A-D8BA-C1EABAA6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5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4F5DB-C899-8EA4-FB93-74FE8DA2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EFE81B-7231-C4FE-1F94-4CDE9ADA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FFEFC4-67AD-9BA8-7D2E-C3B4F90EE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628867-01B7-AB95-840B-CEE8C4B7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B9C9CA-05E5-7FC2-15B2-3924FD34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9EBE8-0CA7-281A-C7D9-7E3155B5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3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4B009-4B35-79F1-55A3-5E086DB9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40843B-7837-67D7-8B51-C9F0B72E6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AB2E5A-02A0-8EBD-BDE6-85F023CEE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8C6081-93DD-6F80-DC72-E4666A41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3EB520-0CF0-3AD5-D799-51FA38BA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343B63-AB78-0E36-F385-82662F2F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00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33EA2-0E74-FC08-BF56-7791B7B6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45B48D-DF13-C7A5-2C06-596C54053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ECCF9B-5B1C-1CFC-A3AC-3649C5F1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F8B06B-8BB2-6674-D1EB-917A771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BECC0E-F2F9-585E-8801-06A1186DB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61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C1B39A-8036-58B8-D4CD-1405D2B07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01DD87-C9DC-2569-C8BE-A073C392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0F4053-9B8F-AFF2-D50F-C7F2D7B6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42F47-F70B-53B1-077F-5ED77DDC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48B3FC-8C5C-A401-592B-F951ABE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90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637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78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378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1D6CE-65B5-DCA8-09D1-611C442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E62E62-B17B-4AE2-6BF9-B14C56851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431ADC-EE73-F07D-EBAA-5A3DC5D76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t>пн 09.12.24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3CEDBD-A3EC-0AD7-49AB-EE2E1E3E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8A182-DC2B-62F4-3817-8FBC240D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3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4.wdp"/><Relationship Id="rId18" Type="http://schemas.openxmlformats.org/officeDocument/2006/relationships/image" Target="../media/image10.png"/><Relationship Id="rId3" Type="http://schemas.openxmlformats.org/officeDocument/2006/relationships/image" Target="../media/image15.png"/><Relationship Id="rId7" Type="http://schemas.microsoft.com/office/2007/relationships/hdphoto" Target="../media/hdphoto8.wdp"/><Relationship Id="rId12" Type="http://schemas.openxmlformats.org/officeDocument/2006/relationships/image" Target="../media/image7.png"/><Relationship Id="rId17" Type="http://schemas.microsoft.com/office/2007/relationships/hdphoto" Target="../media/hdphoto6.wdp"/><Relationship Id="rId2" Type="http://schemas.openxmlformats.org/officeDocument/2006/relationships/image" Target="../media/image2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microsoft.com/office/2007/relationships/hdphoto" Target="../media/hdphoto5.wdp"/><Relationship Id="rId10" Type="http://schemas.openxmlformats.org/officeDocument/2006/relationships/image" Target="../media/image6.png"/><Relationship Id="rId19" Type="http://schemas.microsoft.com/office/2007/relationships/hdphoto" Target="../media/hdphoto7.wdp"/><Relationship Id="rId4" Type="http://schemas.openxmlformats.org/officeDocument/2006/relationships/image" Target="../media/image4.png"/><Relationship Id="rId9" Type="http://schemas.microsoft.com/office/2007/relationships/hdphoto" Target="../media/hdphoto2.wdp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20" Type="http://schemas.openxmlformats.org/officeDocument/2006/relationships/chart" Target="../charts/chart2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chart" Target="../charts/chart1.xml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16.png"/><Relationship Id="rId21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9.png"/><Relationship Id="rId10" Type="http://schemas.microsoft.com/office/2007/relationships/hdphoto" Target="../media/hdphoto3.wdp"/><Relationship Id="rId19" Type="http://schemas.openxmlformats.org/officeDocument/2006/relationships/image" Target="../media/image10.png"/><Relationship Id="rId4" Type="http://schemas.microsoft.com/office/2007/relationships/hdphoto" Target="../media/hdphoto9.wdp"/><Relationship Id="rId9" Type="http://schemas.openxmlformats.org/officeDocument/2006/relationships/image" Target="../media/image6.png"/><Relationship Id="rId14" Type="http://schemas.microsoft.com/office/2007/relationships/hdphoto" Target="../media/hdphoto5.wdp"/><Relationship Id="rId2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16.png"/><Relationship Id="rId21" Type="http://schemas.openxmlformats.org/officeDocument/2006/relationships/image" Target="../media/image20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0.png"/><Relationship Id="rId4" Type="http://schemas.microsoft.com/office/2007/relationships/hdphoto" Target="../media/hdphoto9.wdp"/><Relationship Id="rId9" Type="http://schemas.openxmlformats.org/officeDocument/2006/relationships/image" Target="../media/image6.png"/><Relationship Id="rId14" Type="http://schemas.microsoft.com/office/2007/relationships/hdphoto" Target="../media/hdphoto5.wdp"/><Relationship Id="rId2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A15A7C4D-68D2-4CE0-82E5-6CB571693FFB}"/>
              </a:ext>
            </a:extLst>
          </p:cNvPr>
          <p:cNvGrpSpPr/>
          <p:nvPr/>
        </p:nvGrpSpPr>
        <p:grpSpPr>
          <a:xfrm>
            <a:off x="1" y="-1859"/>
            <a:ext cx="12191830" cy="6859858"/>
            <a:chOff x="81011" y="-1859"/>
            <a:chExt cx="12110819" cy="6854148"/>
          </a:xfrm>
        </p:grpSpPr>
        <p:grpSp>
          <p:nvGrpSpPr>
            <p:cNvPr id="2" name="object 2"/>
            <p:cNvGrpSpPr/>
            <p:nvPr/>
          </p:nvGrpSpPr>
          <p:grpSpPr>
            <a:xfrm>
              <a:off x="4911624" y="-1859"/>
              <a:ext cx="7280206" cy="6854148"/>
              <a:chOff x="8098926" y="0"/>
              <a:chExt cx="12005600" cy="11302998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2116123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14113455" y="8474601"/>
                <a:ext cx="1997709" cy="2828289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B5D8E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8098926" y="8476614"/>
                <a:ext cx="3990667" cy="2826384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D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8108087" y="0"/>
                <a:ext cx="1996439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448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6012" y="282416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18108087" y="2824186"/>
                <a:ext cx="1996439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18108087" y="5648435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21" name="object 2">
              <a:extLst>
                <a:ext uri="{FF2B5EF4-FFF2-40B4-BE49-F238E27FC236}">
                  <a16:creationId xmlns:a16="http://schemas.microsoft.com/office/drawing/2014/main" id="{60DCC83C-8E37-4A7E-AA94-44735F40B9F5}"/>
                </a:ext>
              </a:extLst>
            </p:cNvPr>
            <p:cNvGrpSpPr/>
            <p:nvPr/>
          </p:nvGrpSpPr>
          <p:grpSpPr>
            <a:xfrm>
              <a:off x="1289217" y="-1859"/>
              <a:ext cx="9691818" cy="6854082"/>
              <a:chOff x="10113612" y="0"/>
              <a:chExt cx="15982529" cy="11302890"/>
            </a:xfrm>
          </p:grpSpPr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094F2451-34F7-4D6E-BFAF-584731BB7AC1}"/>
                  </a:ext>
                </a:extLst>
              </p:cNvPr>
              <p:cNvSpPr/>
              <p:nvPr/>
            </p:nvSpPr>
            <p:spPr>
              <a:xfrm>
                <a:off x="10117521" y="0"/>
                <a:ext cx="15978265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9" name="object 10">
                <a:extLst>
                  <a:ext uri="{FF2B5EF4-FFF2-40B4-BE49-F238E27FC236}">
                    <a16:creationId xmlns:a16="http://schemas.microsoft.com/office/drawing/2014/main" id="{69A493EE-0D75-46E9-AB35-1260EC1B7357}"/>
                  </a:ext>
                </a:extLst>
              </p:cNvPr>
              <p:cNvSpPr/>
              <p:nvPr/>
            </p:nvSpPr>
            <p:spPr>
              <a:xfrm>
                <a:off x="14113455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4" name="object 15">
                <a:extLst>
                  <a:ext uri="{FF2B5EF4-FFF2-40B4-BE49-F238E27FC236}">
                    <a16:creationId xmlns:a16="http://schemas.microsoft.com/office/drawing/2014/main" id="{9450D7B0-F644-4F3C-ADB1-7BC0EAFF283A}"/>
                  </a:ext>
                </a:extLst>
              </p:cNvPr>
              <p:cNvSpPr/>
              <p:nvPr/>
            </p:nvSpPr>
            <p:spPr>
              <a:xfrm>
                <a:off x="24099703" y="8474602"/>
                <a:ext cx="1996438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6" name="object 17">
                <a:extLst>
                  <a:ext uri="{FF2B5EF4-FFF2-40B4-BE49-F238E27FC236}">
                    <a16:creationId xmlns:a16="http://schemas.microsoft.com/office/drawing/2014/main" id="{C0AB703F-FFE6-454E-B212-B5647416737D}"/>
                  </a:ext>
                </a:extLst>
              </p:cNvPr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931DE2BB-CF86-4C3D-860A-AEB9E228399F}"/>
                  </a:ext>
                </a:extLst>
              </p:cNvPr>
              <p:cNvSpPr/>
              <p:nvPr/>
            </p:nvSpPr>
            <p:spPr>
              <a:xfrm>
                <a:off x="10113612" y="8474600"/>
                <a:ext cx="3998538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574C6D6E-9B55-4097-AAA2-0FCF2213F7DD}"/>
                </a:ext>
              </a:extLst>
            </p:cNvPr>
            <p:cNvGrpSpPr/>
            <p:nvPr/>
          </p:nvGrpSpPr>
          <p:grpSpPr>
            <a:xfrm>
              <a:off x="81011" y="-1859"/>
              <a:ext cx="1211413" cy="5140294"/>
              <a:chOff x="81011" y="8272"/>
              <a:chExt cx="1211413" cy="5140294"/>
            </a:xfrm>
          </p:grpSpPr>
          <p:sp>
            <p:nvSpPr>
              <p:cNvPr id="38" name="object 11">
                <a:extLst>
                  <a:ext uri="{FF2B5EF4-FFF2-40B4-BE49-F238E27FC236}">
                    <a16:creationId xmlns:a16="http://schemas.microsoft.com/office/drawing/2014/main" id="{C8F21282-FC21-458D-A849-540FEB93C2ED}"/>
                  </a:ext>
                </a:extLst>
              </p:cNvPr>
              <p:cNvSpPr/>
              <p:nvPr/>
            </p:nvSpPr>
            <p:spPr>
              <a:xfrm>
                <a:off x="81011" y="8272"/>
                <a:ext cx="1211413" cy="1712767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9" name="object 12">
                <a:extLst>
                  <a:ext uri="{FF2B5EF4-FFF2-40B4-BE49-F238E27FC236}">
                    <a16:creationId xmlns:a16="http://schemas.microsoft.com/office/drawing/2014/main" id="{D17D8E83-9FAD-4528-BAF8-97BC0D05FA76}"/>
                  </a:ext>
                </a:extLst>
              </p:cNvPr>
              <p:cNvSpPr/>
              <p:nvPr/>
            </p:nvSpPr>
            <p:spPr>
              <a:xfrm>
                <a:off x="81011" y="1720854"/>
                <a:ext cx="1211413" cy="1713922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40" name="object 13">
                <a:extLst>
                  <a:ext uri="{FF2B5EF4-FFF2-40B4-BE49-F238E27FC236}">
                    <a16:creationId xmlns:a16="http://schemas.microsoft.com/office/drawing/2014/main" id="{584D255D-28B0-466F-9FDD-A5BF3B2C6C6C}"/>
                  </a:ext>
                </a:extLst>
              </p:cNvPr>
              <p:cNvSpPr/>
              <p:nvPr/>
            </p:nvSpPr>
            <p:spPr>
              <a:xfrm>
                <a:off x="81011" y="3433488"/>
                <a:ext cx="1211413" cy="1715078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</p:grpSp>
      <p:sp>
        <p:nvSpPr>
          <p:cNvPr id="19" name="object 19"/>
          <p:cNvSpPr txBox="1"/>
          <p:nvPr/>
        </p:nvSpPr>
        <p:spPr>
          <a:xfrm>
            <a:off x="1320114" y="5705121"/>
            <a:ext cx="2465819" cy="93149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2000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НАЦИОНАЛЬНАЯ ТЕХНОЛОГИЧЕСКАЯ ИНИЦИАТИВА</a:t>
            </a:r>
            <a:endParaRPr sz="2000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49" name="Рисунок 4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30E3E0-02EF-436B-BE44-A67C8023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43" y="5271329"/>
            <a:ext cx="1834897" cy="1455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51" name="object 6">
            <a:extLst>
              <a:ext uri="{FF2B5EF4-FFF2-40B4-BE49-F238E27FC236}">
                <a16:creationId xmlns:a16="http://schemas.microsoft.com/office/drawing/2014/main" id="{64E0E948-3FCD-4B3B-A626-D0F5C0F08456}"/>
              </a:ext>
            </a:extLst>
          </p:cNvPr>
          <p:cNvSpPr/>
          <p:nvPr/>
        </p:nvSpPr>
        <p:spPr>
          <a:xfrm>
            <a:off x="-3167" y="5141494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C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B099718-95F8-48EC-B6D9-901CAD40E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10" y="409232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object 18" hidden="1">
            <a:extLst>
              <a:ext uri="{FF2B5EF4-FFF2-40B4-BE49-F238E27FC236}">
                <a16:creationId xmlns:a16="http://schemas.microsoft.com/office/drawing/2014/main" id="{1FE2821C-E326-4B0B-9904-92762EDBB72F}"/>
              </a:ext>
            </a:extLst>
          </p:cNvPr>
          <p:cNvSpPr txBox="1"/>
          <p:nvPr/>
        </p:nvSpPr>
        <p:spPr>
          <a:xfrm>
            <a:off x="1753748" y="391952"/>
            <a:ext cx="9583099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6600"/>
              </a:lnSpc>
              <a:spcBef>
                <a:spcPts val="58"/>
              </a:spcBef>
            </a:pPr>
            <a:r>
              <a:rPr lang="ru-RU" sz="6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Энергия города. Среда</a:t>
            </a:r>
            <a:endParaRPr sz="60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5A306D8-4C99-4857-9802-68FBAE83A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35" y="5335497"/>
            <a:ext cx="2296171" cy="1623291"/>
          </a:xfrm>
          <a:prstGeom prst="rect">
            <a:avLst/>
          </a:prstGeom>
        </p:spPr>
      </p:pic>
      <p:sp>
        <p:nvSpPr>
          <p:cNvPr id="56" name="object 19">
            <a:extLst>
              <a:ext uri="{FF2B5EF4-FFF2-40B4-BE49-F238E27FC236}">
                <a16:creationId xmlns:a16="http://schemas.microsoft.com/office/drawing/2014/main" id="{8D8F2EF6-1C19-4208-BC78-B1271903882B}"/>
              </a:ext>
            </a:extLst>
          </p:cNvPr>
          <p:cNvSpPr txBox="1"/>
          <p:nvPr/>
        </p:nvSpPr>
        <p:spPr>
          <a:xfrm>
            <a:off x="8485845" y="5335497"/>
            <a:ext cx="2465819" cy="2851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ru-RU" spc="-97" dirty="0">
                <a:solidFill>
                  <a:srgbClr val="8F00FF"/>
                </a:solidFill>
                <a:latin typeface="Gilroy-ExtraBold" panose="020B0604020202020204" charset="-52"/>
                <a:cs typeface="Microsoft Sans Serif"/>
              </a:rPr>
              <a:t>АКСЕЛЕРАТОР ГУУ</a:t>
            </a:r>
            <a:endParaRPr dirty="0">
              <a:solidFill>
                <a:srgbClr val="8F00FF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57" name="object 15">
            <a:extLst>
              <a:ext uri="{FF2B5EF4-FFF2-40B4-BE49-F238E27FC236}">
                <a16:creationId xmlns:a16="http://schemas.microsoft.com/office/drawing/2014/main" id="{1C7AF060-111F-4488-B0FE-95018651C281}"/>
              </a:ext>
            </a:extLst>
          </p:cNvPr>
          <p:cNvSpPr/>
          <p:nvPr/>
        </p:nvSpPr>
        <p:spPr>
          <a:xfrm>
            <a:off x="9753980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16">
            <a:extLst>
              <a:ext uri="{FF2B5EF4-FFF2-40B4-BE49-F238E27FC236}">
                <a16:creationId xmlns:a16="http://schemas.microsoft.com/office/drawing/2014/main" id="{88971B2B-3F63-4091-B07F-A31721234A5F}"/>
              </a:ext>
            </a:extLst>
          </p:cNvPr>
          <p:cNvSpPr/>
          <p:nvPr/>
        </p:nvSpPr>
        <p:spPr>
          <a:xfrm>
            <a:off x="9753980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id="{112FDB4E-591E-4A01-8FAA-92204B775E04}"/>
              </a:ext>
            </a:extLst>
          </p:cNvPr>
          <p:cNvSpPr/>
          <p:nvPr/>
        </p:nvSpPr>
        <p:spPr>
          <a:xfrm>
            <a:off x="8535055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16">
            <a:extLst>
              <a:ext uri="{FF2B5EF4-FFF2-40B4-BE49-F238E27FC236}">
                <a16:creationId xmlns:a16="http://schemas.microsoft.com/office/drawing/2014/main" id="{21D91009-A2E1-4E0F-8688-0C7595F5F806}"/>
              </a:ext>
            </a:extLst>
          </p:cNvPr>
          <p:cNvSpPr/>
          <p:nvPr/>
        </p:nvSpPr>
        <p:spPr>
          <a:xfrm>
            <a:off x="8535055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19">
            <a:extLst>
              <a:ext uri="{FF2B5EF4-FFF2-40B4-BE49-F238E27FC236}">
                <a16:creationId xmlns:a16="http://schemas.microsoft.com/office/drawing/2014/main" id="{A0F762D0-B31B-45B9-82A7-241BCCFE902C}"/>
              </a:ext>
            </a:extLst>
          </p:cNvPr>
          <p:cNvSpPr txBox="1"/>
          <p:nvPr/>
        </p:nvSpPr>
        <p:spPr>
          <a:xfrm>
            <a:off x="1320114" y="5111477"/>
            <a:ext cx="1548370" cy="68527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4400" b="1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20.35</a:t>
            </a:r>
            <a:endParaRPr sz="4400" b="1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57646" y="2121997"/>
            <a:ext cx="8705704" cy="260367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ru-RU" sz="4000" dirty="0">
                <a:solidFill>
                  <a:srgbClr val="8F00FF"/>
                </a:solidFill>
                <a:latin typeface="Gilroy-ExtraBold" panose="020B0604020202020204" charset="-52"/>
              </a:rPr>
              <a:t>Разработка программного обеспечения обработки результатов лабораторных исследования</a:t>
            </a:r>
            <a:endParaRPr sz="4000" dirty="0">
              <a:solidFill>
                <a:srgbClr val="8F00FF"/>
              </a:solidFill>
              <a:latin typeface="Gilroy-ExtraBold" panose="020B0604020202020204" charset="-52"/>
              <a:cs typeface="Trebuchet MS"/>
            </a:endParaRPr>
          </a:p>
        </p:txBody>
      </p:sp>
      <p:sp>
        <p:nvSpPr>
          <p:cNvPr id="37" name="Заголовок">
            <a:extLst>
              <a:ext uri="{FF2B5EF4-FFF2-40B4-BE49-F238E27FC236}">
                <a16:creationId xmlns:a16="http://schemas.microsoft.com/office/drawing/2014/main" id="{73BFA161-A072-4250-916F-1F7F0EC05211}"/>
              </a:ext>
            </a:extLst>
          </p:cNvPr>
          <p:cNvSpPr txBox="1"/>
          <p:nvPr/>
        </p:nvSpPr>
        <p:spPr>
          <a:xfrm>
            <a:off x="1479019" y="461163"/>
            <a:ext cx="10635428" cy="713424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>
              <a:lnSpc>
                <a:spcPct val="85000"/>
              </a:lnSpc>
            </a:pP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</a:t>
            </a:r>
            <a:r>
              <a:rPr lang="ru-RU" sz="2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       </a:t>
            </a: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2.0</a:t>
            </a:r>
            <a:endParaRPr sz="54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556CE4B-C22E-4C53-9BD2-26248E40C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2949" y="5599072"/>
            <a:ext cx="891221" cy="89122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CE2D36F-C13A-4C2F-B8C5-253F8549132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446" y="5620661"/>
            <a:ext cx="802393" cy="802393"/>
          </a:xfrm>
          <a:prstGeom prst="rect">
            <a:avLst/>
          </a:prstGeom>
          <a:noFill/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C63D2F2-E78A-4BDE-84CE-A3CA09D8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106" y="2123426"/>
            <a:ext cx="854404" cy="85440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540AFC7-F7EA-465A-B84E-ABA3B3530E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30" y="3796368"/>
            <a:ext cx="910180" cy="91018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AF222AC4-DFD1-4963-A02F-93E5A67B9C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16747" y="5410770"/>
            <a:ext cx="1022984" cy="102298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68C6F89-566F-4909-8232-67473668FD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3833946"/>
            <a:ext cx="862365" cy="862365"/>
          </a:xfrm>
          <a:prstGeom prst="rect">
            <a:avLst/>
          </a:prstGeom>
        </p:spPr>
      </p:pic>
      <p:pic>
        <p:nvPicPr>
          <p:cNvPr id="63" name="Рисунок 62" hidden="1">
            <a:extLst>
              <a:ext uri="{FF2B5EF4-FFF2-40B4-BE49-F238E27FC236}">
                <a16:creationId xmlns:a16="http://schemas.microsoft.com/office/drawing/2014/main" id="{751E5569-A06D-401C-8861-46409F334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7661" y="5507909"/>
            <a:ext cx="982384" cy="982384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D788FDA-17E0-46AF-8E88-7205C22DEF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2175357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06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01A7D44-4F1F-EED3-F9CA-5FEB19A3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Описание"/>
          <p:cNvSpPr txBox="1"/>
          <p:nvPr/>
        </p:nvSpPr>
        <p:spPr>
          <a:xfrm>
            <a:off x="652107" y="1715153"/>
            <a:ext cx="6485425" cy="195958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1600" u="sng" dirty="0" err="1">
                <a:latin typeface="Gilroy-ExtraBold" panose="020B0604020202020204" charset="-52"/>
                <a:ea typeface="Raleway"/>
                <a:cs typeface="Raleway"/>
                <a:sym typeface="Raleway"/>
              </a:rPr>
              <a:t>Хамедов</a:t>
            </a:r>
            <a:r>
              <a:rPr lang="ru-RU" sz="1600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 Сергей </a:t>
            </a:r>
            <a:r>
              <a:rPr lang="ru-RU" sz="1600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– </a:t>
            </a:r>
            <a:r>
              <a:rPr lang="ru-RU" sz="1600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руководитель проекта</a:t>
            </a:r>
            <a:r>
              <a:rPr lang="ru-RU" sz="1600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.</a:t>
            </a:r>
          </a:p>
          <a:p>
            <a:endParaRPr lang="ru-RU" sz="1600" dirty="0">
              <a:latin typeface="Gilroy-ExtraBold" panose="020B0604020202020204" charset="-52"/>
              <a:ea typeface="Raleway"/>
              <a:cs typeface="Raleway"/>
              <a:sym typeface="Raleway"/>
            </a:endParaRPr>
          </a:p>
          <a:p>
            <a:r>
              <a:rPr lang="ru-RU" sz="1600" u="sng" dirty="0" err="1">
                <a:latin typeface="Gilroy-ExtraBold" panose="020B0604020202020204" charset="-52"/>
                <a:ea typeface="Raleway"/>
                <a:cs typeface="Raleway"/>
                <a:sym typeface="Raleway"/>
              </a:rPr>
              <a:t>Акпанбаев</a:t>
            </a:r>
            <a:r>
              <a:rPr lang="ru-RU" sz="1600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 Еркин -  разработчик ПО.</a:t>
            </a:r>
          </a:p>
          <a:p>
            <a:endParaRPr lang="ru-RU" sz="1600" u="sng" dirty="0">
              <a:latin typeface="Gilroy-ExtraBold" panose="020B0604020202020204" charset="-52"/>
              <a:ea typeface="Raleway"/>
              <a:cs typeface="Raleway"/>
              <a:sym typeface="Raleway"/>
            </a:endParaRPr>
          </a:p>
          <a:p>
            <a:r>
              <a:rPr lang="ru-RU" sz="1600" u="sng" dirty="0" err="1">
                <a:latin typeface="Gilroy-ExtraBold" panose="020B0604020202020204" charset="-52"/>
                <a:ea typeface="Raleway"/>
                <a:cs typeface="Raleway"/>
                <a:sym typeface="Raleway"/>
              </a:rPr>
              <a:t>Греченевская</a:t>
            </a:r>
            <a:r>
              <a:rPr lang="ru-RU" sz="1600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 Наталья –проектный </a:t>
            </a:r>
            <a:r>
              <a:rPr lang="ru-RU" sz="1600" u="sng" dirty="0" err="1">
                <a:latin typeface="Gilroy-ExtraBold" panose="020B0604020202020204" charset="-52"/>
                <a:ea typeface="Raleway"/>
                <a:cs typeface="Raleway"/>
                <a:sym typeface="Raleway"/>
              </a:rPr>
              <a:t>менджер</a:t>
            </a:r>
            <a:r>
              <a:rPr lang="ru-RU" sz="1600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 и маркетолог.</a:t>
            </a:r>
          </a:p>
          <a:p>
            <a:endParaRPr lang="ru-RU" sz="1600" u="sng" dirty="0">
              <a:latin typeface="Gilroy-ExtraBold" panose="020B0604020202020204" charset="-52"/>
              <a:ea typeface="Raleway"/>
              <a:cs typeface="Raleway"/>
              <a:sym typeface="Raleway"/>
            </a:endParaRPr>
          </a:p>
          <a:p>
            <a:r>
              <a:rPr lang="ru-RU" sz="1600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Шкуратов Степан – юрист, бухгалтер</a:t>
            </a:r>
            <a:endParaRPr lang="ru-RU" sz="3200" u="sng" dirty="0">
              <a:latin typeface="Gilroy-ExtraBold" panose="020B0604020202020204" charset="-52"/>
              <a:ea typeface="Raleway"/>
              <a:cs typeface="Raleway"/>
              <a:sym typeface="Raleway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08543" y="990479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КОМАНДА СТАРТАПА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00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FB9E1B7B-0099-4FAF-B356-DD6E82798654}"/>
              </a:ext>
            </a:extLst>
          </p:cNvPr>
          <p:cNvGrpSpPr/>
          <p:nvPr/>
        </p:nvGrpSpPr>
        <p:grpSpPr>
          <a:xfrm>
            <a:off x="8743394" y="5131275"/>
            <a:ext cx="3436178" cy="1721184"/>
            <a:chOff x="8542166" y="5136816"/>
            <a:chExt cx="3649834" cy="1721184"/>
          </a:xfrm>
        </p:grpSpPr>
        <p:sp>
          <p:nvSpPr>
            <p:cNvPr id="52" name="object 6">
              <a:extLst>
                <a:ext uri="{FF2B5EF4-FFF2-40B4-BE49-F238E27FC236}">
                  <a16:creationId xmlns:a16="http://schemas.microsoft.com/office/drawing/2014/main" id="{412A5E2A-6D93-4BCD-8682-82BB175A1DF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7">
              <a:extLst>
                <a:ext uri="{FF2B5EF4-FFF2-40B4-BE49-F238E27FC236}">
                  <a16:creationId xmlns:a16="http://schemas.microsoft.com/office/drawing/2014/main" id="{72D29E4A-7DA5-4D21-9CA3-98750DE0510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4" name="object 15">
              <a:extLst>
                <a:ext uri="{FF2B5EF4-FFF2-40B4-BE49-F238E27FC236}">
                  <a16:creationId xmlns:a16="http://schemas.microsoft.com/office/drawing/2014/main" id="{EE6B99B1-CEE5-40FC-92BA-D7AAFA80617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0FAE1671-DC5F-4080-8A98-D83964D06345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7" name="object 4">
              <a:extLst>
                <a:ext uri="{FF2B5EF4-FFF2-40B4-BE49-F238E27FC236}">
                  <a16:creationId xmlns:a16="http://schemas.microsoft.com/office/drawing/2014/main" id="{92BE3D02-6BC6-41F0-A292-E8C5C5308027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5">
              <a:extLst>
                <a:ext uri="{FF2B5EF4-FFF2-40B4-BE49-F238E27FC236}">
                  <a16:creationId xmlns:a16="http://schemas.microsoft.com/office/drawing/2014/main" id="{3323B8C5-502E-4134-8BA9-F8FEB88DC0AC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7">
              <a:extLst>
                <a:ext uri="{FF2B5EF4-FFF2-40B4-BE49-F238E27FC236}">
                  <a16:creationId xmlns:a16="http://schemas.microsoft.com/office/drawing/2014/main" id="{4B2118B8-2743-465C-ADF4-65D38125DCBD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8">
              <a:extLst>
                <a:ext uri="{FF2B5EF4-FFF2-40B4-BE49-F238E27FC236}">
                  <a16:creationId xmlns:a16="http://schemas.microsoft.com/office/drawing/2014/main" id="{B685775D-A694-4911-85D9-79C021558597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0">
              <a:extLst>
                <a:ext uri="{FF2B5EF4-FFF2-40B4-BE49-F238E27FC236}">
                  <a16:creationId xmlns:a16="http://schemas.microsoft.com/office/drawing/2014/main" id="{801F928F-2CA7-461F-A686-D05ED7B1DB84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1">
              <a:extLst>
                <a:ext uri="{FF2B5EF4-FFF2-40B4-BE49-F238E27FC236}">
                  <a16:creationId xmlns:a16="http://schemas.microsoft.com/office/drawing/2014/main" id="{D68D13E0-9721-4BD9-A05F-33A99D6C8302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2">
              <a:extLst>
                <a:ext uri="{FF2B5EF4-FFF2-40B4-BE49-F238E27FC236}">
                  <a16:creationId xmlns:a16="http://schemas.microsoft.com/office/drawing/2014/main" id="{35263978-9983-420D-93B8-0DD5EC2BF8BD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14">
              <a:extLst>
                <a:ext uri="{FF2B5EF4-FFF2-40B4-BE49-F238E27FC236}">
                  <a16:creationId xmlns:a16="http://schemas.microsoft.com/office/drawing/2014/main" id="{A16418E9-FBA7-4932-8097-1AC0D85FF56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A35C4A52-2EDE-46E3-94CA-ED4BCFE0EC35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6" name="object 4">
              <a:extLst>
                <a:ext uri="{FF2B5EF4-FFF2-40B4-BE49-F238E27FC236}">
                  <a16:creationId xmlns:a16="http://schemas.microsoft.com/office/drawing/2014/main" id="{43665E24-A094-4AA9-85A8-3CAC92ABFAF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35F949BF-DA9D-4A23-AEB3-045C11777635}"/>
              </a:ext>
            </a:extLst>
          </p:cNvPr>
          <p:cNvGrpSpPr/>
          <p:nvPr/>
        </p:nvGrpSpPr>
        <p:grpSpPr>
          <a:xfrm>
            <a:off x="8942801" y="-1354"/>
            <a:ext cx="3258255" cy="5133570"/>
            <a:chOff x="8540207" y="-1354"/>
            <a:chExt cx="3660849" cy="5133570"/>
          </a:xfrm>
        </p:grpSpPr>
        <p:sp>
          <p:nvSpPr>
            <p:cNvPr id="67" name="object 16">
              <a:extLst>
                <a:ext uri="{FF2B5EF4-FFF2-40B4-BE49-F238E27FC236}">
                  <a16:creationId xmlns:a16="http://schemas.microsoft.com/office/drawing/2014/main" id="{8D6A3CDC-D212-4272-BED4-6DBB6B1FFC41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4">
              <a:extLst>
                <a:ext uri="{FF2B5EF4-FFF2-40B4-BE49-F238E27FC236}">
                  <a16:creationId xmlns:a16="http://schemas.microsoft.com/office/drawing/2014/main" id="{6F939D48-53E4-466F-B489-2C1BC0391D8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5">
              <a:extLst>
                <a:ext uri="{FF2B5EF4-FFF2-40B4-BE49-F238E27FC236}">
                  <a16:creationId xmlns:a16="http://schemas.microsoft.com/office/drawing/2014/main" id="{2FB12E3E-68C0-44AE-9D38-155CFD12B95B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2">
              <a:extLst>
                <a:ext uri="{FF2B5EF4-FFF2-40B4-BE49-F238E27FC236}">
                  <a16:creationId xmlns:a16="http://schemas.microsoft.com/office/drawing/2014/main" id="{A609C503-E4DA-4A41-8E4A-1B0D05E18EC6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5">
              <a:extLst>
                <a:ext uri="{FF2B5EF4-FFF2-40B4-BE49-F238E27FC236}">
                  <a16:creationId xmlns:a16="http://schemas.microsoft.com/office/drawing/2014/main" id="{0C0443E3-AB86-4B64-9668-E76EE5135948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4">
              <a:extLst>
                <a:ext uri="{FF2B5EF4-FFF2-40B4-BE49-F238E27FC236}">
                  <a16:creationId xmlns:a16="http://schemas.microsoft.com/office/drawing/2014/main" id="{B5CA77FA-1E72-4A2D-92A4-50F788887755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16">
              <a:extLst>
                <a:ext uri="{FF2B5EF4-FFF2-40B4-BE49-F238E27FC236}">
                  <a16:creationId xmlns:a16="http://schemas.microsoft.com/office/drawing/2014/main" id="{8368196F-9D58-459C-B8B4-B7331B7FF1F2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3">
              <a:extLst>
                <a:ext uri="{FF2B5EF4-FFF2-40B4-BE49-F238E27FC236}">
                  <a16:creationId xmlns:a16="http://schemas.microsoft.com/office/drawing/2014/main" id="{2478BE80-1BD5-429F-8E8C-1EC39E6E18C2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58684556-AFB5-41EA-99BA-CBE4A27B7133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134763" y="852606"/>
            <a:ext cx="8643787" cy="658508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 dirty="0">
                <a:latin typeface="Gilroy-ExtraBold" panose="020B0604020202020204" charset="-52"/>
                <a:cs typeface="Microsoft Sans Serif"/>
              </a:rPr>
              <a:t>Цифровизация  - это основа государственной программы развития здравоохранения Республики Казахстан  на 2020-2025 годы, но  в системе здравоохранения существуют определенные проблемы</a:t>
            </a:r>
          </a:p>
          <a:p>
            <a:pPr marL="298450" indent="-285750">
              <a:buFontTx/>
              <a:buChar char="-"/>
            </a:pPr>
            <a:r>
              <a:rPr lang="ru-RU" sz="1600" dirty="0">
                <a:latin typeface="Gilroy-ExtraBold" panose="020B0604020202020204" charset="-52"/>
                <a:cs typeface="Microsoft Sans Serif"/>
              </a:rPr>
              <a:t>Отсутствует едина база медицинских учреждений и медицинских исследовательских лаборатории всех форм собственности;</a:t>
            </a:r>
          </a:p>
          <a:p>
            <a:pPr marL="298450" indent="-285750">
              <a:buFontTx/>
              <a:buChar char="-"/>
            </a:pPr>
            <a:r>
              <a:rPr lang="ru-RU" sz="1600" dirty="0">
                <a:latin typeface="Gilroy-ExtraBold" panose="020B0604020202020204" charset="-52"/>
                <a:cs typeface="Microsoft Sans Serif"/>
              </a:rPr>
              <a:t>Длительный временной период от направления на лабораторные исследования до получения результатов лечащим врачом.</a:t>
            </a:r>
          </a:p>
          <a:p>
            <a:pPr marL="298450" indent="-285750">
              <a:buFontTx/>
              <a:buChar char="-"/>
            </a:pPr>
            <a:r>
              <a:rPr lang="ru-RU" sz="1600" dirty="0">
                <a:latin typeface="Gilroy-ExtraBold" panose="020B0604020202020204" charset="-52"/>
                <a:cs typeface="Microsoft Sans Serif"/>
              </a:rPr>
              <a:t>Высокий уровень административных расходов (ТМЦ бумага, картридж и пр.)</a:t>
            </a:r>
          </a:p>
          <a:p>
            <a:pPr marL="298450" indent="-285750">
              <a:buFontTx/>
              <a:buChar char="-"/>
            </a:pPr>
            <a:r>
              <a:rPr lang="ru-RU" sz="1600" dirty="0">
                <a:latin typeface="Gilroy-ExtraBold" panose="020B0604020202020204" charset="-52"/>
                <a:cs typeface="Microsoft Sans Serif"/>
              </a:rPr>
              <a:t>Непрозрачное расходование средств Фонда обязательного, медицинского страхования, в т.ч. на исследования и лабораторные анализы.</a:t>
            </a:r>
          </a:p>
          <a:p>
            <a:pPr marL="12700" marR="637540"/>
            <a:endParaRPr lang="ru-RU" sz="1600" b="1" dirty="0">
              <a:latin typeface="Gilroy-ExtraBold" panose="020B0604020202020204" charset="-52"/>
              <a:cs typeface="Microsoft Sans Serif"/>
            </a:endParaRPr>
          </a:p>
          <a:p>
            <a:pPr marL="12700" marR="637540"/>
            <a:r>
              <a:rPr lang="ru-RU" sz="1600" b="1" dirty="0">
                <a:latin typeface="Gilroy-ExtraBold" panose="020B0604020202020204" charset="-52"/>
                <a:cs typeface="Microsoft Sans Serif"/>
              </a:rPr>
              <a:t>Проблемы, которые решает проект:</a:t>
            </a:r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298450" marR="938530" indent="-285750" algn="just">
              <a:buFontTx/>
              <a:buChar char="-"/>
            </a:pPr>
            <a:r>
              <a:rPr lang="ru-RU" sz="1600" dirty="0">
                <a:latin typeface="Gilroy-ExtraBold" panose="020B0604020202020204" charset="-52"/>
                <a:cs typeface="Microsoft Sans Serif"/>
              </a:rPr>
              <a:t>Осуществляет интеграцию лабораторного оборудования (частных и государственных лабораторий) с программным обеспечением, медицинских организаций и Фонда медицинского страхования, для повышения эффективности работы медицинских учреждений и прозрачности расходования средств;</a:t>
            </a:r>
          </a:p>
          <a:p>
            <a:pPr marL="298450" marR="938530" indent="-285750" algn="just">
              <a:buFontTx/>
              <a:buChar char="-"/>
            </a:pPr>
            <a:r>
              <a:rPr lang="ru-RU" sz="1600" dirty="0">
                <a:latin typeface="Gilroy-ExtraBold" panose="020B0604020202020204" charset="-52"/>
                <a:cs typeface="Microsoft Sans Serif"/>
              </a:rPr>
              <a:t>Оптимизирует временной процесс получения услуг пациентами;</a:t>
            </a:r>
          </a:p>
          <a:p>
            <a:pPr marL="298450" marR="938530" indent="-285750" algn="just">
              <a:buFontTx/>
              <a:buChar char="-"/>
            </a:pPr>
            <a:r>
              <a:rPr lang="ru-RU" sz="1600" dirty="0">
                <a:latin typeface="Gilroy-ExtraBold" panose="020B0604020202020204" charset="-52"/>
                <a:cs typeface="Microsoft Sans Serif"/>
              </a:rPr>
              <a:t>Обеспечивает прозрачность расходования бюджетных средств на всех этапах;</a:t>
            </a:r>
          </a:p>
          <a:p>
            <a:pPr marL="298450" marR="938530" indent="-285750" algn="just">
              <a:buFontTx/>
              <a:buChar char="-"/>
            </a:pPr>
            <a:r>
              <a:rPr lang="ru-RU" sz="1600" dirty="0">
                <a:latin typeface="Gilroy-ExtraBold" panose="020B0604020202020204" charset="-52"/>
                <a:cs typeface="Microsoft Sans Serif"/>
              </a:rPr>
              <a:t>Повышает ответственность как медицинских работников, так и сотрудников фонда обязательного социального медицинского страхования</a:t>
            </a:r>
          </a:p>
          <a:p>
            <a:pPr marL="298450" marR="938530" indent="-285750">
              <a:buFontTx/>
              <a:buChar char="-"/>
            </a:pPr>
            <a:endParaRPr lang="kk-KZ" sz="1486" dirty="0">
              <a:latin typeface="Microsoft Sans Serif"/>
              <a:cs typeface="Microsoft Sans Serif"/>
            </a:endParaRPr>
          </a:p>
          <a:p>
            <a:pPr marL="298450" marR="938530" indent="-285750">
              <a:buFontTx/>
              <a:buChar char="-"/>
            </a:pPr>
            <a:endParaRPr lang="kk-KZ" sz="1486" dirty="0">
              <a:latin typeface="Microsoft Sans Serif"/>
              <a:cs typeface="Microsoft Sans Serif"/>
            </a:endParaRPr>
          </a:p>
          <a:p>
            <a:pPr marL="298450" marR="938530" indent="-285750">
              <a:buFontTx/>
              <a:buChar char="-"/>
            </a:pPr>
            <a:endParaRPr lang="kk-KZ" sz="1486" dirty="0">
              <a:latin typeface="Microsoft Sans Serif"/>
              <a:cs typeface="Microsoft Sans Serif"/>
            </a:endParaRPr>
          </a:p>
          <a:p>
            <a:pPr marL="298450" marR="938530" indent="-285750">
              <a:buFontTx/>
              <a:buChar char="-"/>
            </a:pPr>
            <a:endParaRPr lang="en-US"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35765" y="4230"/>
            <a:ext cx="7521983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АКТУАЛЬНОСТЬ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D9A949D-0290-2F16-6240-4C0FA8088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1633" y="4648311"/>
            <a:ext cx="4094270" cy="1715350"/>
          </a:xfrm>
          <a:prstGeom prst="rect">
            <a:avLst/>
          </a:prstGeom>
        </p:spPr>
      </p:pic>
      <p:pic>
        <p:nvPicPr>
          <p:cNvPr id="49" name="Лого ГУУ">
            <a:extLst>
              <a:ext uri="{FF2B5EF4-FFF2-40B4-BE49-F238E27FC236}">
                <a16:creationId xmlns:a16="http://schemas.microsoft.com/office/drawing/2014/main" id="{3EC4B08C-90FD-4C8D-BF76-2EFB97BB0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847" y="351619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337E1BF8-5868-4199-8DD8-DEE0C8E03A7D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C519CAD-D7EF-4BC3-8B35-30EFCFD6C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14879" y="3942896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F1ECCCB9-787E-451D-8529-283A2CC171A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51633" y="451410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426FF92-4781-48F5-8BB9-7F744E05D5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A0903FC7-04B2-4BDB-A745-E45D74EF8F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8923" y="2107050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A842E526-D4C7-4A3B-9765-A869155728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6451" y="2081066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05AA3265-0CE4-409E-8BF3-E6C747E8BFE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854035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832272A-0179-4507-8917-D00CAF0D7EB0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5230" y="2108180"/>
            <a:ext cx="933759" cy="933759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6A976FB2-D172-4832-BD02-2CB4BE1C993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6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D5A9C5FD-1732-457C-AC5C-4F7969753720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67355370-7906-454D-ACD9-ADEB00FD4E5F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5F22FC07-0EA1-420E-A6B8-08131BFDFC1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964AAAC9-694F-46CB-ABC1-B2C6CAE1491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603AA600-C224-4326-90C6-AD1AC7BECA50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56EA14D4-B16B-4911-8B91-39A7A1E77A70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251D6AF7-EEED-4561-9FEA-F34D6335F82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3DF6E899-838A-420E-BEC3-66548328D662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6469E37D-7B98-4C67-B687-17F86132660C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6B35DB2E-EA22-4571-8948-15228485D3B2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3C8CEBE8-F2D3-41CF-AA9D-A7ABDC6A792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8932EE75-267E-4991-B3A5-1ACC451D32D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8C2D42C2-9926-4767-9EFA-24B6EBAFA85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E69646D2-C175-479D-9CBB-8B17D3BE0669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5623C247-936F-4B09-968B-0D20E7D761D0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40287214-AC1C-4BEA-A3C9-8EC5B7310530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3510CAD1-D941-4366-ADFB-4F2F17D1E06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0A1AF7DC-714E-4DA2-AAF4-0032BD0FAC69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F0CF0EB-244C-44D6-86B4-FF87136F1C3E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3DA96C21-7061-45ED-901C-5CC04D40D13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E5061579-6B15-4B27-9866-972B0B898907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07EB61C5-8E50-43B1-B17A-174FDE25238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CD070E0C-FBB0-40AC-BF1D-519BAE986D79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4FA9E308-1017-4F0D-B737-7982FA7C2F6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383E5131-D80B-444F-ABB5-BA8C582A64FA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4257" y="-4758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Целевая аудитория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7" name="Описание"/>
          <p:cNvSpPr txBox="1"/>
          <p:nvPr/>
        </p:nvSpPr>
        <p:spPr>
          <a:xfrm>
            <a:off x="307845" y="1002156"/>
            <a:ext cx="7519414" cy="383702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298450" indent="-285750">
              <a:buFontTx/>
              <a:buChar char="-"/>
            </a:pPr>
            <a:r>
              <a:rPr lang="ru-RU" dirty="0">
                <a:latin typeface="Gilroy-ExtraBold" panose="020B0604020202020204" charset="-52"/>
                <a:cs typeface="Microsoft Sans Serif"/>
              </a:rPr>
              <a:t>Руководители медицинских учреждений государственных или частных</a:t>
            </a:r>
            <a:r>
              <a:rPr lang="en-US" dirty="0">
                <a:latin typeface="Gilroy-ExtraBold" panose="020B0604020202020204" charset="-52"/>
                <a:cs typeface="Microsoft Sans Serif"/>
              </a:rPr>
              <a:t>;</a:t>
            </a:r>
            <a:endParaRPr lang="ru-RU" dirty="0">
              <a:latin typeface="Gilroy-ExtraBold" panose="020B0604020202020204" charset="-52"/>
              <a:cs typeface="Microsoft Sans Serif"/>
            </a:endParaRPr>
          </a:p>
          <a:p>
            <a:pPr marL="298450" indent="-285750">
              <a:buFontTx/>
              <a:buChar char="-"/>
            </a:pPr>
            <a:endParaRPr lang="en-US" dirty="0">
              <a:latin typeface="Gilroy-ExtraBold" panose="020B0604020202020204" charset="-52"/>
              <a:cs typeface="Microsoft Sans Serif"/>
            </a:endParaRPr>
          </a:p>
          <a:p>
            <a:pPr marL="298450" indent="-285750">
              <a:buFontTx/>
              <a:buChar char="-"/>
            </a:pPr>
            <a:r>
              <a:rPr lang="ru-RU" dirty="0">
                <a:latin typeface="Gilroy-ExtraBold" panose="020B0604020202020204" charset="-52"/>
                <a:cs typeface="Microsoft Sans Serif"/>
              </a:rPr>
              <a:t>Руководители сетей медицинских лабораторий</a:t>
            </a:r>
            <a:r>
              <a:rPr lang="en-US" dirty="0">
                <a:latin typeface="Gilroy-ExtraBold" panose="020B0604020202020204" charset="-52"/>
                <a:cs typeface="Microsoft Sans Serif"/>
              </a:rPr>
              <a:t>;</a:t>
            </a:r>
            <a:endParaRPr lang="ru-RU" dirty="0">
              <a:latin typeface="Gilroy-ExtraBold" panose="020B0604020202020204" charset="-52"/>
              <a:cs typeface="Microsoft Sans Serif"/>
            </a:endParaRPr>
          </a:p>
          <a:p>
            <a:pPr marL="298450" indent="-285750">
              <a:buFontTx/>
              <a:buChar char="-"/>
            </a:pPr>
            <a:endParaRPr lang="ru-RU" dirty="0">
              <a:latin typeface="Gilroy-ExtraBold" panose="020B0604020202020204" charset="-52"/>
              <a:cs typeface="Microsoft Sans Serif"/>
            </a:endParaRPr>
          </a:p>
          <a:p>
            <a:pPr marL="298450" indent="-285750">
              <a:buFontTx/>
              <a:buChar char="-"/>
            </a:pPr>
            <a:r>
              <a:rPr lang="ru-RU" dirty="0">
                <a:latin typeface="Gilroy-ExtraBold" panose="020B0604020202020204" charset="-52"/>
                <a:cs typeface="Microsoft Sans Serif"/>
              </a:rPr>
              <a:t>Руководители центров дезинфекции</a:t>
            </a:r>
            <a:r>
              <a:rPr lang="en-US" dirty="0">
                <a:latin typeface="Gilroy-ExtraBold" panose="020B0604020202020204" charset="-52"/>
                <a:cs typeface="Microsoft Sans Serif"/>
              </a:rPr>
              <a:t>;</a:t>
            </a:r>
            <a:endParaRPr lang="ru-RU" dirty="0">
              <a:latin typeface="Gilroy-ExtraBold" panose="020B0604020202020204" charset="-52"/>
              <a:cs typeface="Microsoft Sans Serif"/>
            </a:endParaRPr>
          </a:p>
          <a:p>
            <a:pPr marL="298450" indent="-285750">
              <a:buFontTx/>
              <a:buChar char="-"/>
            </a:pPr>
            <a:endParaRPr lang="ru-RU" dirty="0">
              <a:latin typeface="Gilroy-ExtraBold" panose="020B0604020202020204" charset="-52"/>
              <a:cs typeface="Microsoft Sans Serif"/>
            </a:endParaRPr>
          </a:p>
          <a:p>
            <a:pPr marL="298450" indent="-285750">
              <a:buFontTx/>
              <a:buChar char="-"/>
            </a:pPr>
            <a:r>
              <a:rPr lang="ru-RU" dirty="0">
                <a:latin typeface="Gilroy-ExtraBold" panose="020B0604020202020204" charset="-52"/>
                <a:cs typeface="Microsoft Sans Serif"/>
              </a:rPr>
              <a:t>Руководители высших учебных медицинских заведений (на базе медицинских вузов ведется прием пациентов)</a:t>
            </a:r>
            <a:r>
              <a:rPr lang="en-US" dirty="0">
                <a:latin typeface="Gilroy-ExtraBold" panose="020B0604020202020204" charset="-52"/>
                <a:cs typeface="Microsoft Sans Serif"/>
              </a:rPr>
              <a:t>;</a:t>
            </a:r>
            <a:endParaRPr lang="ru-RU" dirty="0">
              <a:latin typeface="Gilroy-ExtraBold" panose="020B0604020202020204" charset="-52"/>
              <a:cs typeface="Microsoft Sans Serif"/>
            </a:endParaRPr>
          </a:p>
          <a:p>
            <a:pPr marL="298450" indent="-285750">
              <a:buFontTx/>
              <a:buChar char="-"/>
            </a:pPr>
            <a:endParaRPr lang="ru-RU" dirty="0">
              <a:latin typeface="Gilroy-ExtraBold" panose="020B0604020202020204" charset="-52"/>
              <a:cs typeface="Microsoft Sans Serif"/>
            </a:endParaRPr>
          </a:p>
          <a:p>
            <a:pPr marL="298450" indent="-285750">
              <a:buFontTx/>
              <a:buChar char="-"/>
            </a:pPr>
            <a:r>
              <a:rPr lang="ru-RU" dirty="0">
                <a:latin typeface="Gilroy-ExtraBold" panose="020B0604020202020204" charset="-52"/>
                <a:cs typeface="Microsoft Sans Serif"/>
              </a:rPr>
              <a:t>Руководители средних учебных медицинских заведений</a:t>
            </a:r>
            <a:r>
              <a:rPr lang="en-US" dirty="0">
                <a:latin typeface="Gilroy-ExtraBold" panose="020B0604020202020204" charset="-52"/>
                <a:cs typeface="Microsoft Sans Serif"/>
              </a:rPr>
              <a:t>;</a:t>
            </a:r>
            <a:endParaRPr lang="ru-RU" dirty="0">
              <a:latin typeface="Gilroy-ExtraBold" panose="020B0604020202020204" charset="-52"/>
              <a:cs typeface="Microsoft Sans Serif"/>
            </a:endParaRPr>
          </a:p>
          <a:p>
            <a:pPr marL="298450" indent="-285750">
              <a:buFontTx/>
              <a:buChar char="-"/>
            </a:pPr>
            <a:endParaRPr lang="ru-RU" dirty="0">
              <a:latin typeface="Gilroy-ExtraBold" panose="020B0604020202020204" charset="-52"/>
              <a:cs typeface="Microsoft Sans Serif"/>
            </a:endParaRPr>
          </a:p>
          <a:p>
            <a:pPr marL="298450" indent="-285750">
              <a:buFontTx/>
              <a:buChar char="-"/>
            </a:pPr>
            <a:r>
              <a:rPr lang="ru-RU" dirty="0">
                <a:latin typeface="Gilroy-ExtraBold" panose="020B0604020202020204" charset="-52"/>
                <a:cs typeface="Microsoft Sans Serif"/>
              </a:rPr>
              <a:t>Руководители научно-исследовательских лаборатории.</a:t>
            </a: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8FBC96DD-4C6D-4FA5-BDC5-BDEB5DE939EB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503EA3AB-3C79-4147-AC77-EA111C8E5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575" y="3213100"/>
            <a:ext cx="2610248" cy="3694198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7C368D1F-7A35-4EA5-A50E-CE3819BD9C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5C47D1EC-826B-4CCB-9954-0A693EA6057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3D1F0077-E62A-4D5D-8537-BED520717A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2250187C-B20F-43AD-A202-457B0EAE4B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8581E4-BB10-4E19-992A-6C73579DB6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69BDDDA2-F9BD-40E4-BCE6-4C82E9C2CA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7ECB07A5-39C6-4A99-982E-72C1FB489B51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B8D394E2-FC50-469D-8F1A-4BF74FF5343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65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D5A9C5FD-1732-457C-AC5C-4F7969753720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67355370-7906-454D-ACD9-ADEB00FD4E5F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5F22FC07-0EA1-420E-A6B8-08131BFDFC1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964AAAC9-694F-46CB-ABC1-B2C6CAE1491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603AA600-C224-4326-90C6-AD1AC7BECA50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56EA14D4-B16B-4911-8B91-39A7A1E77A70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251D6AF7-EEED-4561-9FEA-F34D6335F82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3DF6E899-838A-420E-BEC3-66548328D662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6469E37D-7B98-4C67-B687-17F86132660C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6B35DB2E-EA22-4571-8948-15228485D3B2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3C8CEBE8-F2D3-41CF-AA9D-A7ABDC6A792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8932EE75-267E-4991-B3A5-1ACC451D32D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8C2D42C2-9926-4767-9EFA-24B6EBAFA85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E69646D2-C175-479D-9CBB-8B17D3BE0669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5623C247-936F-4B09-968B-0D20E7D761D0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40287214-AC1C-4BEA-A3C9-8EC5B7310530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3510CAD1-D941-4366-ADFB-4F2F17D1E06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0A1AF7DC-714E-4DA2-AAF4-0032BD0FAC69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F0CF0EB-244C-44D6-86B4-FF87136F1C3E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3DA96C21-7061-45ED-901C-5CC04D40D13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E5061579-6B15-4B27-9866-972B0B898907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07EB61C5-8E50-43B1-B17A-174FDE25238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CD070E0C-FBB0-40AC-BF1D-519BAE986D79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4FA9E308-1017-4F0D-B737-7982FA7C2F6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383E5131-D80B-444F-ABB5-BA8C582A64FA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4257" y="28807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КОНКУРЕНТЫ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8FBC96DD-4C6D-4FA5-BDC5-BDEB5DE939EB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503EA3AB-3C79-4147-AC77-EA111C8E5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042" y="2772128"/>
            <a:ext cx="2610248" cy="3694198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7C368D1F-7A35-4EA5-A50E-CE3819BD9C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5C47D1EC-826B-4CCB-9954-0A693EA6057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3D1F0077-E62A-4D5D-8537-BED520717A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2250187C-B20F-43AD-A202-457B0EAE4B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8581E4-BB10-4E19-992A-6C73579DB6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69BDDDA2-F9BD-40E4-BCE6-4C82E9C2CA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7ECB07A5-39C6-4A99-982E-72C1FB489B51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B8D394E2-FC50-469D-8F1A-4BF74FF5343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2974B16-8E57-460C-832F-A14904A3F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74049"/>
              </p:ext>
            </p:extLst>
          </p:nvPr>
        </p:nvGraphicFramePr>
        <p:xfrm>
          <a:off x="111426" y="1053688"/>
          <a:ext cx="7971418" cy="5105975"/>
        </p:xfrm>
        <a:graphic>
          <a:graphicData uri="http://schemas.openxmlformats.org/drawingml/2006/table">
            <a:tbl>
              <a:tblPr firstRow="1" firstCol="1" bandRow="1"/>
              <a:tblGrid>
                <a:gridCol w="1324595">
                  <a:extLst>
                    <a:ext uri="{9D8B030D-6E8A-4147-A177-3AD203B41FA5}">
                      <a16:colId xmlns:a16="http://schemas.microsoft.com/office/drawing/2014/main" val="3285114389"/>
                    </a:ext>
                  </a:extLst>
                </a:gridCol>
                <a:gridCol w="3386021">
                  <a:extLst>
                    <a:ext uri="{9D8B030D-6E8A-4147-A177-3AD203B41FA5}">
                      <a16:colId xmlns:a16="http://schemas.microsoft.com/office/drawing/2014/main" val="3984632478"/>
                    </a:ext>
                  </a:extLst>
                </a:gridCol>
                <a:gridCol w="3260802">
                  <a:extLst>
                    <a:ext uri="{9D8B030D-6E8A-4147-A177-3AD203B41FA5}">
                      <a16:colId xmlns:a16="http://schemas.microsoft.com/office/drawing/2014/main" val="6095945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lang="ru-RU" sz="120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lang="ru-RU" sz="120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942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 err="1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Bregis</a:t>
                      </a:r>
                      <a:endParaRPr lang="ru-RU" sz="1200" b="1" dirty="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Опыт работы на рынке с 1998 года.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Активно предлагают услуги на рынке РФ и Таджикистана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Разрабатывают только ПО для мед</a:t>
                      </a:r>
                      <a:r>
                        <a:rPr lang="ru-RU" sz="120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k-KZ" sz="120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Лабораторий (проведение лабораторных исследований).</a:t>
                      </a:r>
                      <a:endParaRPr lang="ru-RU" sz="120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8895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ТОО</a:t>
                      </a:r>
                      <a:r>
                        <a:rPr lang="en-US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"</a:t>
                      </a:r>
                      <a:r>
                        <a:rPr lang="en-US" sz="1200" dirty="0" err="1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SmartLab</a:t>
                      </a:r>
                      <a:r>
                        <a:rPr lang="en-US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Kazakhstan".  "</a:t>
                      </a:r>
                      <a:r>
                        <a:rPr lang="en-US" sz="1200" b="1" dirty="0" err="1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SmartLab</a:t>
                      </a:r>
                      <a:r>
                        <a:rPr lang="en-US" sz="1200" b="1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1200" b="1" dirty="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Простая в пользовании программа (гематологические, биохимические, иммунологические и мочевые исследования)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Разрабатывают только решения для автоматизации рабочих процессов в современных лабораториях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084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err="1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LabTechnology</a:t>
                      </a: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Компания предлагает широкий спектр импортного лабораторного оборудования и программного обеспечния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Основной акцент компания делает на  поставку лабораторного оборудования и зарубежного ПО, что ведет к значительному удорожанию ПО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7318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err="1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СберМедИИ</a:t>
                      </a:r>
                      <a:endParaRPr lang="ru-RU" sz="1200" b="1" dirty="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разработчик медицинских решений с использованием технологий искусственного интеллекта (ИИ).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 опыта работы на рынке РК.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Компания начала функционировать в 2020 году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3092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200" b="1" dirty="0" err="1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Innovasystem</a:t>
                      </a:r>
                      <a:r>
                        <a:rPr lang="ru-RU" sz="1200" b="1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клиент-серверное сетевое решение для автоматизации клинико-диагностических лабораторий, с использованием облачных и WEB технологий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 опыта работы на рынке Казахстана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802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Значительный опыт работы на рынке, Высококвалифицированная отечественная  команда,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Инновационное ПО, заказчиком выступает Министерство здравоохранения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Gilroy-ExtraBo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Высокий уровень конкуренции с зарубежным ПО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31343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b="1" dirty="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Gilroy-ExtraBold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0282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351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D4535795-BDBF-4688-BC69-7BCA6777C2AC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85305155-9326-495F-B9AD-23E4A395980C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5A995476-FEAF-4C86-98E1-06927C328C9B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BABF98EB-1F2C-4A82-AD22-F0AAD07D346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2533FE66-E19C-4AF6-9CE6-A11572945854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3030A51B-637E-4E82-A085-BADF6FF3C952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FE9A804F-5079-44D5-9D1E-CCE9C85FF726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FA331A72-AAF6-4BA7-9CB8-5B683FF75EF5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9992155D-57CE-4925-9F70-FD7D04D219A8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35AA6871-B61D-4C47-9A79-4E9EF5734546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E4CD6812-27B1-4BA8-9A62-DC41949A7637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17ED7643-B3EF-4DF2-A331-BDFCB706CA8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AE3A137B-0C48-47AE-B849-9BB97AE34C9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054F6249-D880-4D8D-B2B6-6A36CF000D9E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B25791B2-F44A-4FA6-AB17-32FDC6C2B27E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95683817-3CF6-4C57-8B65-C107BA16D5E4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92AD8906-B0D9-444D-A88A-54D52FB31A6F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11C8E01C-D06D-4FD0-A493-9B7CE712AD50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60E58586-9CE3-43B9-B10A-6A724B44DC13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46BDEBD0-4638-4CD1-BDD2-4D7E29DD97F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A43C5D80-AF0E-4101-A141-D94B0A45C75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466AF665-ADBA-4C4C-B2B1-6AEFF7A417C0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CBFEE814-701C-4AE1-B715-28F6E2CF050D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4B3A36ED-2C65-4410-B177-0F8A7A54215E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A4BC71A2-BD70-43F4-8C3D-E64F668FA165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44909" y="-21562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ПЛАНЫ РАЗВИТИЯ ПРОДУКТА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3AEAB22-D5AC-23A7-AC2B-5C2B10BD9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705" y="73583"/>
            <a:ext cx="2969386" cy="4202475"/>
          </a:xfrm>
          <a:prstGeom prst="rect">
            <a:avLst/>
          </a:prstGeom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8C073461-5D5B-47AB-8AF1-590C53A0B943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8D32863B-4090-4D56-9CF3-15455EED0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A4F2BE0A-CE62-4FD3-B8B9-DFB38AB5F3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7FFCF8BF-1F32-4776-835B-E838982A6CC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47A0210C-F466-4B09-B5FB-0C7D8C4766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F305A95D-EA4B-412C-99FE-19B271DF42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FB2CE66-6EDE-4013-BFB1-9235AC2AC17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A4DB53A-5EBB-48EB-B5AF-DB4694A8761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E6665FA-EB17-4BEA-A524-1FB79F067A04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F869916-CDC8-4A07-9535-FE1D01D166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896037"/>
              </p:ext>
            </p:extLst>
          </p:nvPr>
        </p:nvGraphicFramePr>
        <p:xfrm>
          <a:off x="205594" y="800927"/>
          <a:ext cx="7980647" cy="5481050"/>
        </p:xfrm>
        <a:graphic>
          <a:graphicData uri="http://schemas.openxmlformats.org/drawingml/2006/table">
            <a:tbl>
              <a:tblPr/>
              <a:tblGrid>
                <a:gridCol w="2915781">
                  <a:extLst>
                    <a:ext uri="{9D8B030D-6E8A-4147-A177-3AD203B41FA5}">
                      <a16:colId xmlns:a16="http://schemas.microsoft.com/office/drawing/2014/main" val="3748017582"/>
                    </a:ext>
                  </a:extLst>
                </a:gridCol>
                <a:gridCol w="260241">
                  <a:extLst>
                    <a:ext uri="{9D8B030D-6E8A-4147-A177-3AD203B41FA5}">
                      <a16:colId xmlns:a16="http://schemas.microsoft.com/office/drawing/2014/main" val="1197542346"/>
                    </a:ext>
                  </a:extLst>
                </a:gridCol>
                <a:gridCol w="297358">
                  <a:extLst>
                    <a:ext uri="{9D8B030D-6E8A-4147-A177-3AD203B41FA5}">
                      <a16:colId xmlns:a16="http://schemas.microsoft.com/office/drawing/2014/main" val="2525966293"/>
                    </a:ext>
                  </a:extLst>
                </a:gridCol>
                <a:gridCol w="232334">
                  <a:extLst>
                    <a:ext uri="{9D8B030D-6E8A-4147-A177-3AD203B41FA5}">
                      <a16:colId xmlns:a16="http://schemas.microsoft.com/office/drawing/2014/main" val="2054618270"/>
                    </a:ext>
                  </a:extLst>
                </a:gridCol>
                <a:gridCol w="220716">
                  <a:extLst>
                    <a:ext uri="{9D8B030D-6E8A-4147-A177-3AD203B41FA5}">
                      <a16:colId xmlns:a16="http://schemas.microsoft.com/office/drawing/2014/main" val="3290638324"/>
                    </a:ext>
                  </a:extLst>
                </a:gridCol>
                <a:gridCol w="232334">
                  <a:extLst>
                    <a:ext uri="{9D8B030D-6E8A-4147-A177-3AD203B41FA5}">
                      <a16:colId xmlns:a16="http://schemas.microsoft.com/office/drawing/2014/main" val="617630628"/>
                    </a:ext>
                  </a:extLst>
                </a:gridCol>
                <a:gridCol w="232334">
                  <a:extLst>
                    <a:ext uri="{9D8B030D-6E8A-4147-A177-3AD203B41FA5}">
                      <a16:colId xmlns:a16="http://schemas.microsoft.com/office/drawing/2014/main" val="3984471182"/>
                    </a:ext>
                  </a:extLst>
                </a:gridCol>
                <a:gridCol w="209100">
                  <a:extLst>
                    <a:ext uri="{9D8B030D-6E8A-4147-A177-3AD203B41FA5}">
                      <a16:colId xmlns:a16="http://schemas.microsoft.com/office/drawing/2014/main" val="1141252811"/>
                    </a:ext>
                  </a:extLst>
                </a:gridCol>
                <a:gridCol w="220716">
                  <a:extLst>
                    <a:ext uri="{9D8B030D-6E8A-4147-A177-3AD203B41FA5}">
                      <a16:colId xmlns:a16="http://schemas.microsoft.com/office/drawing/2014/main" val="3927892048"/>
                    </a:ext>
                  </a:extLst>
                </a:gridCol>
                <a:gridCol w="232334">
                  <a:extLst>
                    <a:ext uri="{9D8B030D-6E8A-4147-A177-3AD203B41FA5}">
                      <a16:colId xmlns:a16="http://schemas.microsoft.com/office/drawing/2014/main" val="820757055"/>
                    </a:ext>
                  </a:extLst>
                </a:gridCol>
                <a:gridCol w="255565">
                  <a:extLst>
                    <a:ext uri="{9D8B030D-6E8A-4147-A177-3AD203B41FA5}">
                      <a16:colId xmlns:a16="http://schemas.microsoft.com/office/drawing/2014/main" val="590733300"/>
                    </a:ext>
                  </a:extLst>
                </a:gridCol>
                <a:gridCol w="243951">
                  <a:extLst>
                    <a:ext uri="{9D8B030D-6E8A-4147-A177-3AD203B41FA5}">
                      <a16:colId xmlns:a16="http://schemas.microsoft.com/office/drawing/2014/main" val="317714953"/>
                    </a:ext>
                  </a:extLst>
                </a:gridCol>
                <a:gridCol w="267183">
                  <a:extLst>
                    <a:ext uri="{9D8B030D-6E8A-4147-A177-3AD203B41FA5}">
                      <a16:colId xmlns:a16="http://schemas.microsoft.com/office/drawing/2014/main" val="1461697719"/>
                    </a:ext>
                  </a:extLst>
                </a:gridCol>
                <a:gridCol w="209100">
                  <a:extLst>
                    <a:ext uri="{9D8B030D-6E8A-4147-A177-3AD203B41FA5}">
                      <a16:colId xmlns:a16="http://schemas.microsoft.com/office/drawing/2014/main" val="2254050847"/>
                    </a:ext>
                  </a:extLst>
                </a:gridCol>
                <a:gridCol w="209100">
                  <a:extLst>
                    <a:ext uri="{9D8B030D-6E8A-4147-A177-3AD203B41FA5}">
                      <a16:colId xmlns:a16="http://schemas.microsoft.com/office/drawing/2014/main" val="1035433227"/>
                    </a:ext>
                  </a:extLst>
                </a:gridCol>
                <a:gridCol w="209100">
                  <a:extLst>
                    <a:ext uri="{9D8B030D-6E8A-4147-A177-3AD203B41FA5}">
                      <a16:colId xmlns:a16="http://schemas.microsoft.com/office/drawing/2014/main" val="1809252071"/>
                    </a:ext>
                  </a:extLst>
                </a:gridCol>
                <a:gridCol w="243951">
                  <a:extLst>
                    <a:ext uri="{9D8B030D-6E8A-4147-A177-3AD203B41FA5}">
                      <a16:colId xmlns:a16="http://schemas.microsoft.com/office/drawing/2014/main" val="2671272365"/>
                    </a:ext>
                  </a:extLst>
                </a:gridCol>
                <a:gridCol w="243951">
                  <a:extLst>
                    <a:ext uri="{9D8B030D-6E8A-4147-A177-3AD203B41FA5}">
                      <a16:colId xmlns:a16="http://schemas.microsoft.com/office/drawing/2014/main" val="3712304726"/>
                    </a:ext>
                  </a:extLst>
                </a:gridCol>
                <a:gridCol w="243951">
                  <a:extLst>
                    <a:ext uri="{9D8B030D-6E8A-4147-A177-3AD203B41FA5}">
                      <a16:colId xmlns:a16="http://schemas.microsoft.com/office/drawing/2014/main" val="857859901"/>
                    </a:ext>
                  </a:extLst>
                </a:gridCol>
                <a:gridCol w="267183">
                  <a:extLst>
                    <a:ext uri="{9D8B030D-6E8A-4147-A177-3AD203B41FA5}">
                      <a16:colId xmlns:a16="http://schemas.microsoft.com/office/drawing/2014/main" val="3044778427"/>
                    </a:ext>
                  </a:extLst>
                </a:gridCol>
                <a:gridCol w="278799">
                  <a:extLst>
                    <a:ext uri="{9D8B030D-6E8A-4147-A177-3AD203B41FA5}">
                      <a16:colId xmlns:a16="http://schemas.microsoft.com/office/drawing/2014/main" val="3847160509"/>
                    </a:ext>
                  </a:extLst>
                </a:gridCol>
                <a:gridCol w="255565">
                  <a:extLst>
                    <a:ext uri="{9D8B030D-6E8A-4147-A177-3AD203B41FA5}">
                      <a16:colId xmlns:a16="http://schemas.microsoft.com/office/drawing/2014/main" val="1376137661"/>
                    </a:ext>
                  </a:extLst>
                </a:gridCol>
              </a:tblGrid>
              <a:tr h="2250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Этапы реализации проекта/Период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1 год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2 год 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22897"/>
                  </a:ext>
                </a:extLst>
              </a:tr>
              <a:tr h="225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1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2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3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4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5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6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7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8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9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10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11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12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1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2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3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4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5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6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7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8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9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383111"/>
                  </a:ext>
                </a:extLst>
              </a:tr>
              <a:tr h="3826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Сбор данных по проекту. Изучение рынка, конкурентов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314928"/>
                  </a:ext>
                </a:extLst>
              </a:tr>
              <a:tr h="5514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Разработка Технико-экономического обоснования инвестиций (ТЭО) и </a:t>
                      </a:r>
                      <a:r>
                        <a:rPr lang="ru-RU" sz="1100" b="0" kern="1200" dirty="0" err="1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Финансво</a:t>
                      </a:r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-экономической модели (ФЭМ)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726871"/>
                  </a:ext>
                </a:extLst>
              </a:tr>
              <a:tr h="2250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Создание команды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680641"/>
                  </a:ext>
                </a:extLst>
              </a:tr>
              <a:tr h="2250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Аренда помещения для размещения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8400332"/>
                  </a:ext>
                </a:extLst>
              </a:tr>
              <a:tr h="2250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Приобретение основных средств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678287"/>
                  </a:ext>
                </a:extLst>
              </a:tr>
              <a:tr h="2250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Разработка и внедрение MVP (1 стадия)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421745"/>
                  </a:ext>
                </a:extLst>
              </a:tr>
              <a:tr h="3826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Продолжение разработки и внедрения MVP (1 стадия)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612481"/>
                  </a:ext>
                </a:extLst>
              </a:tr>
              <a:tr h="3826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Разработка дополнительной функциональности (2 стадия)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4475975"/>
                  </a:ext>
                </a:extLst>
              </a:tr>
              <a:tr h="2250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Поиск заказчиков ПО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4005258"/>
                  </a:ext>
                </a:extLst>
              </a:tr>
              <a:tr h="2588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Планирование норм и качества продукций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1329338"/>
                  </a:ext>
                </a:extLst>
              </a:tr>
              <a:tr h="5739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Внедрение разработанного программного обеспечения в производственный процесс Заказчика;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8850425"/>
                  </a:ext>
                </a:extLst>
              </a:tr>
              <a:tr h="2250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Создание стратегии маркетинга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466873"/>
                  </a:ext>
                </a:extLst>
              </a:tr>
              <a:tr h="3826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Рекламная кампания для привлечения новых клиентов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8437453"/>
                  </a:ext>
                </a:extLst>
              </a:tr>
              <a:tr h="3826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Анализ эффективности маркетинговых каналов и корректировка стратегии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663911"/>
                  </a:ext>
                </a:extLst>
              </a:tr>
              <a:tr h="3826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Масштабирование бизнеса (расширение команды, увеличение оборота)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35" marR="8935" marT="8935" marB="0" anchor="ctr">
                    <a:lnL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918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8822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12A5BC3F-7875-4FCB-B299-6E9D7A95FCDB}"/>
              </a:ext>
            </a:extLst>
          </p:cNvPr>
          <p:cNvGrpSpPr/>
          <p:nvPr/>
        </p:nvGrpSpPr>
        <p:grpSpPr>
          <a:xfrm>
            <a:off x="8764300" y="5127291"/>
            <a:ext cx="3427700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36749BE9-7AE8-4FCC-A4E7-85E052460BE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D8F0C742-A9D5-4E4E-A6E7-AC3DBEBB289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CDED378C-E64F-4B5F-B93B-DD419B83258D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972D7C45-E5D4-489A-9FDB-764C784EBBCF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92ADEA06-1704-4A6A-B53F-C8D20C475423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C561268F-98F9-4167-86DA-E7CAABD4D6D9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E54F0F15-188F-4B72-B3ED-132D9510BD2A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D8803ABB-9754-4BE3-967C-08EF728A7122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D6F49BA0-98AE-46C4-AD39-4D03CAB8EBE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CB097DEC-F56C-4219-AA18-53410E2C0480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BC120372-BA7F-4887-9008-71D4884EE77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83752FCA-F4BA-40A8-8DF6-2D8416B3B9B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4D1CE876-F7D8-4D2F-A33E-AF883D7327E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BB6FA4A7-3956-4A9B-A371-BCCC2BA0405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A9356EB2-72F7-4972-A90F-EFAD23011EDD}"/>
              </a:ext>
            </a:extLst>
          </p:cNvPr>
          <p:cNvGrpSpPr/>
          <p:nvPr/>
        </p:nvGrpSpPr>
        <p:grpSpPr>
          <a:xfrm>
            <a:off x="8767553" y="-1354"/>
            <a:ext cx="3433503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2C89FC14-1545-4526-A889-21E3D16FB8BA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A7B767F4-6FE6-46FC-8504-C62C6F3385E6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E851A5D-8F73-4C41-AEA8-3DA043A8EEE8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4FD3F465-C4C8-4E61-BBE3-519A950A9A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6A3EF6B1-A221-403D-A394-B082B37C031C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730903F9-A5D6-4417-9B9E-48997FADDA0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EF18F2C6-1EDB-4C91-8397-287E343BB4AA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52B41CF6-8420-4029-AC5A-99C1D7653D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1C5503F4-BF40-49D2-8767-04EFAD8AF260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id="{C08DF701-3587-4E48-B875-52DAE56C58E6}"/>
              </a:ext>
            </a:extLst>
          </p:cNvPr>
          <p:cNvSpPr txBox="1"/>
          <p:nvPr/>
        </p:nvSpPr>
        <p:spPr>
          <a:xfrm>
            <a:off x="8767553" y="5234733"/>
            <a:ext cx="3173590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14E43816-88D4-466E-B28C-C296E1854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3FC522C3-5BE1-4773-8A61-083C6EFCF1C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4A58C7F2-3199-4CA2-AB39-090B18FA85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508F677-3A44-486C-B70D-563C732D26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C724FDD4-293E-4F0A-A50F-1182734257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1B45A451-EFE5-4DAD-83BD-E26CF34E73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460466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73F50D8D-1DCB-40FF-97CF-7EAE583999DD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5B14CDE-7291-4477-9892-051283A5DD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47363" y="3922911"/>
            <a:ext cx="812097" cy="812097"/>
          </a:xfrm>
          <a:prstGeom prst="rect">
            <a:avLst/>
          </a:prstGeom>
        </p:spPr>
      </p:pic>
      <p:graphicFrame>
        <p:nvGraphicFramePr>
          <p:cNvPr id="55" name="Диаграмма 54">
            <a:extLst>
              <a:ext uri="{FF2B5EF4-FFF2-40B4-BE49-F238E27FC236}">
                <a16:creationId xmlns:a16="http://schemas.microsoft.com/office/drawing/2014/main" id="{E7660963-6C7D-4164-A720-F9C127C2E4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9886126"/>
              </p:ext>
            </p:extLst>
          </p:nvPr>
        </p:nvGraphicFramePr>
        <p:xfrm>
          <a:off x="4376636" y="589905"/>
          <a:ext cx="425953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56" name="Заголовок">
            <a:extLst>
              <a:ext uri="{FF2B5EF4-FFF2-40B4-BE49-F238E27FC236}">
                <a16:creationId xmlns:a16="http://schemas.microsoft.com/office/drawing/2014/main" id="{7138F520-629E-41AF-AFB9-09755B091742}"/>
              </a:ext>
            </a:extLst>
          </p:cNvPr>
          <p:cNvSpPr txBox="1"/>
          <p:nvPr/>
        </p:nvSpPr>
        <p:spPr>
          <a:xfrm>
            <a:off x="226507" y="35010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ПЛАНЫ РАЗВИТИЯ ПРОДУКТА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69528D5-E07C-47D7-9C4B-24047BFAD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289330"/>
              </p:ext>
            </p:extLst>
          </p:nvPr>
        </p:nvGraphicFramePr>
        <p:xfrm>
          <a:off x="4438350" y="3524896"/>
          <a:ext cx="4007570" cy="2278022"/>
        </p:xfrm>
        <a:graphic>
          <a:graphicData uri="http://schemas.openxmlformats.org/drawingml/2006/table">
            <a:tbl>
              <a:tblPr firstRow="1" firstCol="1" bandRow="1"/>
              <a:tblGrid>
                <a:gridCol w="2829835">
                  <a:extLst>
                    <a:ext uri="{9D8B030D-6E8A-4147-A177-3AD203B41FA5}">
                      <a16:colId xmlns:a16="http://schemas.microsoft.com/office/drawing/2014/main" val="2274133859"/>
                    </a:ext>
                  </a:extLst>
                </a:gridCol>
                <a:gridCol w="1177735">
                  <a:extLst>
                    <a:ext uri="{9D8B030D-6E8A-4147-A177-3AD203B41FA5}">
                      <a16:colId xmlns:a16="http://schemas.microsoft.com/office/drawing/2014/main" val="937259175"/>
                    </a:ext>
                  </a:extLst>
                </a:gridCol>
              </a:tblGrid>
              <a:tr h="56374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Стоимость проекта, тыс. рублей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9 000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564902"/>
                  </a:ext>
                </a:extLst>
              </a:tr>
              <a:tr h="28763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NPV,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11 341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661674"/>
                  </a:ext>
                </a:extLst>
              </a:tr>
              <a:tr h="28763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ARR,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38,9%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824695"/>
                  </a:ext>
                </a:extLst>
              </a:tr>
              <a:tr h="28763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IRR,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17,8%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060043"/>
                  </a:ext>
                </a:extLst>
              </a:tr>
              <a:tr h="28763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Период окупаемости, лет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451021"/>
                  </a:ext>
                </a:extLst>
              </a:tr>
              <a:tr h="56374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Дисконтированный период окупаемости, лет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cs typeface="Times New Roman" panose="02020603050405020304" pitchFamily="18" charset="0"/>
                        </a:rPr>
                        <a:t>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667831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4080C1D-B8B1-4880-BA37-6EC9325B6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651647"/>
              </p:ext>
            </p:extLst>
          </p:nvPr>
        </p:nvGraphicFramePr>
        <p:xfrm>
          <a:off x="52876" y="817540"/>
          <a:ext cx="4216779" cy="2479720"/>
        </p:xfrm>
        <a:graphic>
          <a:graphicData uri="http://schemas.openxmlformats.org/drawingml/2006/table">
            <a:tbl>
              <a:tblPr/>
              <a:tblGrid>
                <a:gridCol w="408076">
                  <a:extLst>
                    <a:ext uri="{9D8B030D-6E8A-4147-A177-3AD203B41FA5}">
                      <a16:colId xmlns:a16="http://schemas.microsoft.com/office/drawing/2014/main" val="235895555"/>
                    </a:ext>
                  </a:extLst>
                </a:gridCol>
                <a:gridCol w="3470037">
                  <a:extLst>
                    <a:ext uri="{9D8B030D-6E8A-4147-A177-3AD203B41FA5}">
                      <a16:colId xmlns:a16="http://schemas.microsoft.com/office/drawing/2014/main" val="3811714578"/>
                    </a:ext>
                  </a:extLst>
                </a:gridCol>
                <a:gridCol w="338666">
                  <a:extLst>
                    <a:ext uri="{9D8B030D-6E8A-4147-A177-3AD203B41FA5}">
                      <a16:colId xmlns:a16="http://schemas.microsoft.com/office/drawing/2014/main" val="27612721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Перечень работ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22954"/>
                  </a:ext>
                </a:extLst>
              </a:tr>
              <a:tr h="2776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Стоимость приложения (интеллектуальная собственность, идея - технологический ноу-хау, 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996144"/>
                  </a:ext>
                </a:extLst>
              </a:tr>
              <a:tr h="313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Стоимость приложения (разработка, поиск, обработка и анализ данных - ТЗ, чел/час*руб./час)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1271968"/>
                  </a:ext>
                </a:extLst>
              </a:tr>
              <a:tr h="416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Доработка 1 раздела по инициативе Заказчика (разработка/изменение, чел/час*руб./час)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113697"/>
                  </a:ext>
                </a:extLst>
              </a:tr>
              <a:tr h="361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Разработка нового раздела по инициативе Заказчика (разработка, чел/час*</a:t>
                      </a:r>
                      <a:r>
                        <a:rPr lang="ru-RU" sz="1100" kern="1200" dirty="0" err="1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/час)*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782367"/>
                  </a:ext>
                </a:extLst>
              </a:tr>
              <a:tr h="3612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Gilroy-ExtraBold" panose="020B0604020202020204" charset="-52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Формирование отчёта и его результаты (разработка, чел/час*руб./час)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5080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Gilroy-ExtraBold" panose="020B0604020202020204" charset="-52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059646"/>
                  </a:ext>
                </a:extLst>
              </a:tr>
            </a:tbl>
          </a:graphicData>
        </a:graphic>
      </p:graphicFrame>
      <p:graphicFrame>
        <p:nvGraphicFramePr>
          <p:cNvPr id="57" name="Диаграмма 56">
            <a:extLst>
              <a:ext uri="{FF2B5EF4-FFF2-40B4-BE49-F238E27FC236}">
                <a16:creationId xmlns:a16="http://schemas.microsoft.com/office/drawing/2014/main" id="{FA553C82-4856-4E6F-AB62-3EF5E250DD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926802"/>
              </p:ext>
            </p:extLst>
          </p:nvPr>
        </p:nvGraphicFramePr>
        <p:xfrm>
          <a:off x="59605" y="3491808"/>
          <a:ext cx="4210050" cy="290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</p:spTree>
    <p:extLst>
      <p:ext uri="{BB962C8B-B14F-4D97-AF65-F5344CB8AC3E}">
        <p14:creationId xmlns:p14="http://schemas.microsoft.com/office/powerpoint/2010/main" val="3531354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76A084C-A993-45E8-9915-40088033B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03336"/>
              </p:ext>
            </p:extLst>
          </p:nvPr>
        </p:nvGraphicFramePr>
        <p:xfrm>
          <a:off x="0" y="792794"/>
          <a:ext cx="11821314" cy="6352520"/>
        </p:xfrm>
        <a:graphic>
          <a:graphicData uri="http://schemas.openxmlformats.org/drawingml/2006/table">
            <a:tbl>
              <a:tblPr firstRow="1" bandRow="1"/>
              <a:tblGrid>
                <a:gridCol w="2249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54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51556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 marL="0" indent="1270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cs typeface="Microsoft Sans Serif"/>
                        </a:rPr>
                        <a:t>Отсутствует едина база интегрирующая мед. учреждения и мед. исследовательские лаборатории всех форм собственности;</a:t>
                      </a:r>
                    </a:p>
                    <a:p>
                      <a:pPr marL="0" indent="12700">
                        <a:buFontTx/>
                        <a:buChar char="-"/>
                      </a:pPr>
                      <a:endParaRPr lang="ru-RU" sz="1400" dirty="0">
                        <a:solidFill>
                          <a:schemeClr val="tx1"/>
                        </a:solidFill>
                        <a:latin typeface="Gilroy-ExtraBold" panose="020B0604020202020204" charset="-52"/>
                        <a:cs typeface="Microsoft Sans Serif"/>
                      </a:endParaRPr>
                    </a:p>
                    <a:p>
                      <a:pPr marL="0" indent="1270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cs typeface="Microsoft Sans Serif"/>
                        </a:rPr>
                        <a:t>Длительный временной период от направления на лабораторные исследования до получения результатов лечащим врачом.</a:t>
                      </a:r>
                    </a:p>
                    <a:p>
                      <a:pPr marL="0" indent="1270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cs typeface="Microsoft Sans Serif"/>
                        </a:rPr>
                        <a:t>Высокий уровень административных расходов мед. Учреждений.</a:t>
                      </a:r>
                    </a:p>
                    <a:p>
                      <a:pPr marL="0" indent="12700">
                        <a:buFontTx/>
                        <a:buChar char="-"/>
                      </a:pPr>
                      <a:endParaRPr lang="ru-RU" sz="1400" dirty="0">
                        <a:solidFill>
                          <a:schemeClr val="tx1"/>
                        </a:solidFill>
                        <a:latin typeface="Gilroy-ExtraBold" panose="020B0604020202020204" charset="-52"/>
                        <a:cs typeface="Microsoft Sans Serif"/>
                      </a:endParaRPr>
                    </a:p>
                    <a:p>
                      <a:pPr marL="0" indent="12700" algn="just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cs typeface="Microsoft Sans Serif"/>
                        </a:rPr>
                        <a:t>Непрозрачное расходование средств Фонда обязательного медицинского страхования на исследования и лабораторные анализы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3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400" u="sng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Решение</a:t>
                      </a:r>
                    </a:p>
                    <a:p>
                      <a:pPr algn="l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Разработка ПО направлена на интеграцию мед. Учреждений и лабораторий.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400" b="1" u="sng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Уникальное торговое предложение</a:t>
                      </a:r>
                    </a:p>
                    <a:p>
                      <a:pPr marL="0" indent="0" algn="l">
                        <a:buFont typeface="Raleway" pitchFamily="2" charset="-52"/>
                        <a:buNone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Приобретение и внедрение программного обеспечения позволит </a:t>
                      </a:r>
                    </a:p>
                    <a:p>
                      <a:pPr marL="171450" indent="9525" algn="l">
                        <a:buFontTx/>
                        <a:buChar char="-"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Снизить административные затраты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;</a:t>
                      </a:r>
                    </a:p>
                    <a:p>
                      <a:pPr marL="171450" indent="9525" algn="l">
                        <a:buFontTx/>
                        <a:buChar char="-"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Оптимизировать временной промежуток рабочих процессов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;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Повысить оперативность принятия решений 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 Повысить прозрачность деятельности.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400" u="sng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Скрытое преимущество</a:t>
                      </a:r>
                    </a:p>
                    <a:p>
                      <a:pPr algn="l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1.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Отсутствие аналогичного ПО на рынке</a:t>
                      </a:r>
                    </a:p>
                    <a:p>
                      <a:pPr algn="l"/>
                      <a:endParaRPr lang="ru-RU" sz="1400" b="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  <a:p>
                      <a:pPr algn="l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2.ПО разработано с учетом специфики деятельности медицинских учреждений и присутствует заказчик ПО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 marL="0" indent="0" algn="ctr"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ru-RU" sz="1400" u="sng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Потребители</a:t>
                      </a:r>
                    </a:p>
                    <a:p>
                      <a:pPr marL="342900" indent="-342900" algn="ctr">
                        <a:buAutoNum type="arabicPeriod"/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  <a:p>
                      <a:pPr marL="342900" indent="-342900" algn="ctr">
                        <a:buAutoNum type="arabicPeriod"/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  <a:p>
                      <a:pPr marL="342900" indent="-342900" algn="ctr">
                        <a:buAutoNum type="arabicPeriod"/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Медицинские учреждения всех форм собственности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endParaRPr lang="ru-RU" sz="1400" b="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endParaRPr lang="ru-RU" sz="1400" b="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Сети медицинских лабораторий;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endParaRPr lang="ru-RU" sz="1400" b="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Центры дезинфекции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;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Научно исследовательские лаборатории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300" i="1" dirty="0">
                        <a:solidFill>
                          <a:schemeClr val="bg1"/>
                        </a:solidFill>
                        <a:latin typeface="Raleway" pitchFamily="2" charset="-52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400" b="1" u="sng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Каналы</a:t>
                      </a:r>
                    </a:p>
                    <a:p>
                      <a:pPr marL="0" indent="0" algn="l">
                        <a:spcAft>
                          <a:spcPts val="600"/>
                        </a:spcAft>
                        <a:tabLst>
                          <a:tab pos="92075" algn="l"/>
                        </a:tabLst>
                      </a:pPr>
                      <a:r>
                        <a:rPr lang="ru-RU" sz="1400" u="none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1</a:t>
                      </a:r>
                      <a:r>
                        <a:rPr lang="ru-RU" sz="1400" u="sng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 </a:t>
                      </a:r>
                      <a:r>
                        <a:rPr lang="ru-RU" sz="1400" u="none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Посещение специалистами специализированных форумов,   конференций и размещение рекламы.</a:t>
                      </a:r>
                    </a:p>
                    <a:p>
                      <a:pPr algn="l">
                        <a:spcAft>
                          <a:spcPts val="600"/>
                        </a:spcAft>
                        <a:tabLst>
                          <a:tab pos="182563" algn="l"/>
                        </a:tabLst>
                      </a:pPr>
                      <a:r>
                        <a:rPr lang="ru-RU" sz="1400" u="none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2.	Размещение информации о продукте в специализированных СМИ.</a:t>
                      </a:r>
                    </a:p>
                    <a:p>
                      <a:pPr algn="l">
                        <a:spcAft>
                          <a:spcPts val="600"/>
                        </a:spcAft>
                        <a:tabLst>
                          <a:tab pos="182563" algn="l"/>
                        </a:tabLst>
                      </a:pPr>
                      <a:r>
                        <a:rPr lang="ru-RU" sz="1400" u="none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3.	Проведение прямых переговоров с потенциальными заказчиками предприятиями</a:t>
                      </a:r>
                    </a:p>
                  </a:txBody>
                  <a:tcPr>
                    <a:lnL w="38100" cmpd="sng">
                      <a:solidFill>
                        <a:sysClr val="window" lastClr="FFFFFF"/>
                      </a:solidFill>
                    </a:lnL>
                    <a:lnR w="381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303854"/>
                  </a:ext>
                </a:extLst>
              </a:tr>
              <a:tr h="13937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400" b="1" u="sng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Ключевые метрики  за первый  год реализации проекта</a:t>
                      </a:r>
                    </a:p>
                    <a:p>
                      <a:pPr algn="l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1.Привлечение в первый год реализации проекта  не менее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1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 клиента через Гос. закупки и не менее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2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 частных клиентов;</a:t>
                      </a:r>
                    </a:p>
                    <a:p>
                      <a:pPr algn="l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2.Привлечение не менее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2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Gilroy-ExtraBold" panose="020B0604020202020204" charset="-52"/>
                          <a:ea typeface="+mn-ea"/>
                          <a:cs typeface="Microsoft Sans Serif"/>
                        </a:rPr>
                        <a:t>клиентов  на сопровождение  в первый год реализации проекта</a:t>
                      </a:r>
                    </a:p>
                    <a:p>
                      <a:pPr algn="ctr"/>
                      <a:endParaRPr lang="ru-RU" sz="1400" kern="1200" dirty="0">
                        <a:solidFill>
                          <a:schemeClr val="tx1"/>
                        </a:solidFill>
                        <a:latin typeface="Gilroy-ExtraBold" panose="020B0604020202020204" charset="-52"/>
                        <a:ea typeface="+mn-ea"/>
                        <a:cs typeface="Microsoft Sans Serif"/>
                      </a:endParaRPr>
                    </a:p>
                  </a:txBody>
                  <a:tcPr>
                    <a:lnL w="38100" cmpd="sng">
                      <a:solidFill>
                        <a:sysClr val="window" lastClr="FFFFFF"/>
                      </a:solidFill>
                    </a:lnL>
                    <a:lnR w="381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600" b="1" u="sng" dirty="0">
                          <a:solidFill>
                            <a:schemeClr val="bg1"/>
                          </a:solidFill>
                          <a:latin typeface="Raleway" pitchFamily="2" charset="-52"/>
                          <a:cs typeface="Times New Roman" pitchFamily="18" charset="0"/>
                        </a:rPr>
                        <a:t>Каналы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tabLst>
                          <a:tab pos="92075" algn="l"/>
                        </a:tabLs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Raleway" pitchFamily="2" charset="-52"/>
                          <a:cs typeface="Times New Roman" pitchFamily="18" charset="0"/>
                        </a:rPr>
                        <a:t>1 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Raleway" pitchFamily="2" charset="-52"/>
                          <a:cs typeface="Times New Roman" pitchFamily="18" charset="0"/>
                        </a:rPr>
                        <a:t>Посещение и размещение рекламы на специализированных форумах, конференциях.</a:t>
                      </a:r>
                    </a:p>
                    <a:p>
                      <a:pPr>
                        <a:spcAft>
                          <a:spcPts val="600"/>
                        </a:spcAft>
                        <a:tabLst>
                          <a:tab pos="182563" algn="l"/>
                        </a:tabLs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Raleway" pitchFamily="2" charset="-52"/>
                          <a:cs typeface="Times New Roman" pitchFamily="18" charset="0"/>
                        </a:rPr>
                        <a:t>2.	Размещение информации о продукте в специализированных средствах массовой информации.</a:t>
                      </a:r>
                    </a:p>
                    <a:p>
                      <a:pPr>
                        <a:spcAft>
                          <a:spcPts val="600"/>
                        </a:spcAft>
                        <a:tabLst>
                          <a:tab pos="182563" algn="l"/>
                        </a:tabLs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Raleway" pitchFamily="2" charset="-52"/>
                          <a:cs typeface="Times New Roman" pitchFamily="18" charset="0"/>
                        </a:rPr>
                        <a:t>3.	Проведение прямых переговоров с потенциальными заказчиками предприятиями горнодобывающей отрасли и горно-металлургического комплекса).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endParaRPr lang="ru-RU" sz="1200" b="1" dirty="0">
                        <a:solidFill>
                          <a:schemeClr val="bg1"/>
                        </a:solidFill>
                        <a:latin typeface="Raleway" pitchFamily="2" charset="-52"/>
                        <a:cs typeface="Times New Roman" pitchFamily="18" charset="0"/>
                      </a:endParaRPr>
                    </a:p>
                  </a:txBody>
                  <a:tcPr>
                    <a:lnL w="38100" cmpd="sng">
                      <a:solidFill>
                        <a:sysClr val="window" lastClr="FFFFFF"/>
                      </a:solidFill>
                    </a:lnL>
                    <a:lnR w="381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72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highlight>
                            <a:srgbClr val="000000"/>
                          </a:highlight>
                          <a:latin typeface="Raleway" pitchFamily="2" charset="-52"/>
                          <a:cs typeface="Times New Roman" pitchFamily="18" charset="0"/>
                        </a:rPr>
                        <a:t>Структура</a:t>
                      </a:r>
                      <a:r>
                        <a:rPr lang="ru-RU" sz="1200" b="1" baseline="0" dirty="0">
                          <a:solidFill>
                            <a:schemeClr val="bg1"/>
                          </a:solidFill>
                          <a:highlight>
                            <a:srgbClr val="000000"/>
                          </a:highlight>
                          <a:latin typeface="Raleway" pitchFamily="2" charset="-52"/>
                          <a:cs typeface="Times New Roman" pitchFamily="18" charset="0"/>
                        </a:rPr>
                        <a:t> расходов</a:t>
                      </a:r>
                    </a:p>
                    <a:p>
                      <a:pPr algn="ctr"/>
                      <a:r>
                        <a:rPr lang="ru-RU" sz="1200" b="1" i="1" baseline="0" dirty="0">
                          <a:solidFill>
                            <a:schemeClr val="bg1"/>
                          </a:solidFill>
                          <a:highlight>
                            <a:srgbClr val="000000"/>
                          </a:highlight>
                          <a:latin typeface="Raleway" pitchFamily="2" charset="-52"/>
                          <a:cs typeface="Times New Roman" pitchFamily="18" charset="0"/>
                        </a:rPr>
                        <a:t>Инвестиции в проект  9 000 тыс. рублей.</a:t>
                      </a:r>
                      <a:endParaRPr lang="ru-RU" sz="1200" b="1" i="1" dirty="0">
                        <a:solidFill>
                          <a:schemeClr val="bg1"/>
                        </a:solidFill>
                        <a:highlight>
                          <a:srgbClr val="000000"/>
                        </a:highlight>
                        <a:latin typeface="Raleway" pitchFamily="2" charset="-52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Raleway" pitchFamily="2" charset="-52"/>
                          <a:cs typeface="Times New Roman" pitchFamily="18" charset="0"/>
                        </a:rPr>
                        <a:t>Потоки выручки</a:t>
                      </a: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Raleway" pitchFamily="2" charset="-52"/>
                          <a:cs typeface="Times New Roman" pitchFamily="18" charset="0"/>
                        </a:rPr>
                        <a:t>Дисконтированный срок окупаемости  3,0 года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Google Shape;128;p2">
            <a:extLst>
              <a:ext uri="{FF2B5EF4-FFF2-40B4-BE49-F238E27FC236}">
                <a16:creationId xmlns:a16="http://schemas.microsoft.com/office/drawing/2014/main" id="{1236A3CE-4EBE-42AC-B2FD-092E305C5A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3361" y="29437"/>
            <a:ext cx="10515600" cy="72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 marL="7701" algn="ctr">
              <a:spcBef>
                <a:spcPts val="82"/>
              </a:spcBef>
              <a:buClr>
                <a:srgbClr val="000000"/>
              </a:buClr>
              <a:buSzPts val="3000"/>
            </a:pPr>
            <a:r>
              <a:rPr lang="en-US" sz="3600" dirty="0">
                <a:solidFill>
                  <a:srgbClr val="8F00FF"/>
                </a:solidFill>
                <a:latin typeface="Gilroy-ExtraBold" panose="020B0604020202020204" charset="-52"/>
                <a:ea typeface="+mn-ea"/>
                <a:cs typeface="Arial"/>
                <a:sym typeface="Raleway SemiBold"/>
              </a:rPr>
              <a:t>Lean Canvas</a:t>
            </a:r>
          </a:p>
        </p:txBody>
      </p:sp>
    </p:spTree>
    <p:extLst>
      <p:ext uri="{BB962C8B-B14F-4D97-AF65-F5344CB8AC3E}">
        <p14:creationId xmlns:p14="http://schemas.microsoft.com/office/powerpoint/2010/main" val="4135327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306D0FD2-A415-4F67-837C-D5308A487BB4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D09F050E-466D-45ED-8D63-6C2FCD86558A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344D86CC-6753-43A6-B364-19EBE75C9B16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F17352F6-5B1A-4C32-93E5-BE8629286A1E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1997607D-4DF3-4CEA-86B5-5306F0AA792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20594E3D-E87D-449C-9118-35D91EA76175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7A5847C8-BA03-4EB0-B8C0-62F2A25E57AA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6F7FA479-CC78-4ECE-A299-61E975979F7C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D37B7076-C66C-40F1-892B-EA931BA833E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161D96AF-B828-4361-B640-A69F9566222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238EE5AF-508D-4610-B8FD-AF9ED6D669DE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1E8E5EC9-3B02-40B7-AFB8-C4F1A423E073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38A5482D-D550-4294-B983-5D78FF99A3C6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2533CA0D-26CB-481A-BF0B-90835707B4C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32DD6758-96C2-4B52-BF15-1EFF0C15E8E6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2578D839-3902-4791-BEF0-3857D587F5E1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0B910C66-316F-42DF-A997-95993BC2E9A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C871CB96-7712-428B-BBB4-6FA87F4076C7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FC48002-305F-47FF-A9C6-4E6379E7BAB3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0E31DE71-034A-4128-A213-93F5D3B95C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6CDAA5C1-E5DA-4158-B23E-49ADB1DE358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86EB0950-03A1-413F-951F-F0933918B97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340E8A2C-D849-4464-BEB0-BBB7693F7D9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8213FBB8-EAD5-4F09-8E6F-A298A2665F54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E18598CB-0903-4D5A-8E48-2CFF3272073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214677" y="18971"/>
            <a:ext cx="8460785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cap="all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Визуализация продукта</a:t>
            </a:r>
            <a:endParaRPr sz="3600" cap="all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8EF4C2E-6E00-4E7D-8F85-8AD433212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16000" contrast="-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1949" y="1701997"/>
            <a:ext cx="2439676" cy="3448378"/>
          </a:xfrm>
          <a:prstGeom prst="rect">
            <a:avLst/>
          </a:prstGeom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id="{BAAD26CF-FF75-4024-A15E-7EAB6B25AD41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EE378CB-F124-4B36-B4C7-EEF36B101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470C9076-8F7F-4359-A6AB-44F36C64435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62355" y="3937903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19AC86DE-786B-4345-AC51-1A819D7004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F7B1C46-53AE-42C6-B92E-78F0CD7115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589E2380-6733-4C46-83D3-622032B609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9A0852F7-6401-42FB-AD8E-F638D82AE94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7EFAACD-4E5F-495D-A786-03E40637CD0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58DB9AC-4FDA-44CA-AFA2-0C28D79C982D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49289"/>
            <a:ext cx="933759" cy="933759"/>
          </a:xfrm>
          <a:prstGeom prst="rect">
            <a:avLst/>
          </a:prstGeom>
        </p:spPr>
      </p:pic>
      <p:pic>
        <p:nvPicPr>
          <p:cNvPr id="1026" name="Picture 2" descr="Лабораторная информационная система | Программы для лаборатории – МедАнгел">
            <a:extLst>
              <a:ext uri="{FF2B5EF4-FFF2-40B4-BE49-F238E27FC236}">
                <a16:creationId xmlns:a16="http://schemas.microsoft.com/office/drawing/2014/main" id="{03E176F4-96AC-4DB8-B842-706A03030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18" y="776391"/>
            <a:ext cx="4233667" cy="300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AB680F-8729-44D3-B451-0CA42EA2F77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29369" y="621531"/>
            <a:ext cx="3444539" cy="34948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043AE5-B61B-4159-A981-C856B42BB37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95417" y="4176877"/>
            <a:ext cx="3605084" cy="2320661"/>
          </a:xfrm>
          <a:prstGeom prst="rect">
            <a:avLst/>
          </a:prstGeom>
        </p:spPr>
      </p:pic>
      <p:sp>
        <p:nvSpPr>
          <p:cNvPr id="56" name="Заголовок 1">
            <a:extLst>
              <a:ext uri="{FF2B5EF4-FFF2-40B4-BE49-F238E27FC236}">
                <a16:creationId xmlns:a16="http://schemas.microsoft.com/office/drawing/2014/main" id="{8E2E5594-70ED-47FA-9F5F-3039E993B099}"/>
              </a:ext>
            </a:extLst>
          </p:cNvPr>
          <p:cNvSpPr txBox="1">
            <a:spLocks/>
          </p:cNvSpPr>
          <p:nvPr/>
        </p:nvSpPr>
        <p:spPr>
          <a:xfrm>
            <a:off x="4345642" y="4545056"/>
            <a:ext cx="420623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ea typeface="+mn-ea"/>
                <a:cs typeface="Arial"/>
              </a:rPr>
              <a:t>Формирование заявки на заключение договора</a:t>
            </a:r>
          </a:p>
        </p:txBody>
      </p:sp>
    </p:spTree>
    <p:extLst>
      <p:ext uri="{BB962C8B-B14F-4D97-AF65-F5344CB8AC3E}">
        <p14:creationId xmlns:p14="http://schemas.microsoft.com/office/powerpoint/2010/main" val="3037475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306D0FD2-A415-4F67-837C-D5308A487BB4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D09F050E-466D-45ED-8D63-6C2FCD86558A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344D86CC-6753-43A6-B364-19EBE75C9B16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F17352F6-5B1A-4C32-93E5-BE8629286A1E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1997607D-4DF3-4CEA-86B5-5306F0AA792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20594E3D-E87D-449C-9118-35D91EA76175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7A5847C8-BA03-4EB0-B8C0-62F2A25E57AA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6F7FA479-CC78-4ECE-A299-61E975979F7C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D37B7076-C66C-40F1-892B-EA931BA833E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161D96AF-B828-4361-B640-A69F9566222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238EE5AF-508D-4610-B8FD-AF9ED6D669DE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1E8E5EC9-3B02-40B7-AFB8-C4F1A423E073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38A5482D-D550-4294-B983-5D78FF99A3C6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2533CA0D-26CB-481A-BF0B-90835707B4C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32DD6758-96C2-4B52-BF15-1EFF0C15E8E6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2578D839-3902-4791-BEF0-3857D587F5E1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0B910C66-316F-42DF-A997-95993BC2E9A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C871CB96-7712-428B-BBB4-6FA87F4076C7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FC48002-305F-47FF-A9C6-4E6379E7BAB3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0E31DE71-034A-4128-A213-93F5D3B95C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6CDAA5C1-E5DA-4158-B23E-49ADB1DE358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86EB0950-03A1-413F-951F-F0933918B97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340E8A2C-D849-4464-BEB0-BBB7693F7D9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8213FBB8-EAD5-4F09-8E6F-A298A2665F54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E18598CB-0903-4D5A-8E48-2CFF3272073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214677" y="18971"/>
            <a:ext cx="8460785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cap="all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Визуализация продукта</a:t>
            </a:r>
            <a:endParaRPr sz="3600" cap="all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8EF4C2E-6E00-4E7D-8F85-8AD433212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16000" contrast="-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1949" y="1701997"/>
            <a:ext cx="2439676" cy="3448378"/>
          </a:xfrm>
          <a:prstGeom prst="rect">
            <a:avLst/>
          </a:prstGeom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id="{BAAD26CF-FF75-4024-A15E-7EAB6B25AD41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EE378CB-F124-4B36-B4C7-EEF36B101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470C9076-8F7F-4359-A6AB-44F36C64435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62355" y="3937903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19AC86DE-786B-4345-AC51-1A819D7004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F7B1C46-53AE-42C6-B92E-78F0CD7115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589E2380-6733-4C46-83D3-622032B609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9A0852F7-6401-42FB-AD8E-F638D82AE94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7EFAACD-4E5F-495D-A786-03E40637CD0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58DB9AC-4FDA-44CA-AFA2-0C28D79C982D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49289"/>
            <a:ext cx="933759" cy="933759"/>
          </a:xfrm>
          <a:prstGeom prst="rect">
            <a:avLst/>
          </a:prstGeom>
        </p:spPr>
      </p:pic>
      <p:sp>
        <p:nvSpPr>
          <p:cNvPr id="54" name="Описание">
            <a:extLst>
              <a:ext uri="{FF2B5EF4-FFF2-40B4-BE49-F238E27FC236}">
                <a16:creationId xmlns:a16="http://schemas.microsoft.com/office/drawing/2014/main" id="{721AFC29-A8B5-457C-AA9A-0170549E2597}"/>
              </a:ext>
            </a:extLst>
          </p:cNvPr>
          <p:cNvSpPr txBox="1"/>
          <p:nvPr/>
        </p:nvSpPr>
        <p:spPr>
          <a:xfrm>
            <a:off x="8341924" y="2799037"/>
            <a:ext cx="4074540" cy="122092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 dirty="0">
                <a:latin typeface="Gilroy-ExtraBold" panose="020B0604020202020204" charset="-52"/>
                <a:cs typeface="Microsoft Sans Serif"/>
              </a:rPr>
              <a:t>Лабораторно информационная система с модулем обработки исследований с искусственным интеллектом</a:t>
            </a:r>
          </a:p>
          <a:p>
            <a:pPr marL="12700"/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56" name="Заголовок 1">
            <a:extLst>
              <a:ext uri="{FF2B5EF4-FFF2-40B4-BE49-F238E27FC236}">
                <a16:creationId xmlns:a16="http://schemas.microsoft.com/office/drawing/2014/main" id="{8E2E5594-70ED-47FA-9F5F-3039E993B099}"/>
              </a:ext>
            </a:extLst>
          </p:cNvPr>
          <p:cNvSpPr txBox="1">
            <a:spLocks/>
          </p:cNvSpPr>
          <p:nvPr/>
        </p:nvSpPr>
        <p:spPr>
          <a:xfrm>
            <a:off x="5257398" y="1052371"/>
            <a:ext cx="31795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8F00FF"/>
                </a:solidFill>
                <a:latin typeface="Gilroy-ExtraBold" panose="020B0604020202020204" charset="-52"/>
                <a:ea typeface="+mn-ea"/>
                <a:cs typeface="Arial"/>
              </a:rPr>
              <a:t>Подсистема </a:t>
            </a:r>
            <a:br>
              <a:rPr lang="ru-RU" sz="2000" b="1" dirty="0">
                <a:solidFill>
                  <a:srgbClr val="8F00FF"/>
                </a:solidFill>
                <a:latin typeface="Gilroy-ExtraBold" panose="020B0604020202020204" charset="-52"/>
                <a:ea typeface="+mn-ea"/>
                <a:cs typeface="Arial"/>
              </a:rPr>
            </a:br>
            <a:r>
              <a:rPr lang="ru-RU" sz="2000" b="1" dirty="0">
                <a:solidFill>
                  <a:srgbClr val="8F00FF"/>
                </a:solidFill>
                <a:latin typeface="Gilroy-ExtraBold" panose="020B0604020202020204" charset="-52"/>
                <a:ea typeface="+mn-ea"/>
                <a:cs typeface="Arial"/>
              </a:rPr>
              <a:t>«Управление взаимоотношениями с клиентами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7A680-E1E0-4748-8912-D9E91F0A232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7594" y="816168"/>
            <a:ext cx="4794965" cy="266559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43D6C6-F2E5-46BF-9C89-3CEB7AE6D4A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7720" y="3544618"/>
            <a:ext cx="5009804" cy="3046863"/>
          </a:xfrm>
          <a:prstGeom prst="rect">
            <a:avLst/>
          </a:prstGeom>
        </p:spPr>
      </p:pic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593382B1-F120-4892-A432-20E1AA9DA7F5}"/>
              </a:ext>
            </a:extLst>
          </p:cNvPr>
          <p:cNvSpPr txBox="1">
            <a:spLocks/>
          </p:cNvSpPr>
          <p:nvPr/>
        </p:nvSpPr>
        <p:spPr>
          <a:xfrm>
            <a:off x="5300766" y="3949536"/>
            <a:ext cx="31795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8F00FF"/>
                </a:solidFill>
                <a:latin typeface="Gilroy-ExtraBold" panose="020B0604020202020204" charset="-52"/>
                <a:ea typeface="+mn-ea"/>
                <a:cs typeface="Arial"/>
              </a:rPr>
              <a:t>Подсистема «Лабораторно-информационная система»</a:t>
            </a:r>
          </a:p>
        </p:txBody>
      </p:sp>
    </p:spTree>
    <p:extLst>
      <p:ext uri="{BB962C8B-B14F-4D97-AF65-F5344CB8AC3E}">
        <p14:creationId xmlns:p14="http://schemas.microsoft.com/office/powerpoint/2010/main" val="3784115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367019F-E867-48C3-AF5A-D574DF2F5A6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11FA6119-F898-498E-AC95-90163321F4D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6DC33C43-BF79-440E-9BFB-5060D53F3811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224F9D1-CE5D-48BC-A7EC-4C65FAF87E9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B3473CAD-9832-42F8-A99E-911EE7ABDA5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1674A1D6-22E6-4C41-B1BA-AAA7E6FC7541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56D6C79D-6E8B-44C1-A92B-140B8066DB4D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45FB92D1-04FF-4EC6-8AFF-AF95D204B6E6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54469D5D-89E2-4861-8774-0C7EB389682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E6DE326D-54A6-4DDE-99CA-B597C9DF445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23286FE8-3120-42DC-8DDE-27A91966E19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DFCAD10E-9B43-4492-9ED4-8B94DDD64FFB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F84C12D9-15EB-4E4C-9692-3EF4C065C25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EFE1B788-3321-4244-84E1-1452A2C9630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BBF0326B-5DAA-4291-8B62-1592A341E147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23">
            <a:extLst>
              <a:ext uri="{FF2B5EF4-FFF2-40B4-BE49-F238E27FC236}">
                <a16:creationId xmlns:a16="http://schemas.microsoft.com/office/drawing/2014/main" id="{4A86A2D3-DA89-494F-9653-F37FE63FA4D7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13C6D368-FECF-45BD-9F5F-499919EDEB8C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8944DC30-C566-4EF8-BCFC-04A791680F95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255CEC9D-3219-45F5-A7AC-E7C20F304883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9E11307C-F0FB-4980-B4A8-0A380DF33C8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C688F0CB-44D0-4509-BD85-51981501F319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DD00B0D8-396E-45A1-A708-8967599A5B8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D852AE72-9756-4701-BF35-F74BCBDB992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FB3C530B-D7FC-4A72-8E6B-5257A13348A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6A0F23E8-D4F2-403D-8B88-2D9C2D9E64BB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644078" y="1209899"/>
            <a:ext cx="6848343" cy="189803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>
              <a:tabLst>
                <a:tab pos="450850" algn="l"/>
              </a:tabLst>
            </a:pPr>
            <a:r>
              <a:rPr lang="ru-RU" sz="1600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1.	</a:t>
            </a:r>
            <a:r>
              <a:rPr lang="ru-RU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Сформирована команда проекта</a:t>
            </a:r>
          </a:p>
          <a:p>
            <a:pPr>
              <a:tabLst>
                <a:tab pos="450850" algn="l"/>
              </a:tabLst>
            </a:pPr>
            <a:r>
              <a:rPr lang="ru-RU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2.	Разработана концепция проекта.</a:t>
            </a:r>
          </a:p>
          <a:p>
            <a:pPr>
              <a:tabLst>
                <a:tab pos="450850" algn="l"/>
              </a:tabLst>
            </a:pPr>
            <a:r>
              <a:rPr lang="ru-RU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3.	Имеется материально-техническая база.</a:t>
            </a:r>
          </a:p>
          <a:p>
            <a:pPr marL="450850" indent="-450850">
              <a:tabLst>
                <a:tab pos="450850" algn="l"/>
              </a:tabLst>
            </a:pPr>
            <a:r>
              <a:rPr lang="ru-RU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4.	Разработано </a:t>
            </a:r>
            <a:r>
              <a:rPr lang="ru-RU" dirty="0" err="1">
                <a:latin typeface="Gilroy-ExtraBold" panose="020B0604020202020204" charset="-52"/>
                <a:ea typeface="Raleway"/>
                <a:cs typeface="Raleway"/>
                <a:sym typeface="Raleway"/>
              </a:rPr>
              <a:t>технико</a:t>
            </a:r>
            <a:r>
              <a:rPr lang="ru-RU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 -экономическое обоснование и финансово-экономическая модель проекта.</a:t>
            </a:r>
          </a:p>
          <a:p>
            <a:pPr>
              <a:tabLst>
                <a:tab pos="450850" algn="l"/>
              </a:tabLst>
            </a:pPr>
            <a:r>
              <a:rPr lang="ru-RU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5.	Разработана первичная версия ПО.</a:t>
            </a: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24679" y="5090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ТЕКУЩИЕ РЕЗУЛЬТАТЫ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70389E8A-0E33-4845-8FFE-38601BEA998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6297B45-A114-47C1-8828-F0AF87189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CE3A7BF-051F-4855-B3FB-3ED883FAB35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E9DAB3F-16FF-4474-9ABA-1EFC8C5D44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D73CD27-ABBC-441D-B2D7-54FCFB37C1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A39AC81-8D16-4A1A-840B-8F7CFFBB64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0228F79-F770-4D57-BF5F-7153B1E689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E78C32E-7F6A-4952-953B-3A218467845F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AC7571C-F39C-4AD3-ABDA-546CA5F6B1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3BAAF3F4-1436-4330-8119-FF7577ADAD5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86391" y="2950293"/>
            <a:ext cx="2247878" cy="318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662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2074</TotalTime>
  <Words>1344</Words>
  <Application>Microsoft Office PowerPoint</Application>
  <PresentationFormat>Широкоэкранный</PresentationFormat>
  <Paragraphs>522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Gilroy-ExtraBold</vt:lpstr>
      <vt:lpstr>Arial</vt:lpstr>
      <vt:lpstr>Times New Roman</vt:lpstr>
      <vt:lpstr>Trebuchet MS</vt:lpstr>
      <vt:lpstr>Microsoft Sans Serif</vt:lpstr>
      <vt:lpstr>Calibri Light</vt:lpstr>
      <vt:lpstr>Calibri</vt:lpstr>
      <vt:lpstr>Raleway</vt:lpstr>
      <vt:lpstr>Тема Office</vt:lpstr>
      <vt:lpstr>Презентация PowerPoint</vt:lpstr>
      <vt:lpstr>НАЗВАНИЕ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Lean Canvas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lastModifiedBy>Regina Khamedova</cp:lastModifiedBy>
  <cp:revision>115</cp:revision>
  <dcterms:created xsi:type="dcterms:W3CDTF">2023-09-15T12:14:22Z</dcterms:created>
  <dcterms:modified xsi:type="dcterms:W3CDTF">2024-12-09T16:20:49Z</dcterms:modified>
</cp:coreProperties>
</file>