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  <p:sldMasterId id="2147483674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0080625" cy="5670550"/>
  <p:notesSz cx="7559675" cy="10691813"/>
  <p:embeddedFontLst>
    <p:embeddedFont>
      <p:font typeface="Poppins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hx503d6sRPWNrO7bfgbR2ENYpc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0A982E-168C-4EF7-839C-21F02D7FF039}">
  <a:tblStyle styleId="{1D0A982E-168C-4EF7-839C-21F02D7FF039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624" y="77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customschemas.google.com/relationships/presentationmetadata" Target="meta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Потребность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Мед.работники</c:v>
                </c:pt>
                <c:pt idx="1">
                  <c:v>Лаборатории</c:v>
                </c:pt>
                <c:pt idx="2">
                  <c:v>Гос.служащие</c:v>
                </c:pt>
                <c:pt idx="3">
                  <c:v>Предприятия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</c:v>
                </c:pt>
                <c:pt idx="1">
                  <c:v>0.2</c:v>
                </c:pt>
                <c:pt idx="2">
                  <c:v>0.17</c:v>
                </c:pt>
                <c:pt idx="3">
                  <c:v>0.13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503904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31693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7635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35268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7562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6368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3096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795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85750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5" name="Google Shape;2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8844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3" name="Google Shape;2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0929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0" name="Google Shape;2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8804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335393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80560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1" name="Google Shape;28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8943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18199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450629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1" name="Google Shape;30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79978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2" name="Google Shape;31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01055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5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5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4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8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4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5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5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5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5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5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55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5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5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56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5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57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57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57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57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57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1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5" Type="http://schemas.openxmlformats.org/officeDocument/2006/relationships/package" Target="../embeddings/_____Microsoft_Excel2.xlsx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/>
          <p:nvPr/>
        </p:nvSpPr>
        <p:spPr>
          <a:xfrm>
            <a:off x="1151880" y="2187203"/>
            <a:ext cx="6731280" cy="130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ru-RU" sz="4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Фильтрующие материалы с антимикробной активностью</a:t>
            </a:r>
            <a:endParaRPr sz="4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p1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  <a:t>Команда проекта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" name="Google Shape;172;p2"/>
          <p:cNvSpPr txBox="1"/>
          <p:nvPr/>
        </p:nvSpPr>
        <p:spPr>
          <a:xfrm>
            <a:off x="446231" y="4581151"/>
            <a:ext cx="29523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Красильникова </a:t>
            </a:r>
            <a:br>
              <a:rPr lang="ru-RU" sz="18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Алёна Константиновна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Руководитель проекта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"/>
          <p:cNvSpPr txBox="1"/>
          <p:nvPr/>
        </p:nvSpPr>
        <p:spPr>
          <a:xfrm>
            <a:off x="3543974" y="4687026"/>
            <a:ext cx="33126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Маркова Юлия Андреевна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</a:t>
            </a:r>
            <a:endParaRPr sz="1800" b="0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1B14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4" name="Google Shape;174;p2" descr="https://sun9-69.userapi.com/impg/eg6-h2lZzk1a2mFxAxJrxhCxXDqU3rFKW41O5w/O6tkrCzPwwo.jpg?size=2560x1730&amp;quality=95&amp;sign=86827ee1e150cb191d8e3423c2834cb5&amp;type=album"/>
          <p:cNvPicPr preferRelativeResize="0"/>
          <p:nvPr/>
        </p:nvPicPr>
        <p:blipFill rotWithShape="1">
          <a:blip r:embed="rId4">
            <a:alphaModFix/>
          </a:blip>
          <a:srcRect l="29048" t="37475" r="57210" b="35535"/>
          <a:stretch/>
        </p:blipFill>
        <p:spPr>
          <a:xfrm>
            <a:off x="302052" y="932274"/>
            <a:ext cx="2736307" cy="3632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" descr="https://sun9-1.userapi.com/impg/e7HI6tXMiH_xp239m3q53hzZCXMUJpBJgsjbrw/8_RVVYllUaQ.jpg?size=1439x2160&amp;quality=95&amp;sign=a9715c4782933e38731450483b0b6d5d&amp;type=album"/>
          <p:cNvPicPr preferRelativeResize="0"/>
          <p:nvPr/>
        </p:nvPicPr>
        <p:blipFill rotWithShape="1">
          <a:blip r:embed="rId5">
            <a:alphaModFix/>
          </a:blip>
          <a:srcRect t="11062"/>
          <a:stretch/>
        </p:blipFill>
        <p:spPr>
          <a:xfrm>
            <a:off x="3543982" y="915899"/>
            <a:ext cx="2745538" cy="366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" descr="photo_2023-05-22_13-29-06.jpg"/>
          <p:cNvPicPr preferRelativeResize="0"/>
          <p:nvPr/>
        </p:nvPicPr>
        <p:blipFill rotWithShape="1">
          <a:blip r:embed="rId6">
            <a:alphaModFix/>
          </a:blip>
          <a:srcRect t="17668"/>
          <a:stretch/>
        </p:blipFill>
        <p:spPr>
          <a:xfrm>
            <a:off x="6906525" y="915900"/>
            <a:ext cx="2952325" cy="364759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"/>
          <p:cNvSpPr txBox="1"/>
          <p:nvPr/>
        </p:nvSpPr>
        <p:spPr>
          <a:xfrm>
            <a:off x="6625774" y="4757076"/>
            <a:ext cx="33126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Рябкова Виктория Викторовна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Менеджер</a:t>
            </a:r>
            <a:endParaRPr sz="1800" b="0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1B14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Загрязнение воздуха.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" name="Google Shape;183;p3"/>
          <p:cNvSpPr txBox="1"/>
          <p:nvPr/>
        </p:nvSpPr>
        <p:spPr>
          <a:xfrm>
            <a:off x="14254" y="3220627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 проблемы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"/>
          <p:cNvSpPr txBox="1"/>
          <p:nvPr/>
        </p:nvSpPr>
        <p:spPr>
          <a:xfrm>
            <a:off x="318395" y="4203427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Times New Roman"/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фильтрующих материалов с антимикробной активностью, содержащей ионы серебра.	</a:t>
            </a: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p3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"/>
          <p:cNvSpPr/>
          <p:nvPr/>
        </p:nvSpPr>
        <p:spPr>
          <a:xfrm>
            <a:off x="71760" y="1366240"/>
            <a:ext cx="3031125" cy="1667119"/>
          </a:xfrm>
          <a:prstGeom prst="roundRect">
            <a:avLst>
              <a:gd name="adj" fmla="val 16667"/>
            </a:avLst>
          </a:prstGeom>
          <a:solidFill>
            <a:srgbClr val="008C9D"/>
          </a:solidFill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Медицинские учреждения. Заводы и предприятия с повышенным уровнем загрязнения воздуха</a:t>
            </a:r>
            <a:endParaRPr sz="1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3"/>
          <p:cNvSpPr txBox="1"/>
          <p:nvPr/>
        </p:nvSpPr>
        <p:spPr>
          <a:xfrm>
            <a:off x="3193765" y="1447621"/>
            <a:ext cx="6473613" cy="1504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just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периоды инфекционных заболеваний возникает необходимость защиты респираторной системы, возникает потребность в  эффективных фильтрующих материалах. Маски, представленные сегодня на рынке, являются менее эффективными по результатам исследований.  </a:t>
            </a:r>
            <a:r>
              <a:rPr lang="ru-R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Повышенное содержание в воздухе минеральных и органических частиц размером от долей до 50 микрон.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" name="Google Shape;193;p4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latin typeface="Times New Roman"/>
                <a:ea typeface="Times New Roman"/>
                <a:cs typeface="Times New Roman"/>
                <a:sym typeface="Times New Roman"/>
              </a:rPr>
              <a:t>О проекте. </a:t>
            </a:r>
            <a:br>
              <a:rPr lang="ru-RU" sz="4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400">
                <a:latin typeface="Times New Roman"/>
                <a:ea typeface="Times New Roman"/>
                <a:cs typeface="Times New Roman"/>
                <a:sym typeface="Times New Roman"/>
              </a:rPr>
              <a:t>Что есть сейчас.</a:t>
            </a:r>
            <a:endParaRPr/>
          </a:p>
        </p:txBody>
      </p:sp>
      <p:sp>
        <p:nvSpPr>
          <p:cNvPr id="194" name="Google Shape;194;p4"/>
          <p:cNvSpPr txBox="1"/>
          <p:nvPr/>
        </p:nvSpPr>
        <p:spPr>
          <a:xfrm>
            <a:off x="719832" y="1539131"/>
            <a:ext cx="5904656" cy="322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Изобретение относится к фильтрующим материалами, обладающим антимикробной и антивирусной активностью.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Задачей настоящего изобретения является создание эффективного фильтрующего материала  и разработка простого способа  его получения.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1764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5" name="Google Shape;195;p4"/>
          <p:cNvPicPr preferRelativeResize="0"/>
          <p:nvPr/>
        </p:nvPicPr>
        <p:blipFill rotWithShape="1">
          <a:blip r:embed="rId4">
            <a:alphaModFix/>
          </a:blip>
          <a:srcRect l="8576" t="10131" r="6322" b="2743"/>
          <a:stretch/>
        </p:blipFill>
        <p:spPr>
          <a:xfrm>
            <a:off x="5472360" y="2619251"/>
            <a:ext cx="3973785" cy="3051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Роль проекта в обеспечении </a:t>
            </a:r>
            <a:b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технологического суверенитета страны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1" name="Google Shape;201;p5"/>
          <p:cNvGraphicFramePr/>
          <p:nvPr/>
        </p:nvGraphicFramePr>
        <p:xfrm>
          <a:off x="503808" y="1251099"/>
          <a:ext cx="9217000" cy="3755695"/>
        </p:xfrm>
        <a:graphic>
          <a:graphicData uri="http://schemas.openxmlformats.org/drawingml/2006/table">
            <a:tbl>
              <a:tblPr firstRow="1" bandRow="1">
                <a:noFill/>
                <a:tableStyleId>{1D0A982E-168C-4EF7-839C-21F02D7FF039}</a:tableStyleId>
              </a:tblPr>
              <a:tblGrid>
                <a:gridCol w="2736050"/>
                <a:gridCol w="3240475"/>
                <a:gridCol w="3240475"/>
              </a:tblGrid>
              <a:tr h="36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Роль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8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Инновационность 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Инновация мирового уровня 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Россия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Регион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Импортозамещение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Нет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Рынок НТИ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39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TechNet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SafeNet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NeuroNet 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HomeNet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39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HealthNet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SportNet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WearNet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EduNet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392"/>
                      </a:srgbClr>
                    </a:solidFill>
                  </a:tcPr>
                </a:tc>
              </a:tr>
              <a:tr h="731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Сквозные технологии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Обеспечить высокую повторяемость, повысить качество изготовления и оптимизировать технологический процесс.</a:t>
                      </a: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2" name="Google Shape;20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12120" y="1899171"/>
            <a:ext cx="298335" cy="264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2479" y="3075136"/>
            <a:ext cx="298335" cy="264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6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Целевая аудитория проекта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3" name="Google Shape;213;p6" descr="https://xn--80aahqcqybgko.xn--p1ai/uploads/2020/04/AdobeStock_159599137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39178" y="1946991"/>
            <a:ext cx="4845982" cy="272586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4" name="Google Shape;214;p6"/>
          <p:cNvGraphicFramePr/>
          <p:nvPr/>
        </p:nvGraphicFramePr>
        <p:xfrm>
          <a:off x="53469" y="1045219"/>
          <a:ext cx="5112567" cy="3860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7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latin typeface="Times New Roman"/>
                <a:ea typeface="Times New Roman"/>
                <a:cs typeface="Times New Roman"/>
                <a:sym typeface="Times New Roman"/>
              </a:rPr>
              <a:t>Потенциальный объем рынка</a:t>
            </a:r>
            <a:endParaRPr sz="4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7"/>
          <p:cNvSpPr txBox="1"/>
          <p:nvPr/>
        </p:nvSpPr>
        <p:spPr>
          <a:xfrm>
            <a:off x="4358125" y="1723479"/>
            <a:ext cx="5610600" cy="22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PAM (Potential Available Market) –  </a:t>
            </a: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Министерство здравоохранения РФ, нефтедобывающие и газодобывающие производства.  </a:t>
            </a:r>
            <a:b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200" b="1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 (Total Addressable Market) – </a:t>
            </a: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Министерство здравоохранения РФ, нефтедобывающие и газодобывающие производства. </a:t>
            </a:r>
            <a:b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200" b="1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 (Serviceable Available Market) – </a:t>
            </a: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Министерство здравоохранения РФ, нефтедобывающие и газодобывающие производства. </a:t>
            </a:r>
            <a:b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200" b="1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 (Serviceable &amp; Obtainable Market) – </a:t>
            </a: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Министерство здравоохранения РФ</a:t>
            </a:r>
            <a:r>
              <a:rPr lang="ru-RU" sz="1200" i="1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нефтедобывающие и газодобывающие производства.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7"/>
          <p:cNvPicPr preferRelativeResize="0"/>
          <p:nvPr/>
        </p:nvPicPr>
        <p:blipFill rotWithShape="1">
          <a:blip r:embed="rId4">
            <a:alphaModFix/>
          </a:blip>
          <a:srcRect l="5185" t="24480" r="54488" b="10168"/>
          <a:stretch/>
        </p:blipFill>
        <p:spPr>
          <a:xfrm>
            <a:off x="139100" y="936900"/>
            <a:ext cx="4117627" cy="4170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"/>
          <p:cNvSpPr txBox="1">
            <a:spLocks noGrp="1"/>
          </p:cNvSpPr>
          <p:nvPr>
            <p:ph type="title"/>
          </p:nvPr>
        </p:nvSpPr>
        <p:spPr>
          <a:xfrm>
            <a:off x="104200" y="372418"/>
            <a:ext cx="100605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latin typeface="Times New Roman"/>
                <a:ea typeface="Times New Roman"/>
                <a:cs typeface="Times New Roman"/>
                <a:sym typeface="Times New Roman"/>
              </a:rPr>
              <a:t>Анализ конкурентов</a:t>
            </a:r>
            <a:endParaRPr sz="4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8" name="Google Shape;228;p8"/>
          <p:cNvSpPr/>
          <p:nvPr/>
        </p:nvSpPr>
        <p:spPr>
          <a:xfrm>
            <a:off x="55700" y="1877138"/>
            <a:ext cx="3412800" cy="155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0"/>
                </a:move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Конкуренты Продукты/Услуги</a:t>
            </a:r>
            <a:endParaRPr sz="1500" b="1" dirty="0"/>
          </a:p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Технические фильтрующие материалы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Фильтровальные ткани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Фильтрующие картриджи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" name="Google Shape;229;p8"/>
          <p:cNvSpPr txBox="1"/>
          <p:nvPr/>
        </p:nvSpPr>
        <p:spPr>
          <a:xfrm>
            <a:off x="55708" y="4275510"/>
            <a:ext cx="28803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" name="Google Shape;230;p8"/>
          <p:cNvSpPr txBox="1"/>
          <p:nvPr/>
        </p:nvSpPr>
        <p:spPr>
          <a:xfrm>
            <a:off x="3600152" y="4293615"/>
            <a:ext cx="28803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8"/>
          <p:cNvSpPr txBox="1"/>
          <p:nvPr/>
        </p:nvSpPr>
        <p:spPr>
          <a:xfrm>
            <a:off x="3333913" y="1933300"/>
            <a:ext cx="3412800" cy="1570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Фирмы конкуренты</a:t>
            </a:r>
            <a:endParaRPr sz="1500" b="1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Синтекс</a:t>
            </a: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», </a:t>
            </a:r>
            <a:r>
              <a:rPr lang="ru-RU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г.Тверь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«Залесье» Переславль-Залесский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Кивотос</a:t>
            </a: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</a:t>
            </a:r>
            <a:r>
              <a:rPr lang="ru-RU" sz="1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Санкт-Петербург</a:t>
            </a:r>
            <a:endParaRPr lang="en-US" sz="18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>
              <a:lnSpc>
                <a:spcPct val="75000"/>
              </a:lnSpc>
              <a:spcBef>
                <a:spcPts val="180"/>
              </a:spcBef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АМС- Мед </a:t>
            </a:r>
            <a:r>
              <a:rPr lang="ru-RU" sz="18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г.Москва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Maskiest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г. Москва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" name="Google Shape;232;p8"/>
          <p:cNvSpPr txBox="1"/>
          <p:nvPr/>
        </p:nvSpPr>
        <p:spPr>
          <a:xfrm>
            <a:off x="6598950" y="1933300"/>
            <a:ext cx="3412800" cy="13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lang="ru-RU" sz="19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Наши преимущества</a:t>
            </a:r>
            <a:endParaRPr sz="15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Скорость производства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Высокоэффективность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Широкий спектр свойств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2" indent="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9"/>
          <p:cNvSpPr/>
          <p:nvPr/>
        </p:nvSpPr>
        <p:spPr>
          <a:xfrm>
            <a:off x="1050369" y="107966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8" name="Google Shape;238;p9"/>
          <p:cNvSpPr txBox="1">
            <a:spLocks noGrp="1"/>
          </p:cNvSpPr>
          <p:nvPr>
            <p:ph type="title"/>
          </p:nvPr>
        </p:nvSpPr>
        <p:spPr>
          <a:xfrm>
            <a:off x="-29632" y="1244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sz="4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9" name="Google Shape;239;p9"/>
          <p:cNvSpPr txBox="1"/>
          <p:nvPr/>
        </p:nvSpPr>
        <p:spPr>
          <a:xfrm>
            <a:off x="762209" y="212086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40" name="Google Shape;240;p9"/>
          <p:cNvGraphicFramePr/>
          <p:nvPr/>
        </p:nvGraphicFramePr>
        <p:xfrm>
          <a:off x="-29631" y="930967"/>
          <a:ext cx="10080650" cy="4640250"/>
        </p:xfrm>
        <a:graphic>
          <a:graphicData uri="http://schemas.openxmlformats.org/drawingml/2006/table">
            <a:tbl>
              <a:tblPr firstRow="1" bandRow="1">
                <a:noFill/>
                <a:tableStyleId>{1D0A982E-168C-4EF7-839C-21F02D7FF039}</a:tableStyleId>
              </a:tblPr>
              <a:tblGrid>
                <a:gridCol w="2016125"/>
                <a:gridCol w="2016125"/>
                <a:gridCol w="1008075"/>
                <a:gridCol w="1008075"/>
                <a:gridCol w="2016125"/>
                <a:gridCol w="2016125"/>
              </a:tblGrid>
              <a:tr h="15467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партнёры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виды деятельности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Ценностные предложения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Взаимоотношения с клиентами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Каналы сбыта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67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Структура издержек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Потоки поступления доходов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1" name="Google Shape;241;p9"/>
          <p:cNvSpPr txBox="1"/>
          <p:nvPr/>
        </p:nvSpPr>
        <p:spPr>
          <a:xfrm>
            <a:off x="8068652" y="1526386"/>
            <a:ext cx="1872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Маркет-плейс</a:t>
            </a:r>
            <a:endParaRPr sz="12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Специализированные магазины</a:t>
            </a:r>
            <a:endParaRPr sz="12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" name="Google Shape;242;p9"/>
          <p:cNvSpPr txBox="1"/>
          <p:nvPr/>
        </p:nvSpPr>
        <p:spPr>
          <a:xfrm>
            <a:off x="4038572" y="1488180"/>
            <a:ext cx="19443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Производительность</a:t>
            </a:r>
            <a:endParaRPr sz="12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Цена</a:t>
            </a:r>
            <a:endParaRPr sz="12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Снижение рисков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Доступность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Удобство при использовании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9"/>
          <p:cNvSpPr txBox="1"/>
          <p:nvPr/>
        </p:nvSpPr>
        <p:spPr>
          <a:xfrm>
            <a:off x="6053956" y="2724812"/>
            <a:ext cx="187196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Прямые </a:t>
            </a: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(торговые агенты, продажи через интернет, фирменные магазины)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Непрямые </a:t>
            </a: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(партнерские магазины, оптовики)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" name="Google Shape;244;p9"/>
          <p:cNvSpPr txBox="1"/>
          <p:nvPr/>
        </p:nvSpPr>
        <p:spPr>
          <a:xfrm>
            <a:off x="6089740" y="1382202"/>
            <a:ext cx="1978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Персональная поддержка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Сообщества</a:t>
            </a:r>
            <a:endParaRPr sz="12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Совместное создание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9"/>
          <p:cNvSpPr txBox="1"/>
          <p:nvPr/>
        </p:nvSpPr>
        <p:spPr>
          <a:xfrm>
            <a:off x="5055435" y="4269564"/>
            <a:ext cx="504031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Разовые сделки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Регулярные доходы от периодических платежей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Продажа продукта </a:t>
            </a:r>
            <a:endParaRPr sz="1200" b="0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Реклама</a:t>
            </a:r>
            <a:endParaRPr sz="1200" b="0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9"/>
          <p:cNvSpPr txBox="1"/>
          <p:nvPr/>
        </p:nvSpPr>
        <p:spPr>
          <a:xfrm>
            <a:off x="2059660" y="2724812"/>
            <a:ext cx="187196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Материальные ресурсы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Интеллектуальные ресурсы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Персонал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Финансы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7" name="Google Shape;247;p9"/>
          <p:cNvSpPr txBox="1"/>
          <p:nvPr/>
        </p:nvSpPr>
        <p:spPr>
          <a:xfrm>
            <a:off x="2059660" y="1596383"/>
            <a:ext cx="197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Производство фильтров</a:t>
            </a:r>
            <a:endParaRPr sz="12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8" name="Google Shape;248;p9"/>
          <p:cNvSpPr txBox="1"/>
          <p:nvPr/>
        </p:nvSpPr>
        <p:spPr>
          <a:xfrm>
            <a:off x="4137" y="1410407"/>
            <a:ext cx="1872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7F7F7F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highlight>
                  <a:srgbClr val="CFD7E7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ПКФ Техресурс</a:t>
            </a:r>
            <a:endParaRPr sz="1200" b="0" i="1" u="none" strike="noStrike" cap="none">
              <a:solidFill>
                <a:schemeClr val="dk1"/>
              </a:solidFill>
              <a:highlight>
                <a:srgbClr val="CFD7E7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highlight>
                  <a:srgbClr val="CFD7E7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Крафт - фильтр</a:t>
            </a:r>
            <a:endParaRPr sz="1200" b="0" i="1" u="none" strike="noStrike" cap="none">
              <a:solidFill>
                <a:schemeClr val="dk1"/>
              </a:solidFill>
              <a:highlight>
                <a:srgbClr val="CFD7E7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9" name="Google Shape;249;p9"/>
          <p:cNvSpPr txBox="1"/>
          <p:nvPr/>
        </p:nvSpPr>
        <p:spPr>
          <a:xfrm>
            <a:off x="-29625" y="4269575"/>
            <a:ext cx="2686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Фиксированные (постоянные) издержки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Аренда помещений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Заработная плата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Реклама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Затраты на страхование</a:t>
            </a:r>
            <a:endParaRPr sz="1200" b="0" i="1" u="none" strike="noStrike" cap="non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0" name="Google Shape;250;p9"/>
          <p:cNvSpPr txBox="1"/>
          <p:nvPr/>
        </p:nvSpPr>
        <p:spPr>
          <a:xfrm>
            <a:off x="2708650" y="4162150"/>
            <a:ext cx="22950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 i="1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Переменные издержки</a:t>
            </a:r>
            <a:endParaRPr sz="1200" i="1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875" lvl="0" indent="-15875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 i="1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Сырьё</a:t>
            </a:r>
            <a:endParaRPr>
              <a:solidFill>
                <a:schemeClr val="dk1"/>
              </a:solidFill>
            </a:endParaRPr>
          </a:p>
          <a:p>
            <a:pPr marL="15875" lvl="0" indent="-15875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 i="1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Материалы</a:t>
            </a:r>
            <a:endParaRPr>
              <a:solidFill>
                <a:schemeClr val="dk1"/>
              </a:solidFill>
            </a:endParaRPr>
          </a:p>
          <a:p>
            <a:pPr marL="15875" lvl="0" indent="-15875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 i="1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Упаковка и транспортировка </a:t>
            </a:r>
            <a:endParaRPr>
              <a:solidFill>
                <a:schemeClr val="dk1"/>
              </a:solidFill>
            </a:endParaRPr>
          </a:p>
          <a:p>
            <a:pPr marL="15875" lvl="0" indent="-15875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 i="1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Энергоресурсы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0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0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  <a:t>Процесс производства товара 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7" name="Google Shape;257;p10"/>
          <p:cNvSpPr txBox="1"/>
          <p:nvPr/>
        </p:nvSpPr>
        <p:spPr>
          <a:xfrm>
            <a:off x="719832" y="1251099"/>
            <a:ext cx="7992888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 получения антимикробного фильтрующего материала, заключающийся в том, что объемно-пористый металлизированный серебром синтепон, имеющий поверхностную плотность 100-200 г/м</a:t>
            </a:r>
            <a:r>
              <a:rPr lang="ru-RU" sz="1400" b="0" i="0" u="none" strike="noStrike" cap="none" baseline="30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ru-R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объемную плотность 20-30 кг/м</a:t>
            </a:r>
            <a:r>
              <a:rPr lang="ru-RU" sz="1400" b="0" i="0" u="none" strike="noStrike" cap="none" baseline="30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lang="ru-R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толщину не менее 3 мм и удельную массу серебра более 0,1 г/г, подвергают обработке, обеспечивающей перевод металлического серебра в его труднорастворимые соединения, при этом обработку осуществляют либо путем контактирования металлизированного серебром синтепона с раствором гипохлорита натрия с концентрацией 40-60 мг/л в течение 1-1,5 часов, либо путем электрохимической анодной обработки, производимой в 0,01 М растворе хлорида натрия при постоянном потенциале анода, значение которого на 50-300 мВ положительнее равновесного потенциала системы серебро-хлорид серебра, или в 0,01 М растворе гидроксида калия при постоянном потенциале анода, значение которого на 50-300 мВ положительнее равновесного потенциала системы серебро-оксид серебра.  Антимикробный фильтрующий материал, содержащий объемно-пористый синтепон, поверхность нитей которого покрыта слоем труднорастворимого соединения серебра в виде хлорида или оксида серебра, полученный способом, охарактеризованным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3" name="Google Shape;263;p1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  <a:t>Цель проекта по SMART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11"/>
          <p:cNvSpPr txBox="1"/>
          <p:nvPr/>
        </p:nvSpPr>
        <p:spPr>
          <a:xfrm>
            <a:off x="359791" y="1401275"/>
            <a:ext cx="8672998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концу 3 квартала 2023 г. разработать технологию производства фильтрующих материалов.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началу 2024 г. изготовить опытный образец. Провести тестирование в ГКБ №6.</a:t>
            </a:r>
            <a:endParaRPr/>
          </a:p>
          <a:p>
            <a:pPr marL="2857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1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  <a:t>Стартовые инвестиции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71" name="Google Shape;271;p12"/>
          <p:cNvGraphicFramePr/>
          <p:nvPr>
            <p:extLst>
              <p:ext uri="{D42A27DB-BD31-4B8C-83A1-F6EECF244321}">
                <p14:modId xmlns:p14="http://schemas.microsoft.com/office/powerpoint/2010/main" val="2916446216"/>
              </p:ext>
            </p:extLst>
          </p:nvPr>
        </p:nvGraphicFramePr>
        <p:xfrm>
          <a:off x="143768" y="1467123"/>
          <a:ext cx="9793125" cy="3972730"/>
        </p:xfrm>
        <a:graphic>
          <a:graphicData uri="http://schemas.openxmlformats.org/drawingml/2006/table">
            <a:tbl>
              <a:tblPr firstRow="1" bandRow="1">
                <a:noFill/>
                <a:tableStyleId>{1D0A982E-168C-4EF7-839C-21F02D7FF039}</a:tableStyleId>
              </a:tblPr>
              <a:tblGrid>
                <a:gridCol w="3264375"/>
                <a:gridCol w="3264375"/>
                <a:gridCol w="3264375"/>
              </a:tblGrid>
              <a:tr h="428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Статья затрат</a:t>
                      </a:r>
                      <a:endParaRPr sz="1400" u="none" strike="noStrike" cap="none" dirty="0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Сумма, руб.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Источник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</a:tr>
              <a:tr h="7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Закупка оборудования и аренда помещения</a:t>
                      </a:r>
                      <a:endParaRPr sz="2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400000</a:t>
                      </a:r>
                      <a:endParaRPr sz="23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Фонд поддержки бизнеса УР</a:t>
                      </a:r>
                      <a:endParaRPr sz="2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</a:tr>
              <a:tr h="7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технологий</a:t>
                      </a:r>
                      <a:endParaRPr sz="2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100000</a:t>
                      </a:r>
                      <a:endParaRPr sz="1400" u="none" strike="noStrike" cap="none" dirty="0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Собственные средства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428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Изготовление опытного образца </a:t>
                      </a:r>
                      <a:endParaRPr sz="2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50000</a:t>
                      </a:r>
                      <a:endParaRPr sz="23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Times New Roman"/>
                        <a:buNone/>
                      </a:pPr>
                      <a:r>
                        <a:rPr lang="ru-RU" sz="2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Собственные средства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</a:tr>
              <a:tr h="428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Тестирование опытного образца</a:t>
                      </a:r>
                      <a:endParaRPr sz="2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ru-RU" sz="2300" u="none" strike="noStrike" cap="none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0000</a:t>
                      </a:r>
                      <a:endParaRPr sz="23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Собственные средства</a:t>
                      </a:r>
                      <a:endParaRPr sz="23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428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Итого:</a:t>
                      </a:r>
                      <a:endParaRPr sz="2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600000</a:t>
                      </a:r>
                      <a:endParaRPr sz="23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23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3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 dirty="0">
                <a:latin typeface="Times New Roman"/>
                <a:ea typeface="Times New Roman"/>
                <a:cs typeface="Times New Roman"/>
                <a:sym typeface="Times New Roman"/>
              </a:rPr>
              <a:t>Организационный план</a:t>
            </a:r>
            <a:endParaRPr sz="4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8" name="Google Shape;278;p13"/>
          <p:cNvSpPr txBox="1"/>
          <p:nvPr/>
        </p:nvSpPr>
        <p:spPr>
          <a:xfrm>
            <a:off x="503808" y="1827163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Выбранная организационно-правовая форма – индивидуальный предприниматель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Выбрана общая система налогообложения, позволяющая сотрудничать с крупными фирмами,  которые работают с НДС</a:t>
            </a:r>
            <a:endParaRPr sz="2800" b="1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Финансовый план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graphicFrame>
        <p:nvGraphicFramePr>
          <p:cNvPr id="284" name="Google Shape;284;p14"/>
          <p:cNvGraphicFramePr/>
          <p:nvPr>
            <p:extLst>
              <p:ext uri="{D42A27DB-BD31-4B8C-83A1-F6EECF244321}">
                <p14:modId xmlns:p14="http://schemas.microsoft.com/office/powerpoint/2010/main" val="455542356"/>
              </p:ext>
            </p:extLst>
          </p:nvPr>
        </p:nvGraphicFramePr>
        <p:xfrm>
          <a:off x="287784" y="879853"/>
          <a:ext cx="9721625" cy="4763705"/>
        </p:xfrm>
        <a:graphic>
          <a:graphicData uri="http://schemas.openxmlformats.org/drawingml/2006/table">
            <a:tbl>
              <a:tblPr firstRow="1" bandRow="1">
                <a:noFill/>
                <a:tableStyleId>{1D0A982E-168C-4EF7-839C-21F02D7FF039}</a:tableStyleId>
              </a:tblPr>
              <a:tblGrid>
                <a:gridCol w="622525"/>
                <a:gridCol w="2617825"/>
                <a:gridCol w="288025"/>
                <a:gridCol w="432050"/>
                <a:gridCol w="360050"/>
                <a:gridCol w="432050"/>
                <a:gridCol w="432050"/>
                <a:gridCol w="491700"/>
                <a:gridCol w="444425"/>
                <a:gridCol w="432050"/>
                <a:gridCol w="432050"/>
                <a:gridCol w="453350"/>
                <a:gridCol w="482750"/>
                <a:gridCol w="432050"/>
                <a:gridCol w="504050"/>
                <a:gridCol w="864625"/>
              </a:tblGrid>
              <a:tr h="29015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100" b="1" i="0" u="none" strike="noStrike" cap="none" dirty="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Статья</a:t>
                      </a:r>
                      <a:endParaRPr sz="1100" b="1" i="0" u="none" strike="noStrike" cap="none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Ед. изм</a:t>
                      </a:r>
                      <a:endParaRPr sz="1100" b="1" i="0" u="none" strike="noStrike" cap="none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Месяц (за 1 год/либо до срока окупаемости)</a:t>
                      </a:r>
                      <a:endParaRPr sz="1100" b="1" i="0" u="none" strike="noStrike" cap="none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</a:tr>
              <a:tr h="1891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150">
                <a:tc gridSpan="1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БЮДЖЕТ ОПЕРАЦИОННОЙ ДЕЯТЕЛЬНОСТИ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ДОХОДЫ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53000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56000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58000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65000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69000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72000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79000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85000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833000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37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РАСХОДЫ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49000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49000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49000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52000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54000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54000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57000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58000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58000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61000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62000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64000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667000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37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2.1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i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Постоянные расходы</a:t>
                      </a:r>
                      <a:endParaRPr sz="1100" b="1" i="1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240000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37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2.1.2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Аренда помещения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240000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37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2.2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i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Переменные расходы</a:t>
                      </a:r>
                      <a:endParaRPr sz="1100" b="1" i="1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38000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38000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41000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44000</a:t>
                      </a: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424000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37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2.2.1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Материалы…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21000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260000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202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2.2.2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Оплата труда сотрудников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12000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12000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13000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13000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15000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16000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16000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17000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162000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202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37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3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ПРИБЫЛЬ ДО НАЛОГООБЛОЖЕНИЯ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3000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166000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32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4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НАЛОГИ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130</a:t>
                      </a: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390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520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1430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1560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1820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2730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3120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4160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4680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21580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202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5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ЧИСТАЯ ПРИБЫЛЬ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870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2610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3480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3480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3480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9570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10440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12180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18270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20880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27840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31320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144420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189150">
                <a:tc gridSpan="1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БЮДЖЕТ ИНВЕСТИЦИОННОЙ ДЕЯТЕЛЬНОСТИ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5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6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Стартовые инвестиции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600000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5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  <a:t>Экономика проекта</a:t>
            </a:r>
            <a:b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400" i="1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15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2" name="Google Shape;292;p15"/>
          <p:cNvGraphicFramePr/>
          <p:nvPr>
            <p:extLst>
              <p:ext uri="{D42A27DB-BD31-4B8C-83A1-F6EECF244321}">
                <p14:modId xmlns:p14="http://schemas.microsoft.com/office/powerpoint/2010/main" val="259539208"/>
              </p:ext>
            </p:extLst>
          </p:nvPr>
        </p:nvGraphicFramePr>
        <p:xfrm>
          <a:off x="269280" y="1410432"/>
          <a:ext cx="9721075" cy="3922065"/>
        </p:xfrm>
        <a:graphic>
          <a:graphicData uri="http://schemas.openxmlformats.org/drawingml/2006/table">
            <a:tbl>
              <a:tblPr>
                <a:noFill/>
                <a:tableStyleId>{1D0A982E-168C-4EF7-839C-21F02D7FF039}</a:tableStyleId>
              </a:tblPr>
              <a:tblGrid>
                <a:gridCol w="437025"/>
                <a:gridCol w="4747550"/>
                <a:gridCol w="2304250"/>
                <a:gridCol w="2232250"/>
              </a:tblGrid>
              <a:tr h="331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Показатель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Ед.изм.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 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31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Объем продаж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шт.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Доходы от операционной деятельности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833000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95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Расходы от операционной деятельности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667000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275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Прибыль (после налогообложения)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144420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Точка безубыточности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шт.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667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Точка безубыточности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667000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Срок окупаемости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r>
                        <a:rPr lang="en-US" sz="1400" b="0" i="0" u="none" strike="noStrike" cap="non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,2</a:t>
                      </a:r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года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8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Стартовые инвестиции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Рентабельность стартовых инвестиций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%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Рентабельность затрат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%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6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  <a:t>План реализации проекта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98" name="Google Shape;298;p16"/>
          <p:cNvGraphicFramePr/>
          <p:nvPr/>
        </p:nvGraphicFramePr>
        <p:xfrm>
          <a:off x="791840" y="1755155"/>
          <a:ext cx="8799512" cy="296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5" imgW="8799512" imgH="2963863" progId="Excel.Sheet.12">
                  <p:embed/>
                </p:oleObj>
              </mc:Choice>
              <mc:Fallback>
                <p:oleObj r:id="rId5" imgW="8799512" imgH="2963863" progId="Excel.Sheet.12">
                  <p:embed/>
                  <p:pic>
                    <p:nvPicPr>
                      <p:cNvPr id="298" name="Google Shape;298;p16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791840" y="1755155"/>
                        <a:ext cx="8799512" cy="296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7"/>
          <p:cNvSpPr txBox="1">
            <a:spLocks noGrp="1"/>
          </p:cNvSpPr>
          <p:nvPr>
            <p:ph type="title"/>
          </p:nvPr>
        </p:nvSpPr>
        <p:spPr>
          <a:xfrm>
            <a:off x="-3962" y="0"/>
            <a:ext cx="10088700" cy="9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  <a:t>Координаторы команды проекта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17"/>
          <p:cNvSpPr txBox="1"/>
          <p:nvPr/>
        </p:nvSpPr>
        <p:spPr>
          <a:xfrm>
            <a:off x="384406" y="4651525"/>
            <a:ext cx="4028100" cy="10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Красильникова </a:t>
            </a:r>
            <a:b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Алёна Константиновна </a:t>
            </a:r>
            <a:b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89127590409</a:t>
            </a:r>
            <a:b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alenakrasilnikova70@yandex.ru</a:t>
            </a:r>
            <a:endParaRPr sz="14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17"/>
          <p:cNvSpPr txBox="1"/>
          <p:nvPr/>
        </p:nvSpPr>
        <p:spPr>
          <a:xfrm>
            <a:off x="3640849" y="4651526"/>
            <a:ext cx="33126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Маркова Юлия Андреевна</a:t>
            </a:r>
            <a:b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89199070387 </a:t>
            </a:r>
            <a:b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markovaulia326@gmail.com</a:t>
            </a:r>
            <a:b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6" name="Google Shape;306;p17" descr="https://sun9-69.userapi.com/impg/eg6-h2lZzk1a2mFxAxJrxhCxXDqU3rFKW41O5w/O6tkrCzPwwo.jpg?size=2560x1730&amp;quality=95&amp;sign=86827ee1e150cb191d8e3423c2834cb5&amp;type=album"/>
          <p:cNvPicPr preferRelativeResize="0"/>
          <p:nvPr/>
        </p:nvPicPr>
        <p:blipFill rotWithShape="1">
          <a:blip r:embed="rId4">
            <a:alphaModFix/>
          </a:blip>
          <a:srcRect l="29048" t="37475" r="57210" b="35535"/>
          <a:stretch/>
        </p:blipFill>
        <p:spPr>
          <a:xfrm>
            <a:off x="384402" y="1019024"/>
            <a:ext cx="2736307" cy="3632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7" descr="https://sun9-1.userapi.com/impg/e7HI6tXMiH_xp239m3q53hzZCXMUJpBJgsjbrw/8_RVVYllUaQ.jpg?size=1439x2160&amp;quality=95&amp;sign=a9715c4782933e38731450483b0b6d5d&amp;type=album"/>
          <p:cNvPicPr preferRelativeResize="0"/>
          <p:nvPr/>
        </p:nvPicPr>
        <p:blipFill rotWithShape="1">
          <a:blip r:embed="rId5">
            <a:alphaModFix/>
          </a:blip>
          <a:srcRect t="11062"/>
          <a:stretch/>
        </p:blipFill>
        <p:spPr>
          <a:xfrm>
            <a:off x="3640845" y="907074"/>
            <a:ext cx="2745538" cy="366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7" descr="photo_2023-05-22_13-29-06.jpg"/>
          <p:cNvPicPr preferRelativeResize="0"/>
          <p:nvPr/>
        </p:nvPicPr>
        <p:blipFill rotWithShape="1">
          <a:blip r:embed="rId6">
            <a:alphaModFix/>
          </a:blip>
          <a:srcRect t="17668"/>
          <a:stretch/>
        </p:blipFill>
        <p:spPr>
          <a:xfrm>
            <a:off x="6765350" y="915900"/>
            <a:ext cx="2952325" cy="364759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7"/>
          <p:cNvSpPr txBox="1"/>
          <p:nvPr/>
        </p:nvSpPr>
        <p:spPr>
          <a:xfrm>
            <a:off x="6687349" y="4651526"/>
            <a:ext cx="33126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Рябкова Виктория Викторовна</a:t>
            </a:r>
            <a:b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89508294664</a:t>
            </a:r>
            <a:b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vika.riabkova@gmail.com</a:t>
            </a:r>
            <a:br>
              <a:rPr lang="ru-RU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8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5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Спасибо за внимание!</a:t>
            </a:r>
            <a:endParaRPr sz="3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813</Words>
  <Application>Microsoft Office PowerPoint</Application>
  <PresentationFormat>Произвольный</PresentationFormat>
  <Paragraphs>393</Paragraphs>
  <Slides>18</Slides>
  <Notes>18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Poppins</vt:lpstr>
      <vt:lpstr>Times New Roman</vt:lpstr>
      <vt:lpstr>Arial</vt:lpstr>
      <vt:lpstr>Noto Sans Symbols</vt:lpstr>
      <vt:lpstr>Office Theme</vt:lpstr>
      <vt:lpstr>Office Theme</vt:lpstr>
      <vt:lpstr>Office Theme</vt:lpstr>
      <vt:lpstr>Лист Microsoft Excel</vt:lpstr>
      <vt:lpstr>Презентация PowerPoint</vt:lpstr>
      <vt:lpstr>Команда проекта</vt:lpstr>
      <vt:lpstr>Загрязнение воздуха.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Координаторы команды проекта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Мельникова</dc:creator>
  <cp:lastModifiedBy>Учетная запись Майкрософт</cp:lastModifiedBy>
  <cp:revision>2</cp:revision>
  <dcterms:created xsi:type="dcterms:W3CDTF">2022-10-14T10:42:52Z</dcterms:created>
  <dcterms:modified xsi:type="dcterms:W3CDTF">2023-09-26T13:10:09Z</dcterms:modified>
</cp:coreProperties>
</file>