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4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8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6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2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8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0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6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AF77-6EE5-408E-9893-D616ADFB43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A6A3-546F-4583-961D-528D7F25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209" y="2078531"/>
            <a:ext cx="11383347" cy="232662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Актуальные способы снижения отходов продукции переработки животноводства путем их глубокой переработки в кормовые и технические продукты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8720" y="5384202"/>
            <a:ext cx="10116589" cy="9750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</a:rPr>
              <a:t>Докладчик студентка группы ДМ 307                   </a:t>
            </a:r>
            <a:r>
              <a:rPr lang="ru-RU" b="1" dirty="0" err="1">
                <a:latin typeface="Georgia" panose="02040502050405020303" pitchFamily="18" charset="0"/>
              </a:rPr>
              <a:t>Читчян</a:t>
            </a:r>
            <a:r>
              <a:rPr lang="ru-RU" dirty="0">
                <a:latin typeface="Georgia" panose="02040502050405020303" pitchFamily="18" charset="0"/>
              </a:rPr>
              <a:t> Кристина Давидовна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Руководитель                                                                </a:t>
            </a:r>
            <a:r>
              <a:rPr lang="ru-RU" b="1" dirty="0" err="1">
                <a:latin typeface="Georgia" panose="02040502050405020303" pitchFamily="18" charset="0"/>
              </a:rPr>
              <a:t>Толстоухова</a:t>
            </a:r>
            <a:r>
              <a:rPr lang="ru-RU" dirty="0">
                <a:latin typeface="Georgia" panose="02040502050405020303" pitchFamily="18" charset="0"/>
              </a:rPr>
              <a:t> Татьяна Николаевна</a:t>
            </a:r>
          </a:p>
        </p:txBody>
      </p:sp>
      <p:pic>
        <p:nvPicPr>
          <p:cNvPr id="4" name="Picture 4" descr="D:\Семенов\РГАУ\логотип.jpg">
            <a:extLst>
              <a:ext uri="{FF2B5EF4-FFF2-40B4-BE49-F238E27FC236}">
                <a16:creationId xmlns:a16="http://schemas.microsoft.com/office/drawing/2014/main" id="{1A5A0FCC-FE43-E7D5-7DDE-CB0957E8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378135" y="262327"/>
            <a:ext cx="1636839" cy="1636839"/>
          </a:xfrm>
          <a:prstGeom prst="flowChartConnector">
            <a:avLst/>
          </a:prstGeom>
          <a:noFill/>
          <a:effectLst>
            <a:outerShdw algn="ctr" rotWithShape="0">
              <a:srgbClr val="000000">
                <a:alpha val="47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04053" y="318557"/>
            <a:ext cx="8033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cap="all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российский государственный аграрный университет –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cap="all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МСха</a:t>
            </a:r>
            <a:r>
              <a:rPr lang="ru-RU" sz="1400" b="1" cap="all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имени</a:t>
            </a:r>
            <a:r>
              <a:rPr lang="ru-RU" sz="1400" b="1" cap="all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К.А. Тимирязева»</a:t>
            </a:r>
            <a:br>
              <a:rPr lang="ru-RU" sz="1400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(ФГБОУ ВО </a:t>
            </a:r>
            <a:r>
              <a:rPr lang="ru-RU" sz="1400" b="1" cap="al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ргау</a:t>
            </a:r>
            <a:r>
              <a:rPr lang="ru-RU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МСХА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имени К.А. Тимирязева</a:t>
            </a:r>
            <a:r>
              <a:rPr lang="ru-RU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2D7DE1-5FA4-66F6-C102-9ED659802A82}"/>
              </a:ext>
            </a:extLst>
          </p:cNvPr>
          <p:cNvSpPr/>
          <p:nvPr/>
        </p:nvSpPr>
        <p:spPr>
          <a:xfrm>
            <a:off x="3328155" y="1454868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механики и энергетики имени В.П. Горячкина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112" y="213033"/>
            <a:ext cx="1817444" cy="18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199"/>
            <a:ext cx="10515600" cy="86651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Актуальность 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573" y="858417"/>
            <a:ext cx="1109409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потребления мясной продукции закономерно ведет к увеличению объемов сопутствующих отходов переработки животноводства. Среди них костное сырье занимает лидирующее место как по массе, так и по потенциалу негативного воздействия на окружающую среду.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Традиционные методы утилизации, такие как захоронение или сжигание, не только неэффективны с экономической точки зрения, но и ведут к прямым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экологическим потерям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загрязнению почв и водных ресурсов, выбросам парниковых газов, нерациональному использованию земельных площадей.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449" y="2873184"/>
            <a:ext cx="1127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Кость является не просто отходом производства, а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ценным вторичным ресурсом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ее химический состав уникален.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573" y="3512076"/>
            <a:ext cx="11002346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Выход костного сырья составляет от 13 % до 30 % от массы туши животного.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Костное сырье, оставшееся после разделки и обвалки туш, содержит большое количество полезных веществ, а именно: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Белок. Общее количество белка в кости колеблется от 18 до 25% 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Жир. Содержание жира в кости может достигать 20%.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Минеральные вещества такие как кальций, фосфор, магний, натрий и микроэлементы.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Вместе с костью могут поступать на переработку и другие отходы животноводства: шкура, внутренности, конечности и т.д. Из всего этого сырья (костного и мясо-костного) вырабатывают костную, мясо-костную муку или производят корма для животных.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Таким образом тема переработки кости является актуальной.</a:t>
            </a:r>
          </a:p>
        </p:txBody>
      </p:sp>
    </p:spTree>
    <p:extLst>
      <p:ext uri="{BB962C8B-B14F-4D97-AF65-F5344CB8AC3E}">
        <p14:creationId xmlns:p14="http://schemas.microsoft.com/office/powerpoint/2010/main" val="175261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83852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Цели и задачи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0701" y="1190345"/>
            <a:ext cx="1113453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Объектом исследования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являются технологические процессы и технические средства для переработки костного сырья убойных животных.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Предметом исследования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выступают актуальные способы и технические решения, направленные на снижение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отходности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продукции переработки животноводства за счет их глубокой переработки с получением товарной продукции.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701" y="2947132"/>
            <a:ext cx="11134531" cy="2968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Целью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данной работы является комплексный анализ и обоснование эффективности современных способов глубокой переработки мясо-костного и костного сырья для кардинального снижения объемов отходов мясной промышленности.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достижения поставленной цели необходимо решить следующие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Проанализировать современную технологическую схему безотходной переработки кости, выделив ключевые стадии и их назначение.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Провести сравнительный анализ конструкций и принципов действия основного технологического оборудования (измельчителей, экстракторов, сушилок).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Обосновать параметры и режимы работы проектируемого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измельчителя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кости.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8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31" y="126229"/>
            <a:ext cx="11449210" cy="895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Технологическая линия переработки кости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1" y="1336460"/>
            <a:ext cx="8097794" cy="5263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968" y="1400432"/>
            <a:ext cx="3311407" cy="13592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16759" y="3609675"/>
            <a:ext cx="3247282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– стол для приемки сырья;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– измельчитель кости;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– транспортер;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экстрактор;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– центробежный разделитель; 6 –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осадительная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центрифуга;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жировой сепаратор;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– транспортер;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– сушильный агрегат;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– дробильно-просеивающая установка.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0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88" y="270589"/>
            <a:ext cx="11588620" cy="7184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Оборудование для измельчения кости</a:t>
            </a:r>
          </a:p>
        </p:txBody>
      </p:sp>
      <p:pic>
        <p:nvPicPr>
          <p:cNvPr id="1026" name="Picture 2" descr="https://agrocontinent.ru/assets/images/products/1800/drobilka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" y="1709750"/>
            <a:ext cx="2206749" cy="276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grocontinent.ru/assets/images/resources/1800/drobilk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" y="4716616"/>
            <a:ext cx="2206749" cy="16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049" y="1100853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i="0" dirty="0">
                <a:effectLst/>
                <a:latin typeface="Helvetica Neue"/>
              </a:rPr>
              <a:t>Дробилка костей – </a:t>
            </a:r>
          </a:p>
          <a:p>
            <a:pPr algn="ctr"/>
            <a:r>
              <a:rPr lang="ru-RU" b="0" i="0" dirty="0">
                <a:effectLst/>
                <a:latin typeface="Helvetica Neue"/>
              </a:rPr>
              <a:t>шредер, измельчитель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6569" y="4172269"/>
            <a:ext cx="289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Производительность – 150-400 кг/ч</a:t>
            </a:r>
            <a:endParaRPr lang="ru-RU" sz="1200" dirty="0"/>
          </a:p>
          <a:p>
            <a:r>
              <a:rPr lang="ru-RU" sz="1400" dirty="0"/>
              <a:t>Мощность – 5,5-20 кВт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588" t="14845" r="6111" b="17967"/>
          <a:stretch/>
        </p:blipFill>
        <p:spPr>
          <a:xfrm>
            <a:off x="2473499" y="1604123"/>
            <a:ext cx="3051997" cy="23488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63597" y="1078743"/>
            <a:ext cx="251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1F2650"/>
                </a:solidFill>
                <a:effectLst/>
                <a:latin typeface="medium"/>
              </a:rPr>
              <a:t>Шредер </a:t>
            </a:r>
            <a:r>
              <a:rPr lang="ru-RU" b="0" i="0" dirty="0" err="1">
                <a:solidFill>
                  <a:srgbClr val="1F2650"/>
                </a:solidFill>
                <a:effectLst/>
                <a:latin typeface="medium"/>
              </a:rPr>
              <a:t>двухвальный</a:t>
            </a:r>
            <a:endParaRPr lang="ru-RU" b="0" i="0" dirty="0">
              <a:solidFill>
                <a:srgbClr val="1F2650"/>
              </a:solidFill>
              <a:effectLst/>
              <a:latin typeface="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8844" y="4036468"/>
            <a:ext cx="1721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Мощность – 150 кВт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93083" y="1063419"/>
            <a:ext cx="2520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medium"/>
              </a:rPr>
              <a:t>Дробилка для костей </a:t>
            </a:r>
            <a:endParaRPr lang="en-GB" b="0" i="0" dirty="0">
              <a:solidFill>
                <a:srgbClr val="000000"/>
              </a:solidFill>
              <a:effectLst/>
              <a:latin typeface="medium"/>
            </a:endParaRPr>
          </a:p>
          <a:p>
            <a:pPr algn="ctr"/>
            <a:r>
              <a:rPr lang="en-GB" b="0" i="0" dirty="0">
                <a:solidFill>
                  <a:srgbClr val="000000"/>
                </a:solidFill>
                <a:effectLst/>
                <a:latin typeface="medium"/>
              </a:rPr>
              <a:t>ZH-SGB400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616" y="4461206"/>
            <a:ext cx="2165879" cy="21658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348" y="4793734"/>
            <a:ext cx="2495455" cy="165506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321077" y="1124909"/>
            <a:ext cx="253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medium"/>
              </a:rPr>
              <a:t>Измельчитель костей </a:t>
            </a:r>
          </a:p>
          <a:p>
            <a:pPr algn="ctr"/>
            <a:r>
              <a:rPr lang="ru-RU" i="0" cap="all" dirty="0">
                <a:solidFill>
                  <a:srgbClr val="333333"/>
                </a:solidFill>
                <a:effectLst/>
                <a:latin typeface="medium"/>
              </a:rPr>
              <a:t>КС 2000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350" y="1999798"/>
            <a:ext cx="2471584" cy="24715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144000" y="4532124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333333"/>
                </a:solidFill>
                <a:effectLst/>
              </a:rPr>
              <a:t>Производительность до 2000 кг/час.</a:t>
            </a:r>
          </a:p>
          <a:p>
            <a:r>
              <a:rPr lang="ru-RU" sz="1400" b="0" i="0" dirty="0">
                <a:solidFill>
                  <a:srgbClr val="333333"/>
                </a:solidFill>
                <a:effectLst/>
              </a:rPr>
              <a:t>Мощность: 45 кВт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407" y="1665783"/>
            <a:ext cx="2506486" cy="25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29" y="68008"/>
            <a:ext cx="6903128" cy="92213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Измельчитель кости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19" y="932155"/>
            <a:ext cx="6249880" cy="42168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61213" y="5149048"/>
            <a:ext cx="5385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– загрузочный стол; 2 – загрузочная камера; 3 – ротор; 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выгрузной лоток; 5 – защитный кожух; 6 – станина; 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опорные ножки; 8 – мотор-редуктор;   9 – клиноременная передача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58" y="825890"/>
            <a:ext cx="5237824" cy="155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90657" y="795798"/>
            <a:ext cx="134644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71437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036" y="2412868"/>
            <a:ext cx="3792521" cy="21917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9295" y="4659877"/>
            <a:ext cx="523782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основании исследования процессов измельчения мы обосновали размерные параметры ножа: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ширину зуба принимаем равной 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=30 мм;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число зубьев принимаем равным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=8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шт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шаг зубьев равен высоте зуба и принимаем равный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hз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=0,025 м=25 мм,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толщину лезвия ножа принимаем равной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δн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=0,01 м=10 мм.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8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985" y="750168"/>
            <a:ext cx="5737286" cy="40961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37964" y="422286"/>
            <a:ext cx="186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Барабан в сборе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79" y="103954"/>
            <a:ext cx="3825344" cy="2968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6360" y="3203482"/>
            <a:ext cx="369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– диски; 2 – ножи; 3 – откидная крышка;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корпус; 5 – шкив ротора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683" y="275378"/>
            <a:ext cx="212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Механизм резания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891" y="3857507"/>
            <a:ext cx="2650479" cy="27960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4287" y="4058707"/>
            <a:ext cx="124287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71437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4500" y="5253895"/>
            <a:ext cx="682692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Разработанная и предложенная конструкция может иметь производительность до 1 т/ч мощностью 4 кВт.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12" y="269374"/>
            <a:ext cx="10515600" cy="4704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 работы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измельчителя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056846"/>
            <a:ext cx="7373388" cy="5019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922029" y="1056846"/>
            <a:ext cx="4133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– загрузочный стол; 2 – загрузочная камера; 3 – ротор; 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выгрузной лоток; 5 – защитный кожух; 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– станина; 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опорные ножки; 8 – мотор-редуктор;   </a:t>
            </a:r>
          </a:p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– клиноременная передача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9149" y="3107988"/>
            <a:ext cx="4123112" cy="3517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Разработанная и предложенная конструкция может иметь производительность до 1 т/ч (мощность </a:t>
            </a:r>
            <a:r>
              <a:rPr lang="ru-RU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привод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кВт).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Измельчитель может легко устанавливаться в любых технологических линиях и мини линиях по переработке костного или мясо-костного сырья для производства костной, мясо-костной муки или кормовых кормов. Обладает меньшей материалоемкостью и энергоемкостью по сравнению с прототипами.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3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130" y="2290438"/>
            <a:ext cx="7446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Constantia" panose="02030602050306030303" pitchFamily="18" charset="0"/>
              </a:rPr>
              <a:t>Доклад окончен.</a:t>
            </a:r>
          </a:p>
          <a:p>
            <a:pPr algn="ctr"/>
            <a:r>
              <a:rPr lang="ru-RU" sz="4400" dirty="0">
                <a:latin typeface="Constantia" panose="02030602050306030303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37270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769</Words>
  <Application>Microsoft Office PowerPoint</Application>
  <PresentationFormat>Широкоэкранный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Constantia</vt:lpstr>
      <vt:lpstr>Georgia</vt:lpstr>
      <vt:lpstr>Helvetica Neue</vt:lpstr>
      <vt:lpstr>medium</vt:lpstr>
      <vt:lpstr>Times New Roman</vt:lpstr>
      <vt:lpstr>Тема Office</vt:lpstr>
      <vt:lpstr>Актуальные способы снижения отходов продукции переработки животноводства путем их глубокой переработки в кормовые и технические продукты</vt:lpstr>
      <vt:lpstr>Актуальность темы</vt:lpstr>
      <vt:lpstr>Цели и задачи исследования</vt:lpstr>
      <vt:lpstr>Технологическая линия переработки кости</vt:lpstr>
      <vt:lpstr>Оборудование для измельчения кости</vt:lpstr>
      <vt:lpstr>Измельчитель кости</vt:lpstr>
      <vt:lpstr>Презентация PowerPoint</vt:lpstr>
      <vt:lpstr>Принцип работы измельчителя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Татьяна Толстоухова</cp:lastModifiedBy>
  <cp:revision>20</cp:revision>
  <dcterms:created xsi:type="dcterms:W3CDTF">2026-01-27T07:20:11Z</dcterms:created>
  <dcterms:modified xsi:type="dcterms:W3CDTF">2026-02-03T21:36:42Z</dcterms:modified>
</cp:coreProperties>
</file>