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2" r:id="rId4"/>
    <p:sldId id="258" r:id="rId5"/>
    <p:sldId id="259" r:id="rId6"/>
    <p:sldId id="260" r:id="rId7"/>
    <p:sldId id="261" r:id="rId8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7" d="100"/>
          <a:sy n="97" d="100"/>
        </p:scale>
        <p:origin x="-522" y="222"/>
      </p:cViewPr>
      <p:guideLst>
        <p:guide orient="horz" pos="160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11708" y="744575"/>
            <a:ext cx="8520600" cy="2052599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" name="Shape 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_POINT">
    <p:spTree>
      <p:nvGrpSpPr>
        <p:cNvPr id="1" name="Group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_ONLY">
    <p:spTree>
      <p:nvGrpSpPr>
        <p:cNvPr id="1" name="Group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099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lvl1pPr>
          </a:lstStyle>
          <a:p/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_COLUMN_TEXT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399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_NUMBER">
    <p:spTree>
      <p:nvGrpSpPr>
        <p:cNvPr id="1" name="Group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499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/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_TITLE_AND_DESCRIPTION">
    <p:spTree>
      <p:nvGrpSpPr>
        <p:cNvPr id="1" name="Group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299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" name="Shape 3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/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_AND_BODY">
    <p:spTree>
      <p:nvGrpSpPr>
        <p:cNvPr id="1" name="Group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/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rmAutofit/>
          </a:bodyPr>
          <a:lstStyle/>
          <a:p/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rmAutofit/>
          </a:bodyPr>
          <a:lstStyle/>
          <a:p/>
        </p:txBody>
      </p:sp>
      <p:sp>
        <p:nvSpPr>
          <p:cNvPr id="4" name="Shape 4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rmAutofit/>
          </a:bodyPr>
          <a:lstStyle>
            <a:defPPr/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 panose="020B0604020202020204"/>
        <a:buNone/>
        <a:defRPr sz="2800" b="0" i="0" u="none" strike="noStrike" cap="none">
          <a:solidFill>
            <a:schemeClr val="dk1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 panose="020B0604020202020204"/>
        <a:buNone/>
        <a:defRPr sz="2800" b="0" i="0" u="none" strike="noStrike" cap="none">
          <a:solidFill>
            <a:schemeClr val="dk1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 panose="020B0604020202020204"/>
        <a:buNone/>
        <a:defRPr sz="2800" b="0" i="0" u="none" strike="noStrike" cap="none">
          <a:solidFill>
            <a:schemeClr val="dk1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 panose="020B0604020202020204"/>
        <a:buNone/>
        <a:defRPr sz="2800" b="0" i="0" u="none" strike="noStrike" cap="none">
          <a:solidFill>
            <a:schemeClr val="dk1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 panose="020B0604020202020204"/>
        <a:buNone/>
        <a:defRPr sz="2800" b="0" i="0" u="none" strike="noStrike" cap="none">
          <a:solidFill>
            <a:schemeClr val="dk1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 panose="020B0604020202020204"/>
        <a:buNone/>
        <a:defRPr sz="2800" b="0" i="0" u="none" strike="noStrike" cap="none">
          <a:solidFill>
            <a:schemeClr val="dk1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 panose="020B0604020202020204"/>
        <a:buNone/>
        <a:defRPr sz="2800" b="0" i="0" u="none" strike="noStrike" cap="none">
          <a:solidFill>
            <a:schemeClr val="dk1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 panose="020B0604020202020204"/>
        <a:buNone/>
        <a:defRPr sz="2800" b="0" i="0" u="none" strike="noStrike" cap="none">
          <a:solidFill>
            <a:schemeClr val="dk1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 panose="020B0604020202020204"/>
        <a:buNone/>
        <a:defRPr sz="2800" b="0" i="0" u="none" strike="noStrike" cap="none">
          <a:solidFill>
            <a:schemeClr val="dk1"/>
          </a:solidFill>
          <a:latin typeface="Arial" panose="020B0604020202020204"/>
          <a:ea typeface="Arial" panose="020B0604020202020204"/>
          <a:cs typeface="Arial" panose="020B0604020202020204"/>
        </a:defRPr>
      </a:lvl9pPr>
    </p:titleStyle>
    <p:bodyStyle>
      <a:defPPr/>
      <a:lvl1pPr marL="457200" marR="0" lvl="0" indent="-3429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800"/>
        <a:buFont typeface="Arial" panose="020B0604020202020204"/>
        <a:buChar char="●"/>
        <a:defRPr sz="1800" b="0" i="0" u="none" strike="noStrike" cap="none">
          <a:solidFill>
            <a:schemeClr val="dk2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L="914400" marR="0" lvl="1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 panose="020B0604020202020204"/>
        <a:buChar char="○"/>
        <a:defRPr sz="1400" b="0" i="0" u="none" strike="noStrike" cap="none">
          <a:solidFill>
            <a:schemeClr val="dk2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L="1371600" marR="0" lvl="2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 panose="020B0604020202020204"/>
        <a:buChar char="■"/>
        <a:defRPr sz="1400" b="0" i="0" u="none" strike="noStrike" cap="none">
          <a:solidFill>
            <a:schemeClr val="dk2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L="1828800" marR="0" lvl="3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 panose="020B0604020202020204"/>
        <a:buChar char="●"/>
        <a:defRPr sz="1400" b="0" i="0" u="none" strike="noStrike" cap="none">
          <a:solidFill>
            <a:schemeClr val="dk2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L="2286000" marR="0" lvl="4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 panose="020B0604020202020204"/>
        <a:buChar char="○"/>
        <a:defRPr sz="1400" b="0" i="0" u="none" strike="noStrike" cap="none">
          <a:solidFill>
            <a:schemeClr val="dk2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L="2743200" marR="0" lvl="5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 panose="020B0604020202020204"/>
        <a:buChar char="■"/>
        <a:defRPr sz="1400" b="0" i="0" u="none" strike="noStrike" cap="none">
          <a:solidFill>
            <a:schemeClr val="dk2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L="3200400" marR="0" lvl="6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 panose="020B0604020202020204"/>
        <a:buChar char="●"/>
        <a:defRPr sz="1400" b="0" i="0" u="none" strike="noStrike" cap="none">
          <a:solidFill>
            <a:schemeClr val="dk2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L="3657600" marR="0" lvl="7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 panose="020B0604020202020204"/>
        <a:buChar char="○"/>
        <a:defRPr sz="1400" b="0" i="0" u="none" strike="noStrike" cap="none">
          <a:solidFill>
            <a:schemeClr val="dk2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L="4114800" marR="0" lvl="8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 panose="020B0604020202020204"/>
        <a:buChar char="■"/>
        <a:defRPr sz="1400" b="0" i="0" u="none" strike="noStrike" cap="none">
          <a:solidFill>
            <a:schemeClr val="dk2"/>
          </a:solidFill>
          <a:latin typeface="Arial" panose="020B0604020202020204"/>
          <a:ea typeface="Arial" panose="020B0604020202020204"/>
          <a:cs typeface="Arial" panose="020B0604020202020204"/>
        </a:defRPr>
      </a:lvl9pPr>
    </p:bodyStyle>
    <p:otherStyle>
      <a:defPPr/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11.xml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 t="-13000" b="-13000"/>
          </a:stretch>
        </a:blipFill>
        <a:effectLst/>
      </p:bgPr>
    </p:bg>
    <p:spTree>
      <p:nvGrpSpPr>
        <p:cNvPr id="1" name="Group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subTitle" idx="1"/>
          </p:nvPr>
        </p:nvSpPr>
        <p:spPr>
          <a:xfrm>
            <a:off x="4758431" y="3262762"/>
            <a:ext cx="4277110" cy="563512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bg1"/>
            </a:solidFill>
          </a:ln>
        </p:spPr>
        <p:txBody>
          <a:bodyPr wrap="square" lIns="91425" tIns="91425" rIns="91425" bIns="91425" anchor="t">
            <a:normAutofit fontScale="55000" lnSpcReduction="20000"/>
          </a:bodyPr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Наставник</a:t>
            </a:r>
            <a:r>
              <a:rPr dirty="0" smtClean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lang="ru-RU" dirty="0" smtClean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Ренёва</a:t>
            </a:r>
            <a:r>
              <a:rPr lang="ru-RU" dirty="0" smtClean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Юлия Анатольевна</a:t>
            </a:r>
            <a:endParaRPr dirty="0">
              <a:solidFill>
                <a:schemeClr val="tx1"/>
              </a:solidFill>
              <a:highlight>
                <a:srgbClr val="FFFF00"/>
              </a:highlight>
              <a:latin typeface="Gilroy"/>
              <a:ea typeface="Gilroy"/>
              <a:cs typeface="Gilroy"/>
            </a:endParaRPr>
          </a:p>
        </p:txBody>
      </p:sp>
      <p:sp>
        <p:nvSpPr>
          <p:cNvPr id="49" name="Shape 49"/>
          <p:cNvSpPr txBox="1"/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>
            <a:normAutofit fontScale="92500" lnSpcReduction="20000"/>
          </a:bodyPr>
          <a:lstStyle>
            <a:defPPr/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9pPr>
          </a:lstStyle>
          <a:p>
            <a:r>
              <a:rPr sz="2400">
                <a:solidFill>
                  <a:schemeClr val="accent4"/>
                </a:solidFill>
                <a:latin typeface="Gilroy"/>
                <a:ea typeface="Gilroy"/>
                <a:cs typeface="Gilroy"/>
              </a:rPr>
              <a:t>Акселератор</a:t>
            </a:r>
            <a:endParaRPr sz="2400">
              <a:solidFill>
                <a:schemeClr val="accent4"/>
              </a:solidFill>
              <a:latin typeface="Gilroy"/>
              <a:ea typeface="Gilroy"/>
              <a:cs typeface="Gilroy"/>
            </a:endParaRPr>
          </a:p>
          <a:p>
            <a:r>
              <a:rPr sz="2400">
                <a:solidFill>
                  <a:schemeClr val="accent4"/>
                </a:solidFill>
                <a:latin typeface="Gilroy"/>
                <a:ea typeface="Gilroy"/>
                <a:cs typeface="Gilroy"/>
              </a:rPr>
              <a:t>АгроТехноУнивер. Осень 2023</a:t>
            </a:r>
            <a:endParaRPr sz="2400">
              <a:solidFill>
                <a:schemeClr val="accent4"/>
              </a:solidFill>
              <a:latin typeface="Gilroy"/>
              <a:ea typeface="Gilroy"/>
              <a:cs typeface="Gilroy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-8896" y="3927542"/>
            <a:ext cx="9144000" cy="121595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txBody>
          <a:bodyPr wrap="square" lIns="91425" tIns="91425" rIns="91425" bIns="91425" anchor="t">
            <a:normAutofit/>
          </a:bodyPr>
          <a:lstStyle>
            <a:defPPr/>
            <a:lvl1pPr marL="457200" marR="0" lvl="0" indent="-3429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1pPr>
            <a:lvl2pPr marL="914400" marR="0" lvl="1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2pPr>
            <a:lvl3pPr marL="1371600" marR="0" lvl="2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3pPr>
            <a:lvl4pPr marL="1828800" marR="0" lvl="3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4pPr>
            <a:lvl5pPr marL="2286000" marR="0" lvl="4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5pPr>
            <a:lvl6pPr marL="2743200" marR="0" lvl="5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6pPr>
            <a:lvl7pPr marL="3200400" marR="0" lvl="6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7pPr>
            <a:lvl8pPr marL="3657600" marR="0" lvl="7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8pPr>
            <a:lvl9pPr marL="4114800" marR="0" lvl="8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9pPr>
          </a:lstStyle>
          <a:p>
            <a:pPr marL="0" indent="0" algn="l"/>
            <a:r>
              <a:rPr dirty="0" err="1"/>
              <a:t>Технологическое</a:t>
            </a:r>
            <a:r>
              <a:rPr dirty="0"/>
              <a:t> </a:t>
            </a:r>
            <a:r>
              <a:rPr dirty="0" err="1" smtClean="0"/>
              <a:t>направление</a:t>
            </a:r>
            <a:r>
              <a:rPr lang="ru-RU" dirty="0" smtClean="0"/>
              <a:t>:</a:t>
            </a:r>
            <a:endParaRPr lang="ru-RU" dirty="0" smtClean="0"/>
          </a:p>
          <a:p>
            <a:pPr marL="0" indent="0" algn="l"/>
            <a:r>
              <a:rPr lang="ru-RU" dirty="0"/>
              <a:t>Биомедицинские и ветеринарные технологии</a:t>
            </a:r>
            <a:r>
              <a:rPr dirty="0"/>
              <a:t>.</a:t>
            </a:r>
            <a:endParaRPr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739303"/>
            <a:ext cx="8520600" cy="2052599"/>
          </a:xfrm>
        </p:spPr>
        <p:txBody>
          <a:bodyPr/>
          <a:lstStyle/>
          <a:p>
            <a:r>
              <a:rPr lang="ru-RU" dirty="0" smtClean="0"/>
              <a:t>Свежий вызов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Пользователь и его проблема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Веганы и экологически осознанные потребители </a:t>
            </a:r>
            <a:endParaRPr lang="ru-RU" dirty="0" smtClean="0">
              <a:solidFill>
                <a:schemeClr val="tx1"/>
              </a:solidFill>
            </a:endParaRPr>
          </a:p>
          <a:p>
            <a:pPr marL="114300" indent="0" algn="ctr">
              <a:buNone/>
            </a:pPr>
            <a:r>
              <a:rPr lang="ru-RU" dirty="0" smtClean="0">
                <a:solidFill>
                  <a:schemeClr val="accent1"/>
                </a:solidFill>
              </a:rPr>
              <a:t>ХОТЯТ </a:t>
            </a:r>
            <a:endParaRPr lang="ru-RU" dirty="0" smtClean="0">
              <a:solidFill>
                <a:schemeClr val="accent1"/>
              </a:solidFill>
            </a:endParaRPr>
          </a:p>
          <a:p>
            <a:pPr marL="11430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исключить </a:t>
            </a:r>
            <a:r>
              <a:rPr lang="ru-RU" dirty="0">
                <a:solidFill>
                  <a:schemeClr val="tx1"/>
                </a:solidFill>
              </a:rPr>
              <a:t>мясо и </a:t>
            </a:r>
            <a:r>
              <a:rPr lang="ru-RU" dirty="0" smtClean="0">
                <a:solidFill>
                  <a:schemeClr val="tx1"/>
                </a:solidFill>
              </a:rPr>
              <a:t>рыбу </a:t>
            </a:r>
            <a:r>
              <a:rPr lang="ru-RU" dirty="0">
                <a:solidFill>
                  <a:schemeClr val="tx1"/>
                </a:solidFill>
              </a:rPr>
              <a:t>из </a:t>
            </a:r>
            <a:r>
              <a:rPr lang="ru-RU" dirty="0" smtClean="0">
                <a:solidFill>
                  <a:schemeClr val="tx1"/>
                </a:solidFill>
              </a:rPr>
              <a:t>своего рациона 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выбирают</a:t>
            </a:r>
            <a:endParaRPr lang="ru-RU" dirty="0" smtClean="0">
              <a:solidFill>
                <a:schemeClr val="tx1"/>
              </a:solidFill>
            </a:endParaRPr>
          </a:p>
          <a:p>
            <a:pPr marL="11430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продукты из растительного сырья в </a:t>
            </a:r>
            <a:r>
              <a:rPr lang="ru-RU" dirty="0">
                <a:solidFill>
                  <a:schemeClr val="tx1"/>
                </a:solidFill>
              </a:rPr>
              <a:t>целях заботы об окружающей среде и уменьшения негативного влияния на </a:t>
            </a:r>
            <a:r>
              <a:rPr lang="ru-RU" dirty="0" smtClean="0">
                <a:solidFill>
                  <a:schemeClr val="tx1"/>
                </a:solidFill>
              </a:rPr>
              <a:t>климат</a:t>
            </a:r>
            <a:endParaRPr lang="ru-RU" dirty="0" smtClean="0">
              <a:solidFill>
                <a:schemeClr val="tx1"/>
              </a:solidFill>
            </a:endParaRPr>
          </a:p>
          <a:p>
            <a:pPr marL="11430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НО</a:t>
            </a:r>
            <a:endParaRPr lang="ru-RU" dirty="0" smtClean="0">
              <a:solidFill>
                <a:srgbClr val="FF0000"/>
              </a:solidFill>
            </a:endParaRPr>
          </a:p>
          <a:p>
            <a:pPr marL="11430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не всегда </a:t>
            </a:r>
            <a:r>
              <a:rPr lang="ru-RU" dirty="0" smtClean="0">
                <a:solidFill>
                  <a:schemeClr val="tx1"/>
                </a:solidFill>
              </a:rPr>
              <a:t>есть возможность их приобрести в </a:t>
            </a:r>
            <a:r>
              <a:rPr lang="ru-RU" dirty="0">
                <a:solidFill>
                  <a:schemeClr val="tx1"/>
                </a:solidFill>
              </a:rPr>
              <a:t>силу </a:t>
            </a:r>
            <a:r>
              <a:rPr lang="ru-RU" dirty="0" smtClean="0">
                <a:solidFill>
                  <a:schemeClr val="tx1"/>
                </a:solidFill>
              </a:rPr>
              <a:t>отсутствия альтернативы и </a:t>
            </a:r>
            <a:r>
              <a:rPr lang="ru-RU" dirty="0">
                <a:solidFill>
                  <a:schemeClr val="tx1"/>
                </a:solidFill>
              </a:rPr>
              <a:t>высокой цены на эти </a:t>
            </a:r>
            <a:r>
              <a:rPr lang="ru-RU" dirty="0" smtClean="0">
                <a:solidFill>
                  <a:schemeClr val="tx1"/>
                </a:solidFill>
              </a:rPr>
              <a:t>продукты</a:t>
            </a:r>
            <a:endParaRPr lang="ru-RU" dirty="0">
              <a:solidFill>
                <a:schemeClr val="tx1"/>
              </a:solidFill>
            </a:endParaRPr>
          </a:p>
          <a:p>
            <a:pPr marL="114300" indent="0" algn="ctr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323850" y="339725"/>
            <a:ext cx="4949825" cy="57277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360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Решение</a:t>
            </a:r>
            <a:endParaRPr sz="3600" dirty="0" err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251460" y="1203325"/>
            <a:ext cx="5200015" cy="3416300"/>
          </a:xfrm>
          <a:prstGeom prst="rect">
            <a:avLst/>
          </a:prstGeom>
        </p:spPr>
        <p:txBody>
          <a:bodyPr wrap="square" lIns="91425" tIns="91425" rIns="91425" bIns="91425" anchor="t">
            <a:normAutofit lnSpcReduction="20000"/>
          </a:bodyPr>
          <a:lstStyle>
            <a:defPPr/>
            <a:lvl1pPr lvl="0"/>
          </a:lstStyle>
          <a:p>
            <a:pPr marL="0" lv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Разработка нового продукта на основе растительного сырья, который будет функциональным продуктом для веганов,</a:t>
            </a:r>
            <a:r>
              <a:rPr lang="ru-RU" sz="2400" dirty="0" smtClean="0">
                <a:solidFill>
                  <a:schemeClr val="tx1"/>
                </a:solidFill>
                <a:sym typeface="+mn-ea"/>
              </a:rPr>
              <a:t> вкус которого максимально приближен к вкусу мясного сырья, а также </a:t>
            </a:r>
            <a:r>
              <a:rPr lang="ru-RU" sz="2400" dirty="0" smtClean="0">
                <a:solidFill>
                  <a:schemeClr val="tx1"/>
                </a:solidFill>
              </a:rPr>
              <a:t>снижать нагрузку на экологическую обстановку.</a:t>
            </a:r>
            <a:endParaRPr lang="ru-RU" sz="2400" dirty="0"/>
          </a:p>
          <a:p>
            <a:pPr marL="0" lvl="0" indent="0" algn="ctr">
              <a:buNone/>
            </a:pPr>
            <a:endParaRPr lang="ru-RU" i="1" dirty="0" smtClean="0"/>
          </a:p>
          <a:p>
            <a:pPr marL="0" lvl="0" indent="0" algn="ctr">
              <a:buNone/>
            </a:pPr>
            <a:endParaRPr i="1" dirty="0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rcRect l="21946" t="1407" r="38900" b="-1407"/>
          <a:stretch>
            <a:fillRect/>
          </a:stretch>
        </p:blipFill>
        <p:spPr>
          <a:xfrm>
            <a:off x="5451475" y="-63500"/>
            <a:ext cx="3801110" cy="538289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2730" y="1354455"/>
            <a:ext cx="5277485" cy="3989070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317500"/>
          </a:effectLst>
        </p:spPr>
      </p:pic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 fontScale="90000"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Аналоги решения</a:t>
            </a:r>
            <a:endParaRPr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750" y="1276350"/>
            <a:ext cx="3558540" cy="5251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ru-RU" altLang="en-US"/>
              <a:t>Соевая, Гороховая колбаса </a:t>
            </a:r>
            <a:endParaRPr lang="ru-RU" altLang="en-US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4682490" y="1354455"/>
            <a:ext cx="41497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/>
              <a:t>Наш продукт будет отличаться:</a:t>
            </a:r>
            <a:endParaRPr lang="ru-RU" altLang="en-US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434330" y="1995805"/>
            <a:ext cx="2646045" cy="1152525"/>
          </a:xfrm>
          <a:prstGeom prst="round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/>
              <a:t>Не имеет характерного специфического вкуса и запаха</a:t>
            </a:r>
            <a:endParaRPr lang="ru-RU" altLang="en-US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6948805" y="3435985"/>
            <a:ext cx="1979295" cy="1088390"/>
          </a:xfrm>
          <a:prstGeom prst="round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/>
              <a:t>Сырьё дешевле и доступнее</a:t>
            </a:r>
            <a:endParaRPr lang="ru-RU" altLang="en-US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4860290" y="3472815"/>
            <a:ext cx="1800225" cy="1080135"/>
          </a:xfrm>
          <a:prstGeom prst="round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/>
              <a:t>Простота производства</a:t>
            </a:r>
            <a:endParaRPr lang="ru-RU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179620" y="513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 fontScale="90000"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Команда</a:t>
            </a:r>
            <a:endParaRPr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rcRect l="12871"/>
          <a:stretch>
            <a:fillRect/>
          </a:stretch>
        </p:blipFill>
        <p:spPr>
          <a:xfrm>
            <a:off x="3269615" y="2998470"/>
            <a:ext cx="1297305" cy="148971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rcRect l="17293" t="15033" r="4859" b="9868"/>
          <a:stretch>
            <a:fillRect/>
          </a:stretch>
        </p:blipFill>
        <p:spPr>
          <a:xfrm>
            <a:off x="4812030" y="2990215"/>
            <a:ext cx="1179830" cy="1518285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rcRect l="21649" t="21649" r="13402" b="-573"/>
          <a:stretch>
            <a:fillRect/>
          </a:stretch>
        </p:blipFill>
        <p:spPr>
          <a:xfrm>
            <a:off x="6229985" y="2979420"/>
            <a:ext cx="1243330" cy="1510665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/>
          <a:srcRect r="584" b="27796"/>
          <a:stretch>
            <a:fillRect/>
          </a:stretch>
        </p:blipFill>
        <p:spPr>
          <a:xfrm>
            <a:off x="251460" y="2978785"/>
            <a:ext cx="1365885" cy="1489075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5"/>
          <a:srcRect l="67130" t="23876" r="4745" b="53354"/>
          <a:stretch>
            <a:fillRect/>
          </a:stretch>
        </p:blipFill>
        <p:spPr>
          <a:xfrm>
            <a:off x="1979930" y="616585"/>
            <a:ext cx="1379220" cy="1676400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7540" y="2981325"/>
            <a:ext cx="1117600" cy="1490345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3815" y="2974975"/>
            <a:ext cx="1166495" cy="1533525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525" y="627380"/>
            <a:ext cx="1434465" cy="1669415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9"/>
          <a:srcRect l="10020" r="16084" b="-3405"/>
          <a:stretch>
            <a:fillRect/>
          </a:stretch>
        </p:blipFill>
        <p:spPr>
          <a:xfrm>
            <a:off x="5436235" y="593090"/>
            <a:ext cx="1506220" cy="1713865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6010" y="593090"/>
            <a:ext cx="1513205" cy="1699895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11"/>
          <a:srcRect l="13406" t="19740" r="18178"/>
          <a:stretch>
            <a:fillRect/>
          </a:stretch>
        </p:blipFill>
        <p:spPr>
          <a:xfrm>
            <a:off x="7308215" y="593090"/>
            <a:ext cx="1374140" cy="1612265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1767840" y="4504690"/>
            <a:ext cx="14243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200"/>
              <a:t>Блинова Мария - Производитель</a:t>
            </a:r>
            <a:endParaRPr lang="ru-RU" altLang="en-US" sz="1200"/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3136900" y="4477385"/>
            <a:ext cx="16617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200"/>
              <a:t>Дмитриева Ксения -Производитель</a:t>
            </a:r>
            <a:endParaRPr lang="ru-RU" altLang="en-US" sz="1200"/>
          </a:p>
        </p:txBody>
      </p:sp>
      <p:sp>
        <p:nvSpPr>
          <p:cNvPr id="19" name="Текстовое поле 18"/>
          <p:cNvSpPr txBox="1"/>
          <p:nvPr/>
        </p:nvSpPr>
        <p:spPr>
          <a:xfrm>
            <a:off x="4751705" y="4494530"/>
            <a:ext cx="1397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200"/>
              <a:t>Самосадкина Мария -Производитель</a:t>
            </a:r>
            <a:endParaRPr lang="ru-RU" altLang="en-US" sz="1200"/>
          </a:p>
        </p:txBody>
      </p:sp>
      <p:sp>
        <p:nvSpPr>
          <p:cNvPr id="20" name="Текстовое поле 19"/>
          <p:cNvSpPr txBox="1"/>
          <p:nvPr/>
        </p:nvSpPr>
        <p:spPr>
          <a:xfrm>
            <a:off x="179705" y="2280285"/>
            <a:ext cx="18313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200"/>
              <a:t>Ренёва Юлия Анатольевна - Наставник</a:t>
            </a:r>
            <a:endParaRPr lang="ru-RU" altLang="en-US" sz="1200"/>
          </a:p>
        </p:txBody>
      </p:sp>
      <p:sp>
        <p:nvSpPr>
          <p:cNvPr id="21" name="Текстовое поле 20"/>
          <p:cNvSpPr txBox="1"/>
          <p:nvPr/>
        </p:nvSpPr>
        <p:spPr>
          <a:xfrm>
            <a:off x="6163310" y="4467860"/>
            <a:ext cx="13341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200"/>
              <a:t>Пестова Елизавета -Производитель</a:t>
            </a:r>
            <a:endParaRPr lang="ru-RU" altLang="en-US" sz="1200"/>
          </a:p>
        </p:txBody>
      </p:sp>
      <p:sp>
        <p:nvSpPr>
          <p:cNvPr id="23" name="Текстовое поле 22"/>
          <p:cNvSpPr txBox="1"/>
          <p:nvPr/>
        </p:nvSpPr>
        <p:spPr>
          <a:xfrm>
            <a:off x="1875155" y="2272665"/>
            <a:ext cx="15995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200"/>
              <a:t>Путикова Полина - Лидер</a:t>
            </a:r>
            <a:endParaRPr lang="ru-RU" altLang="en-US" sz="1200"/>
          </a:p>
        </p:txBody>
      </p:sp>
      <p:sp>
        <p:nvSpPr>
          <p:cNvPr id="24" name="Текстовое поле 23"/>
          <p:cNvSpPr txBox="1"/>
          <p:nvPr/>
        </p:nvSpPr>
        <p:spPr>
          <a:xfrm>
            <a:off x="5363845" y="2265045"/>
            <a:ext cx="16497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200"/>
              <a:t>Найданов Григорий - Администратор</a:t>
            </a:r>
            <a:endParaRPr lang="ru-RU" altLang="en-US" sz="1200"/>
          </a:p>
        </p:txBody>
      </p:sp>
      <p:sp>
        <p:nvSpPr>
          <p:cNvPr id="25" name="Текстовое поле 24"/>
          <p:cNvSpPr txBox="1"/>
          <p:nvPr/>
        </p:nvSpPr>
        <p:spPr>
          <a:xfrm>
            <a:off x="3582670" y="2280285"/>
            <a:ext cx="15703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200"/>
              <a:t>Ракинцева Ксения - Интегратор</a:t>
            </a:r>
            <a:endParaRPr lang="ru-RU" altLang="en-US" sz="1200"/>
          </a:p>
        </p:txBody>
      </p:sp>
      <p:sp>
        <p:nvSpPr>
          <p:cNvPr id="26" name="Текстовое поле 25"/>
          <p:cNvSpPr txBox="1"/>
          <p:nvPr/>
        </p:nvSpPr>
        <p:spPr>
          <a:xfrm>
            <a:off x="7308215" y="2265045"/>
            <a:ext cx="14243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200"/>
              <a:t>Осокор Юлия - Производитель</a:t>
            </a:r>
            <a:endParaRPr lang="ru-RU" altLang="en-US" sz="1200"/>
          </a:p>
        </p:txBody>
      </p:sp>
      <p:sp>
        <p:nvSpPr>
          <p:cNvPr id="27" name="Текстовое поле 26"/>
          <p:cNvSpPr txBox="1"/>
          <p:nvPr/>
        </p:nvSpPr>
        <p:spPr>
          <a:xfrm>
            <a:off x="138430" y="4467860"/>
            <a:ext cx="16084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200"/>
              <a:t>Погорелова Эмма - Производитель</a:t>
            </a:r>
            <a:endParaRPr lang="ru-RU" altLang="en-US" sz="1200"/>
          </a:p>
        </p:txBody>
      </p:sp>
      <p:sp>
        <p:nvSpPr>
          <p:cNvPr id="28" name="Текстовое поле 27"/>
          <p:cNvSpPr txBox="1"/>
          <p:nvPr/>
        </p:nvSpPr>
        <p:spPr>
          <a:xfrm>
            <a:off x="7407910" y="4490085"/>
            <a:ext cx="16821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200"/>
              <a:t>Бакунова Эмилия - Производитель</a:t>
            </a:r>
            <a:endParaRPr lang="ru-RU" altLang="en-US"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 fontScale="90000"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>Вопросы к экспертам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311700" y="1131520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pPr marL="0" indent="0">
              <a:spcAft>
                <a:spcPts val="1200"/>
              </a:spcAft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Стоит ли проводить анализ предлагаемого продукта, как альтернатива мясному продукту?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Какие рынки сбыта посоветуете для внедрения нашего продукта?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endParaRPr lang="ru-RU" dirty="0"/>
          </a:p>
          <a:p>
            <a:pPr marL="0" lvl="0" indent="0" algn="l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0</TotalTime>
  <Words>1394</Words>
  <Application>WPS Presentation</Application>
  <PresentationFormat>Экран (16:9)</PresentationFormat>
  <Paragraphs>69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SimSun</vt:lpstr>
      <vt:lpstr>Wingdings</vt:lpstr>
      <vt:lpstr>Arial</vt:lpstr>
      <vt:lpstr>Gilroy</vt:lpstr>
      <vt:lpstr>Gubbi</vt:lpstr>
      <vt:lpstr>Microsoft YaHei</vt:lpstr>
      <vt:lpstr>Arial Unicode MS</vt:lpstr>
      <vt:lpstr>Calibri</vt:lpstr>
      <vt:lpstr>Simple Light</vt:lpstr>
      <vt:lpstr>Свежий вызов</vt:lpstr>
      <vt:lpstr>Пользователь и его проблема</vt:lpstr>
      <vt:lpstr>Решение</vt:lpstr>
      <vt:lpstr>Аналоги решения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Свежий вызов</dc:title>
  <dc:creator/>
  <cp:lastModifiedBy>user</cp:lastModifiedBy>
  <cp:revision>15</cp:revision>
  <dcterms:created xsi:type="dcterms:W3CDTF">2023-10-09T09:14:08Z</dcterms:created>
  <dcterms:modified xsi:type="dcterms:W3CDTF">2023-10-09T09:14:08Z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1049-11.1.0.11664</vt:lpwstr>
  </property>
</Properties>
</file>