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diagrams/drawing10.xml" ContentType="application/vnd.ms-office.drawingml.diagramDrawing+xml"/>
  <Override PartName="/ppt/diagrams/drawing20.xml" ContentType="application/vnd.ms-office.drawingml.diagramDrawing+xml"/>
  <Override PartName="/ppt/diagrams/drawing30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5"/>
  </p:notesMasterIdLst>
  <p:sldIdLst>
    <p:sldId id="256" r:id="rId4"/>
    <p:sldId id="297" r:id="rId5"/>
    <p:sldId id="285" r:id="rId6"/>
    <p:sldId id="288" r:id="rId7"/>
    <p:sldId id="303" r:id="rId8"/>
    <p:sldId id="263" r:id="rId9"/>
    <p:sldId id="322" r:id="rId10"/>
    <p:sldId id="323" r:id="rId11"/>
    <p:sldId id="309" r:id="rId12"/>
    <p:sldId id="310" r:id="rId13"/>
    <p:sldId id="299" r:id="rId14"/>
    <p:sldId id="304" r:id="rId15"/>
    <p:sldId id="301" r:id="rId16"/>
    <p:sldId id="300" r:id="rId17"/>
    <p:sldId id="328" r:id="rId18"/>
    <p:sldId id="308" r:id="rId19"/>
    <p:sldId id="329" r:id="rId20"/>
    <p:sldId id="291" r:id="rId21"/>
    <p:sldId id="302" r:id="rId22"/>
    <p:sldId id="306" r:id="rId23"/>
    <p:sldId id="264" r:id="rId24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0" orient="horz" pos="1757" userDrawn="1">
          <p15:clr>
            <a:srgbClr val="A4A3A4"/>
          </p15:clr>
        </p15:guide>
        <p15:guide id="1" pos="31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B9D"/>
    <a:srgbClr val="00D5F2"/>
    <a:srgbClr val="D1E9F0"/>
    <a:srgbClr val="A4D4E2"/>
    <a:srgbClr val="018C9A"/>
    <a:srgbClr val="008C9D"/>
    <a:srgbClr val="00B7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28" autoAdjust="0"/>
    <p:restoredTop sz="94269" autoAdjust="0"/>
  </p:normalViewPr>
  <p:slideViewPr>
    <p:cSldViewPr>
      <p:cViewPr varScale="1">
        <p:scale>
          <a:sx n="107" d="100"/>
          <a:sy n="107" d="100"/>
        </p:scale>
        <p:origin x="307" y="77"/>
      </p:cViewPr>
      <p:guideLst>
        <p:guide orient="horz" pos="1757"/>
        <p:guide pos="31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676D-03CD-492E-B9FA-5BC403847C2A}" type="doc">
      <dgm:prSet loTypeId="urn:microsoft.com/office/officeart/2005/8/layout/vList5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40823609-9E1F-477F-970E-0797297793BB}">
      <dgm:prSet phldrT="[Текст]" custT="1"/>
      <dgm:spPr>
        <a:solidFill>
          <a:srgbClr val="008C9D"/>
        </a:solidFill>
      </dgm:spPr>
      <dgm:t>
        <a:bodyPr/>
        <a:lstStyle/>
        <a:p>
          <a:r>
            <a:rPr lang="ru-RU" sz="1600" dirty="0" smtClean="0"/>
            <a:t>Журналист/Студент/Абитуриент</a:t>
          </a:r>
          <a:endParaRPr lang="ru-RU" sz="1600" dirty="0"/>
        </a:p>
      </dgm:t>
    </dgm:pt>
    <dgm:pt modelId="{A5EB25F1-A635-4574-A1F9-1978F99567B7}" type="parTrans" cxnId="{589E3AF8-C451-4CB4-BFA2-ECFAAD994277}">
      <dgm:prSet/>
      <dgm:spPr/>
      <dgm:t>
        <a:bodyPr/>
        <a:lstStyle/>
        <a:p>
          <a:endParaRPr lang="ru-RU" sz="4000"/>
        </a:p>
      </dgm:t>
    </dgm:pt>
    <dgm:pt modelId="{00E087C0-C248-4C14-BDAD-153C3C6A6AE0}" type="sibTrans" cxnId="{589E3AF8-C451-4CB4-BFA2-ECFAAD994277}">
      <dgm:prSet/>
      <dgm:spPr/>
      <dgm:t>
        <a:bodyPr/>
        <a:lstStyle/>
        <a:p>
          <a:endParaRPr lang="ru-RU" sz="4000"/>
        </a:p>
      </dgm:t>
    </dgm:pt>
    <dgm:pt modelId="{684F60A0-79DD-4DC4-8B93-F71DCB5F72ED}">
      <dgm:prSet phldrT="[Текст]" custT="1"/>
      <dgm:spPr>
        <a:solidFill>
          <a:srgbClr val="A4D4E2"/>
        </a:solidFill>
        <a:ln>
          <a:solidFill>
            <a:srgbClr val="A4D4E2"/>
          </a:solidFill>
        </a:ln>
      </dgm:spPr>
      <dgm:t>
        <a:bodyPr anchor="t"/>
        <a:lstStyle/>
        <a:p>
          <a:r>
            <a:rPr lang="ru-RU" sz="2000" dirty="0" smtClean="0"/>
            <a:t>Изобилие непонятных терминов и разнообразие необходимой для профессии журналиста информации </a:t>
          </a:r>
          <a:endParaRPr lang="ru-RU" sz="2000" dirty="0"/>
        </a:p>
      </dgm:t>
    </dgm:pt>
    <dgm:pt modelId="{6D3DAFA6-0D9F-4D19-B108-EBE5E225A770}" type="parTrans" cxnId="{602CD5BD-DB03-47FE-8277-95F755165DAE}">
      <dgm:prSet/>
      <dgm:spPr/>
      <dgm:t>
        <a:bodyPr/>
        <a:lstStyle/>
        <a:p>
          <a:endParaRPr lang="ru-RU" sz="4000"/>
        </a:p>
      </dgm:t>
    </dgm:pt>
    <dgm:pt modelId="{6EB2D3BA-A1D4-4CDA-833C-A0CB99162A4F}" type="sibTrans" cxnId="{602CD5BD-DB03-47FE-8277-95F755165DAE}">
      <dgm:prSet/>
      <dgm:spPr/>
      <dgm:t>
        <a:bodyPr/>
        <a:lstStyle/>
        <a:p>
          <a:endParaRPr lang="ru-RU" sz="4000"/>
        </a:p>
      </dgm:t>
    </dgm:pt>
    <dgm:pt modelId="{29617802-EAC8-4947-9650-B74A29FCBE47}">
      <dgm:prSet custT="1"/>
      <dgm:spPr/>
      <dgm:t>
        <a:bodyPr anchor="t"/>
        <a:lstStyle/>
        <a:p>
          <a:endParaRPr lang="ru-RU" sz="4000" dirty="0"/>
        </a:p>
      </dgm:t>
    </dgm:pt>
    <dgm:pt modelId="{DA77A7A5-5EFC-4826-A162-B0819AEC7A60}" type="parTrans" cxnId="{D96665ED-A1EF-4D5B-981C-C8464A664B85}">
      <dgm:prSet/>
      <dgm:spPr/>
      <dgm:t>
        <a:bodyPr/>
        <a:lstStyle/>
        <a:p>
          <a:endParaRPr lang="ru-RU"/>
        </a:p>
      </dgm:t>
    </dgm:pt>
    <dgm:pt modelId="{6BE8B124-9482-43D7-BD1B-54D0FBA4683A}" type="sibTrans" cxnId="{D96665ED-A1EF-4D5B-981C-C8464A664B85}">
      <dgm:prSet/>
      <dgm:spPr/>
      <dgm:t>
        <a:bodyPr/>
        <a:lstStyle/>
        <a:p>
          <a:endParaRPr lang="ru-RU"/>
        </a:p>
      </dgm:t>
    </dgm:pt>
    <dgm:pt modelId="{698EA119-0AA3-4DA2-993B-2B610C8DC3B2}" type="pres">
      <dgm:prSet presAssocID="{EDC6676D-03CD-492E-B9FA-5BC403847C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953E8-A4B7-4A5B-ABF1-AE499D5EDF7C}" type="pres">
      <dgm:prSet presAssocID="{40823609-9E1F-477F-970E-0797297793BB}" presName="linNode" presStyleCnt="0"/>
      <dgm:spPr/>
    </dgm:pt>
    <dgm:pt modelId="{25CE82D9-9946-4501-ADAF-4D9AD60E2680}" type="pres">
      <dgm:prSet presAssocID="{40823609-9E1F-477F-970E-0797297793B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4BE2A-CEEC-4ADA-B641-ABA1F5F10AA0}" type="pres">
      <dgm:prSet presAssocID="{40823609-9E1F-477F-970E-0797297793BB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DE4AF-8654-4594-B006-D98D55B68002}" type="presOf" srcId="{EDC6676D-03CD-492E-B9FA-5BC403847C2A}" destId="{698EA119-0AA3-4DA2-993B-2B610C8DC3B2}" srcOrd="0" destOrd="0" presId="urn:microsoft.com/office/officeart/2005/8/layout/vList5"/>
    <dgm:cxn modelId="{602CD5BD-DB03-47FE-8277-95F755165DAE}" srcId="{40823609-9E1F-477F-970E-0797297793BB}" destId="{684F60A0-79DD-4DC4-8B93-F71DCB5F72ED}" srcOrd="0" destOrd="0" parTransId="{6D3DAFA6-0D9F-4D19-B108-EBE5E225A770}" sibTransId="{6EB2D3BA-A1D4-4CDA-833C-A0CB99162A4F}"/>
    <dgm:cxn modelId="{589E3AF8-C451-4CB4-BFA2-ECFAAD994277}" srcId="{EDC6676D-03CD-492E-B9FA-5BC403847C2A}" destId="{40823609-9E1F-477F-970E-0797297793BB}" srcOrd="0" destOrd="0" parTransId="{A5EB25F1-A635-4574-A1F9-1978F99567B7}" sibTransId="{00E087C0-C248-4C14-BDAD-153C3C6A6AE0}"/>
    <dgm:cxn modelId="{2853BD38-797E-49E4-A8F0-D1DC592A0FBB}" type="presOf" srcId="{40823609-9E1F-477F-970E-0797297793BB}" destId="{25CE82D9-9946-4501-ADAF-4D9AD60E2680}" srcOrd="0" destOrd="0" presId="urn:microsoft.com/office/officeart/2005/8/layout/vList5"/>
    <dgm:cxn modelId="{4D7C1D42-6142-47DB-9688-853389C8CD7A}" type="presOf" srcId="{29617802-EAC8-4947-9650-B74A29FCBE47}" destId="{F974BE2A-CEEC-4ADA-B641-ABA1F5F10AA0}" srcOrd="0" destOrd="1" presId="urn:microsoft.com/office/officeart/2005/8/layout/vList5"/>
    <dgm:cxn modelId="{9978E601-879E-454C-BB82-D5256B8287DC}" type="presOf" srcId="{684F60A0-79DD-4DC4-8B93-F71DCB5F72ED}" destId="{F974BE2A-CEEC-4ADA-B641-ABA1F5F10AA0}" srcOrd="0" destOrd="0" presId="urn:microsoft.com/office/officeart/2005/8/layout/vList5"/>
    <dgm:cxn modelId="{D96665ED-A1EF-4D5B-981C-C8464A664B85}" srcId="{40823609-9E1F-477F-970E-0797297793BB}" destId="{29617802-EAC8-4947-9650-B74A29FCBE47}" srcOrd="1" destOrd="0" parTransId="{DA77A7A5-5EFC-4826-A162-B0819AEC7A60}" sibTransId="{6BE8B124-9482-43D7-BD1B-54D0FBA4683A}"/>
    <dgm:cxn modelId="{7E892333-5DE2-4E18-B4A3-83876B3F59D7}" type="presParOf" srcId="{698EA119-0AA3-4DA2-993B-2B610C8DC3B2}" destId="{385953E8-A4B7-4A5B-ABF1-AE499D5EDF7C}" srcOrd="0" destOrd="0" presId="urn:microsoft.com/office/officeart/2005/8/layout/vList5"/>
    <dgm:cxn modelId="{0D77B499-00D5-42E6-B90A-F875C89DE209}" type="presParOf" srcId="{385953E8-A4B7-4A5B-ABF1-AE499D5EDF7C}" destId="{25CE82D9-9946-4501-ADAF-4D9AD60E2680}" srcOrd="0" destOrd="0" presId="urn:microsoft.com/office/officeart/2005/8/layout/vList5"/>
    <dgm:cxn modelId="{2D126B57-C1AE-4331-AFCC-83072A34584C}" type="presParOf" srcId="{385953E8-A4B7-4A5B-ABF1-AE499D5EDF7C}" destId="{F974BE2A-CEEC-4ADA-B641-ABA1F5F10A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FBAC8-337F-499E-9BC4-6FD1736C15A7}" type="doc">
      <dgm:prSet loTypeId="urn:microsoft.com/office/officeart/2005/8/layout/venn2" loCatId="relationship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0818C206-01D3-42CA-8284-93BDB68F62D6}">
      <dgm:prSet phldrT="[Текст]" custT="1"/>
      <dgm:spPr>
        <a:solidFill>
          <a:srgbClr val="018C9A"/>
        </a:solidFill>
      </dgm:spPr>
      <dgm:t>
        <a:bodyPr/>
        <a:lstStyle/>
        <a:p>
          <a:r>
            <a:rPr lang="ru-RU" sz="1400" b="1" dirty="0"/>
            <a:t>РАМ</a:t>
          </a:r>
        </a:p>
        <a:p>
          <a:r>
            <a:rPr lang="ru-RU" sz="1000" b="1" dirty="0"/>
            <a:t>Потенциал</a:t>
          </a:r>
        </a:p>
      </dgm:t>
    </dgm:pt>
    <dgm:pt modelId="{65C436CB-08E6-49C1-9A79-4071A8440CCD}" type="parTrans" cxnId="{8EEF58ED-ED40-4850-9E47-A87E0D56FC45}">
      <dgm:prSet/>
      <dgm:spPr/>
      <dgm:t>
        <a:bodyPr/>
        <a:lstStyle/>
        <a:p>
          <a:endParaRPr lang="ru-RU"/>
        </a:p>
      </dgm:t>
    </dgm:pt>
    <dgm:pt modelId="{258EF059-92CE-48A0-996D-F2A8DF2C303D}" type="sibTrans" cxnId="{8EEF58ED-ED40-4850-9E47-A87E0D56FC45}">
      <dgm:prSet/>
      <dgm:spPr/>
      <dgm:t>
        <a:bodyPr/>
        <a:lstStyle/>
        <a:p>
          <a:endParaRPr lang="ru-RU"/>
        </a:p>
      </dgm:t>
    </dgm:pt>
    <dgm:pt modelId="{A5C99BE3-4D64-4E7A-B18B-8B213C86CDEC}">
      <dgm:prSet phldrT="[Текст]" custT="1"/>
      <dgm:spPr>
        <a:solidFill>
          <a:srgbClr val="00B7D0">
            <a:alpha val="26667"/>
          </a:srgbClr>
        </a:solidFill>
      </dgm:spPr>
      <dgm:t>
        <a:bodyPr/>
        <a:lstStyle/>
        <a:p>
          <a:r>
            <a:rPr lang="ru-RU" sz="1400" b="1" dirty="0"/>
            <a:t>ТАМ</a:t>
          </a:r>
        </a:p>
        <a:p>
          <a:r>
            <a:rPr lang="ru-RU" sz="1000" b="1" dirty="0"/>
            <a:t>Перспектива</a:t>
          </a:r>
        </a:p>
      </dgm:t>
    </dgm:pt>
    <dgm:pt modelId="{A4593E7A-F82E-4547-8497-D80A9A76C689}" type="parTrans" cxnId="{B97D2851-367A-4938-8643-3E77186B6344}">
      <dgm:prSet/>
      <dgm:spPr/>
      <dgm:t>
        <a:bodyPr/>
        <a:lstStyle/>
        <a:p>
          <a:endParaRPr lang="ru-RU"/>
        </a:p>
      </dgm:t>
    </dgm:pt>
    <dgm:pt modelId="{8D36F347-D085-46EA-AEC9-0A960CB6B522}" type="sibTrans" cxnId="{B97D2851-367A-4938-8643-3E77186B6344}">
      <dgm:prSet/>
      <dgm:spPr/>
      <dgm:t>
        <a:bodyPr/>
        <a:lstStyle/>
        <a:p>
          <a:endParaRPr lang="ru-RU"/>
        </a:p>
      </dgm:t>
    </dgm:pt>
    <dgm:pt modelId="{37AF65A7-7E5E-427D-BA82-D110CBC1AE77}">
      <dgm:prSet phldrT="[Текст]" custT="1"/>
      <dgm:spPr>
        <a:solidFill>
          <a:srgbClr val="00B7D0"/>
        </a:solidFill>
      </dgm:spPr>
      <dgm:t>
        <a:bodyPr/>
        <a:lstStyle/>
        <a:p>
          <a:r>
            <a:rPr lang="en-US" sz="1400" b="1" dirty="0"/>
            <a:t>SAM</a:t>
          </a:r>
        </a:p>
        <a:p>
          <a:r>
            <a:rPr lang="ru-RU" sz="1000" b="1" dirty="0"/>
            <a:t>Стратегия и конкуренты</a:t>
          </a:r>
        </a:p>
      </dgm:t>
    </dgm:pt>
    <dgm:pt modelId="{A91712B4-A4DF-46F2-92C7-132C3C82EDE0}" type="parTrans" cxnId="{248E7D37-95DD-452F-83CF-84C543A0A9C0}">
      <dgm:prSet/>
      <dgm:spPr/>
      <dgm:t>
        <a:bodyPr/>
        <a:lstStyle/>
        <a:p>
          <a:endParaRPr lang="ru-RU"/>
        </a:p>
      </dgm:t>
    </dgm:pt>
    <dgm:pt modelId="{04BA4D13-6294-4853-B366-8AAB9E2B6027}" type="sibTrans" cxnId="{248E7D37-95DD-452F-83CF-84C543A0A9C0}">
      <dgm:prSet/>
      <dgm:spPr/>
      <dgm:t>
        <a:bodyPr/>
        <a:lstStyle/>
        <a:p>
          <a:endParaRPr lang="ru-RU"/>
        </a:p>
      </dgm:t>
    </dgm:pt>
    <dgm:pt modelId="{4B8D2A1B-1AF5-4C7B-861F-7B6A3BC87275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en-US" sz="1400" b="1" dirty="0"/>
            <a:t>SOM</a:t>
          </a:r>
        </a:p>
        <a:p>
          <a:r>
            <a:rPr lang="ru-RU" sz="1000" b="1" dirty="0"/>
            <a:t>Тактика</a:t>
          </a:r>
        </a:p>
      </dgm:t>
    </dgm:pt>
    <dgm:pt modelId="{1D539D50-E2A1-498F-B9B3-68DE08EFC708}" type="parTrans" cxnId="{129E51AC-1D83-4B42-BEEE-07D8BED6C60E}">
      <dgm:prSet/>
      <dgm:spPr/>
      <dgm:t>
        <a:bodyPr/>
        <a:lstStyle/>
        <a:p>
          <a:endParaRPr lang="ru-RU"/>
        </a:p>
      </dgm:t>
    </dgm:pt>
    <dgm:pt modelId="{D0B8BD9E-20C1-4484-A250-52655C0BA592}" type="sibTrans" cxnId="{129E51AC-1D83-4B42-BEEE-07D8BED6C60E}">
      <dgm:prSet/>
      <dgm:spPr/>
      <dgm:t>
        <a:bodyPr/>
        <a:lstStyle/>
        <a:p>
          <a:endParaRPr lang="ru-RU"/>
        </a:p>
      </dgm:t>
    </dgm:pt>
    <dgm:pt modelId="{0AA7055B-6A39-42CE-9DAA-F774E35C7CE0}" type="pres">
      <dgm:prSet presAssocID="{55BFBAC8-337F-499E-9BC4-6FD1736C15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14194-CF75-48E5-A718-61A934C9264C}" type="pres">
      <dgm:prSet presAssocID="{55BFBAC8-337F-499E-9BC4-6FD1736C15A7}" presName="comp1" presStyleCnt="0"/>
      <dgm:spPr/>
    </dgm:pt>
    <dgm:pt modelId="{A493D662-2D6B-4213-8BCC-C3E77744DC58}" type="pres">
      <dgm:prSet presAssocID="{55BFBAC8-337F-499E-9BC4-6FD1736C15A7}" presName="circle1" presStyleLbl="node1" presStyleIdx="0" presStyleCnt="4"/>
      <dgm:spPr/>
      <dgm:t>
        <a:bodyPr/>
        <a:lstStyle/>
        <a:p>
          <a:endParaRPr lang="ru-RU"/>
        </a:p>
      </dgm:t>
    </dgm:pt>
    <dgm:pt modelId="{E9939ED1-4562-48D9-BE1C-4783B0C5CCC3}" type="pres">
      <dgm:prSet presAssocID="{55BFBAC8-337F-499E-9BC4-6FD1736C15A7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272D6-E575-4238-A0D6-5D8B76F9C1BD}" type="pres">
      <dgm:prSet presAssocID="{55BFBAC8-337F-499E-9BC4-6FD1736C15A7}" presName="comp2" presStyleCnt="0"/>
      <dgm:spPr/>
    </dgm:pt>
    <dgm:pt modelId="{71F9D321-AD24-4B2F-9858-808383740F5B}" type="pres">
      <dgm:prSet presAssocID="{55BFBAC8-337F-499E-9BC4-6FD1736C15A7}" presName="circle2" presStyleLbl="node1" presStyleIdx="1" presStyleCnt="4"/>
      <dgm:spPr/>
      <dgm:t>
        <a:bodyPr/>
        <a:lstStyle/>
        <a:p>
          <a:endParaRPr lang="ru-RU"/>
        </a:p>
      </dgm:t>
    </dgm:pt>
    <dgm:pt modelId="{1BAB291C-2D12-4C6C-AF57-8F3D2971ECEF}" type="pres">
      <dgm:prSet presAssocID="{55BFBAC8-337F-499E-9BC4-6FD1736C15A7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134C8-35FA-4C35-943A-88376E3E58B3}" type="pres">
      <dgm:prSet presAssocID="{55BFBAC8-337F-499E-9BC4-6FD1736C15A7}" presName="comp3" presStyleCnt="0"/>
      <dgm:spPr/>
    </dgm:pt>
    <dgm:pt modelId="{F4F73ED0-32D2-41A1-B72D-C2D81FC80C1A}" type="pres">
      <dgm:prSet presAssocID="{55BFBAC8-337F-499E-9BC4-6FD1736C15A7}" presName="circle3" presStyleLbl="node1" presStyleIdx="2" presStyleCnt="4"/>
      <dgm:spPr/>
      <dgm:t>
        <a:bodyPr/>
        <a:lstStyle/>
        <a:p>
          <a:endParaRPr lang="ru-RU"/>
        </a:p>
      </dgm:t>
    </dgm:pt>
    <dgm:pt modelId="{2C29A3DA-C316-42BB-A5C2-535CBF0E275C}" type="pres">
      <dgm:prSet presAssocID="{55BFBAC8-337F-499E-9BC4-6FD1736C15A7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75A94-14E9-4F05-A906-105908E0C9A4}" type="pres">
      <dgm:prSet presAssocID="{55BFBAC8-337F-499E-9BC4-6FD1736C15A7}" presName="comp4" presStyleCnt="0"/>
      <dgm:spPr/>
    </dgm:pt>
    <dgm:pt modelId="{C12AB981-CE2A-46AD-A1EC-BC438E315F66}" type="pres">
      <dgm:prSet presAssocID="{55BFBAC8-337F-499E-9BC4-6FD1736C15A7}" presName="circle4" presStyleLbl="node1" presStyleIdx="3" presStyleCnt="4"/>
      <dgm:spPr/>
      <dgm:t>
        <a:bodyPr/>
        <a:lstStyle/>
        <a:p>
          <a:endParaRPr lang="ru-RU"/>
        </a:p>
      </dgm:t>
    </dgm:pt>
    <dgm:pt modelId="{35FD8772-767A-40C1-9DBC-28B8FDCDD168}" type="pres">
      <dgm:prSet presAssocID="{55BFBAC8-337F-499E-9BC4-6FD1736C15A7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94063-0DC6-44C5-AB8B-05A806FC3643}" type="presOf" srcId="{A5C99BE3-4D64-4E7A-B18B-8B213C86CDEC}" destId="{1BAB291C-2D12-4C6C-AF57-8F3D2971ECEF}" srcOrd="1" destOrd="0" presId="urn:microsoft.com/office/officeart/2005/8/layout/venn2"/>
    <dgm:cxn modelId="{B97D2851-367A-4938-8643-3E77186B6344}" srcId="{55BFBAC8-337F-499E-9BC4-6FD1736C15A7}" destId="{A5C99BE3-4D64-4E7A-B18B-8B213C86CDEC}" srcOrd="1" destOrd="0" parTransId="{A4593E7A-F82E-4547-8497-D80A9A76C689}" sibTransId="{8D36F347-D085-46EA-AEC9-0A960CB6B522}"/>
    <dgm:cxn modelId="{4E4167A8-833C-4E6B-8AAA-8CC19B4C5519}" type="presOf" srcId="{0818C206-01D3-42CA-8284-93BDB68F62D6}" destId="{A493D662-2D6B-4213-8BCC-C3E77744DC58}" srcOrd="0" destOrd="0" presId="urn:microsoft.com/office/officeart/2005/8/layout/venn2"/>
    <dgm:cxn modelId="{79BDBA10-9711-4BDA-98AB-B479F1DBA428}" type="presOf" srcId="{0818C206-01D3-42CA-8284-93BDB68F62D6}" destId="{E9939ED1-4562-48D9-BE1C-4783B0C5CCC3}" srcOrd="1" destOrd="0" presId="urn:microsoft.com/office/officeart/2005/8/layout/venn2"/>
    <dgm:cxn modelId="{129E51AC-1D83-4B42-BEEE-07D8BED6C60E}" srcId="{55BFBAC8-337F-499E-9BC4-6FD1736C15A7}" destId="{4B8D2A1B-1AF5-4C7B-861F-7B6A3BC87275}" srcOrd="3" destOrd="0" parTransId="{1D539D50-E2A1-498F-B9B3-68DE08EFC708}" sibTransId="{D0B8BD9E-20C1-4484-A250-52655C0BA592}"/>
    <dgm:cxn modelId="{77974610-95C7-432D-9659-A3DC12973D65}" type="presOf" srcId="{37AF65A7-7E5E-427D-BA82-D110CBC1AE77}" destId="{2C29A3DA-C316-42BB-A5C2-535CBF0E275C}" srcOrd="1" destOrd="0" presId="urn:microsoft.com/office/officeart/2005/8/layout/venn2"/>
    <dgm:cxn modelId="{EDA52304-46AB-4F72-9170-3B6A3489704A}" type="presOf" srcId="{4B8D2A1B-1AF5-4C7B-861F-7B6A3BC87275}" destId="{35FD8772-767A-40C1-9DBC-28B8FDCDD168}" srcOrd="1" destOrd="0" presId="urn:microsoft.com/office/officeart/2005/8/layout/venn2"/>
    <dgm:cxn modelId="{8EEF58ED-ED40-4850-9E47-A87E0D56FC45}" srcId="{55BFBAC8-337F-499E-9BC4-6FD1736C15A7}" destId="{0818C206-01D3-42CA-8284-93BDB68F62D6}" srcOrd="0" destOrd="0" parTransId="{65C436CB-08E6-49C1-9A79-4071A8440CCD}" sibTransId="{258EF059-92CE-48A0-996D-F2A8DF2C303D}"/>
    <dgm:cxn modelId="{8FB9B805-005E-438B-90F6-4C544F728267}" type="presOf" srcId="{4B8D2A1B-1AF5-4C7B-861F-7B6A3BC87275}" destId="{C12AB981-CE2A-46AD-A1EC-BC438E315F66}" srcOrd="0" destOrd="0" presId="urn:microsoft.com/office/officeart/2005/8/layout/venn2"/>
    <dgm:cxn modelId="{248E7D37-95DD-452F-83CF-84C543A0A9C0}" srcId="{55BFBAC8-337F-499E-9BC4-6FD1736C15A7}" destId="{37AF65A7-7E5E-427D-BA82-D110CBC1AE77}" srcOrd="2" destOrd="0" parTransId="{A91712B4-A4DF-46F2-92C7-132C3C82EDE0}" sibTransId="{04BA4D13-6294-4853-B366-8AAB9E2B6027}"/>
    <dgm:cxn modelId="{80054AAA-CC56-4DE8-AC81-F2ACA325F6F6}" type="presOf" srcId="{37AF65A7-7E5E-427D-BA82-D110CBC1AE77}" destId="{F4F73ED0-32D2-41A1-B72D-C2D81FC80C1A}" srcOrd="0" destOrd="0" presId="urn:microsoft.com/office/officeart/2005/8/layout/venn2"/>
    <dgm:cxn modelId="{AB3A19EA-1B33-4E40-AF35-37E7FC70A5A9}" type="presOf" srcId="{A5C99BE3-4D64-4E7A-B18B-8B213C86CDEC}" destId="{71F9D321-AD24-4B2F-9858-808383740F5B}" srcOrd="0" destOrd="0" presId="urn:microsoft.com/office/officeart/2005/8/layout/venn2"/>
    <dgm:cxn modelId="{3DF9930E-008C-43BA-A3AF-4863D09FAE9C}" type="presOf" srcId="{55BFBAC8-337F-499E-9BC4-6FD1736C15A7}" destId="{0AA7055B-6A39-42CE-9DAA-F774E35C7CE0}" srcOrd="0" destOrd="0" presId="urn:microsoft.com/office/officeart/2005/8/layout/venn2"/>
    <dgm:cxn modelId="{B6D11E35-FAF3-4A5C-8823-A5CE05A4B7DD}" type="presParOf" srcId="{0AA7055B-6A39-42CE-9DAA-F774E35C7CE0}" destId="{BC414194-CF75-48E5-A718-61A934C9264C}" srcOrd="0" destOrd="0" presId="urn:microsoft.com/office/officeart/2005/8/layout/venn2"/>
    <dgm:cxn modelId="{E16FA340-5987-40C2-9028-17EA3E4E500E}" type="presParOf" srcId="{BC414194-CF75-48E5-A718-61A934C9264C}" destId="{A493D662-2D6B-4213-8BCC-C3E77744DC58}" srcOrd="0" destOrd="0" presId="urn:microsoft.com/office/officeart/2005/8/layout/venn2"/>
    <dgm:cxn modelId="{E4336096-ABDB-41D4-86B6-43392E9EDFF0}" type="presParOf" srcId="{BC414194-CF75-48E5-A718-61A934C9264C}" destId="{E9939ED1-4562-48D9-BE1C-4783B0C5CCC3}" srcOrd="1" destOrd="0" presId="urn:microsoft.com/office/officeart/2005/8/layout/venn2"/>
    <dgm:cxn modelId="{EA1C85FB-6A8B-453B-ADE0-F910833EF018}" type="presParOf" srcId="{0AA7055B-6A39-42CE-9DAA-F774E35C7CE0}" destId="{2D8272D6-E575-4238-A0D6-5D8B76F9C1BD}" srcOrd="1" destOrd="0" presId="urn:microsoft.com/office/officeart/2005/8/layout/venn2"/>
    <dgm:cxn modelId="{1B8F0A16-227E-4617-9D04-33639448D90E}" type="presParOf" srcId="{2D8272D6-E575-4238-A0D6-5D8B76F9C1BD}" destId="{71F9D321-AD24-4B2F-9858-808383740F5B}" srcOrd="0" destOrd="0" presId="urn:microsoft.com/office/officeart/2005/8/layout/venn2"/>
    <dgm:cxn modelId="{F9CA43EA-8D6D-4C24-A20B-9F83BF92911F}" type="presParOf" srcId="{2D8272D6-E575-4238-A0D6-5D8B76F9C1BD}" destId="{1BAB291C-2D12-4C6C-AF57-8F3D2971ECEF}" srcOrd="1" destOrd="0" presId="urn:microsoft.com/office/officeart/2005/8/layout/venn2"/>
    <dgm:cxn modelId="{46D5F971-788F-4D6B-9B34-974BE6CD6B54}" type="presParOf" srcId="{0AA7055B-6A39-42CE-9DAA-F774E35C7CE0}" destId="{7B9134C8-35FA-4C35-943A-88376E3E58B3}" srcOrd="2" destOrd="0" presId="urn:microsoft.com/office/officeart/2005/8/layout/venn2"/>
    <dgm:cxn modelId="{A0E9E59E-8445-4972-BE89-9E5E8246D0D1}" type="presParOf" srcId="{7B9134C8-35FA-4C35-943A-88376E3E58B3}" destId="{F4F73ED0-32D2-41A1-B72D-C2D81FC80C1A}" srcOrd="0" destOrd="0" presId="urn:microsoft.com/office/officeart/2005/8/layout/venn2"/>
    <dgm:cxn modelId="{3735A40F-4CF1-4CE8-8BA4-C614759981A2}" type="presParOf" srcId="{7B9134C8-35FA-4C35-943A-88376E3E58B3}" destId="{2C29A3DA-C316-42BB-A5C2-535CBF0E275C}" srcOrd="1" destOrd="0" presId="urn:microsoft.com/office/officeart/2005/8/layout/venn2"/>
    <dgm:cxn modelId="{158A5812-A9EB-4C8A-903D-3B16D1D25239}" type="presParOf" srcId="{0AA7055B-6A39-42CE-9DAA-F774E35C7CE0}" destId="{92275A94-14E9-4F05-A906-105908E0C9A4}" srcOrd="3" destOrd="0" presId="urn:microsoft.com/office/officeart/2005/8/layout/venn2"/>
    <dgm:cxn modelId="{AD76E7CF-21AD-4FB6-9B09-55B9B127A182}" type="presParOf" srcId="{92275A94-14E9-4F05-A906-105908E0C9A4}" destId="{C12AB981-CE2A-46AD-A1EC-BC438E315F66}" srcOrd="0" destOrd="0" presId="urn:microsoft.com/office/officeart/2005/8/layout/venn2"/>
    <dgm:cxn modelId="{522D2414-E9A9-4585-B0DA-4E594C57DF09}" type="presParOf" srcId="{92275A94-14E9-4F05-A906-105908E0C9A4}" destId="{35FD8772-767A-40C1-9DBC-28B8FDCDD16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9249E-D487-4D9F-ACF1-780CF7A785B8}" type="doc">
      <dgm:prSet loTypeId="urn:microsoft.com/office/officeart/2005/8/layout/hList1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861A968E-9660-4770-82EB-9C2FFC889440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Конкуренты Продукты/Услуги</a:t>
          </a:r>
        </a:p>
      </dgm:t>
    </dgm:pt>
    <dgm:pt modelId="{8EC91AB9-3AD1-4E8A-8F62-D1D6051DCB4D}" type="parTrans" cxnId="{66E023AF-539B-4898-A0E2-EB94370B4CDA}">
      <dgm:prSet/>
      <dgm:spPr/>
      <dgm:t>
        <a:bodyPr/>
        <a:lstStyle/>
        <a:p>
          <a:endParaRPr lang="ru-RU"/>
        </a:p>
      </dgm:t>
    </dgm:pt>
    <dgm:pt modelId="{81F95CE4-9DE1-4922-8F2D-89DC118502E3}" type="sibTrans" cxnId="{66E023AF-539B-4898-A0E2-EB94370B4CDA}">
      <dgm:prSet/>
      <dgm:spPr/>
      <dgm:t>
        <a:bodyPr/>
        <a:lstStyle/>
        <a:p>
          <a:endParaRPr lang="ru-RU"/>
        </a:p>
      </dgm:t>
    </dgm:pt>
    <dgm:pt modelId="{377675BF-60C8-4DBD-A646-E86AA93ABE52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800" dirty="0" smtClean="0"/>
            <a:t>Любые известные во всем мире карточные и настольные игры</a:t>
          </a:r>
          <a:endParaRPr lang="ru-RU" sz="1800" dirty="0"/>
        </a:p>
      </dgm:t>
    </dgm:pt>
    <dgm:pt modelId="{A0BB1576-B217-41AC-B04B-812043263E2F}" type="parTrans" cxnId="{86CFDF01-C3AD-45B0-9674-F902E81F7049}">
      <dgm:prSet/>
      <dgm:spPr/>
      <dgm:t>
        <a:bodyPr/>
        <a:lstStyle/>
        <a:p>
          <a:endParaRPr lang="ru-RU"/>
        </a:p>
      </dgm:t>
    </dgm:pt>
    <dgm:pt modelId="{E592E01B-3C16-4704-96C2-BB3FF77DAA95}" type="sibTrans" cxnId="{86CFDF01-C3AD-45B0-9674-F902E81F7049}">
      <dgm:prSet/>
      <dgm:spPr/>
      <dgm:t>
        <a:bodyPr/>
        <a:lstStyle/>
        <a:p>
          <a:endParaRPr lang="ru-RU"/>
        </a:p>
      </dgm:t>
    </dgm:pt>
    <dgm:pt modelId="{440AE72F-6F96-46F5-AAA1-B129294D9E3F}">
      <dgm:prSet phldrT="[Текст]" custT="1"/>
      <dgm:spPr>
        <a:solidFill>
          <a:srgbClr val="A4D4E2"/>
        </a:solidFill>
      </dgm:spPr>
      <dgm:t>
        <a:bodyPr/>
        <a:lstStyle/>
        <a:p>
          <a:r>
            <a:rPr lang="ru-RU" sz="1600" dirty="0" smtClean="0"/>
            <a:t>«Дурак», «Мафия», «</a:t>
          </a:r>
          <a:r>
            <a:rPr lang="ru-RU" sz="1600" dirty="0" err="1" smtClean="0"/>
            <a:t>Уно</a:t>
          </a:r>
          <a:r>
            <a:rPr lang="ru-RU" sz="1600" dirty="0" smtClean="0"/>
            <a:t>», «</a:t>
          </a:r>
          <a:r>
            <a:rPr lang="ru-RU" sz="1600" dirty="0" err="1" smtClean="0"/>
            <a:t>Элиас</a:t>
          </a:r>
          <a:r>
            <a:rPr lang="ru-RU" sz="1600" dirty="0" smtClean="0"/>
            <a:t>» и </a:t>
          </a:r>
          <a:r>
            <a:rPr lang="ru-RU" sz="1600" dirty="0" err="1" smtClean="0"/>
            <a:t>тд</a:t>
          </a:r>
          <a:r>
            <a:rPr lang="ru-RU" sz="1600" dirty="0" smtClean="0"/>
            <a:t>.</a:t>
          </a:r>
          <a:endParaRPr lang="ru-RU" sz="1600" dirty="0"/>
        </a:p>
      </dgm:t>
    </dgm:pt>
    <dgm:pt modelId="{81D24485-52BE-4E88-A4A7-4DEE58936D14}" type="parTrans" cxnId="{2AACE863-BD8D-41F7-BE67-C1FBEEE5F3F6}">
      <dgm:prSet/>
      <dgm:spPr/>
      <dgm:t>
        <a:bodyPr/>
        <a:lstStyle/>
        <a:p>
          <a:endParaRPr lang="ru-RU"/>
        </a:p>
      </dgm:t>
    </dgm:pt>
    <dgm:pt modelId="{34B6EB06-9AE2-436E-A05D-6ECEC80EF9E8}" type="sibTrans" cxnId="{2AACE863-BD8D-41F7-BE67-C1FBEEE5F3F6}">
      <dgm:prSet/>
      <dgm:spPr/>
      <dgm:t>
        <a:bodyPr/>
        <a:lstStyle/>
        <a:p>
          <a:endParaRPr lang="ru-RU"/>
        </a:p>
      </dgm:t>
    </dgm:pt>
    <dgm:pt modelId="{FD45624C-83CF-47B9-8EDE-C4DE60E9F279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Фирмы конкуренты</a:t>
          </a:r>
        </a:p>
      </dgm:t>
    </dgm:pt>
    <dgm:pt modelId="{428D7D77-2657-4A75-8BEE-0D5B401B791A}" type="parTrans" cxnId="{9C152D69-1F99-422B-B44A-FE2504F61A2B}">
      <dgm:prSet/>
      <dgm:spPr/>
      <dgm:t>
        <a:bodyPr/>
        <a:lstStyle/>
        <a:p>
          <a:endParaRPr lang="ru-RU"/>
        </a:p>
      </dgm:t>
    </dgm:pt>
    <dgm:pt modelId="{EDE81F11-AFEE-4E1E-81E1-1E15775A9880}" type="sibTrans" cxnId="{9C152D69-1F99-422B-B44A-FE2504F61A2B}">
      <dgm:prSet/>
      <dgm:spPr/>
      <dgm:t>
        <a:bodyPr/>
        <a:lstStyle/>
        <a:p>
          <a:endParaRPr lang="ru-RU"/>
        </a:p>
      </dgm:t>
    </dgm:pt>
    <dgm:pt modelId="{2883D5F5-E7FF-401B-8EC6-F928AFB44B13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b="1" dirty="0" smtClean="0"/>
            <a:t> «</a:t>
          </a:r>
          <a:r>
            <a:rPr lang="ru-RU" sz="1600" b="1" dirty="0" err="1" smtClean="0"/>
            <a:t>Hobby</a:t>
          </a:r>
          <a:r>
            <a:rPr lang="ru-RU" sz="1600" b="1" dirty="0" smtClean="0"/>
            <a:t> </a:t>
          </a:r>
          <a:r>
            <a:rPr lang="ru-RU" sz="1600" b="1" dirty="0" err="1" smtClean="0"/>
            <a:t>World</a:t>
          </a:r>
          <a:r>
            <a:rPr lang="ru-RU" sz="1600" b="1" dirty="0" smtClean="0"/>
            <a:t>» </a:t>
          </a:r>
          <a:r>
            <a:rPr lang="ru-RU" sz="1600" dirty="0" smtClean="0"/>
            <a:t>— крупнейшее российское издательство настольных игр.</a:t>
          </a:r>
          <a:endParaRPr lang="ru-RU" sz="1600" dirty="0"/>
        </a:p>
      </dgm:t>
    </dgm:pt>
    <dgm:pt modelId="{A6A0B85D-95AC-463F-92D0-B524DCBEA113}" type="parTrans" cxnId="{A3F2D927-0FE1-47AF-90CA-835D2D7A8C57}">
      <dgm:prSet/>
      <dgm:spPr/>
      <dgm:t>
        <a:bodyPr/>
        <a:lstStyle/>
        <a:p>
          <a:endParaRPr lang="ru-RU"/>
        </a:p>
      </dgm:t>
    </dgm:pt>
    <dgm:pt modelId="{8487C7DF-5F3F-497F-AB4E-E023B814B1B5}" type="sibTrans" cxnId="{A3F2D927-0FE1-47AF-90CA-835D2D7A8C57}">
      <dgm:prSet/>
      <dgm:spPr/>
      <dgm:t>
        <a:bodyPr/>
        <a:lstStyle/>
        <a:p>
          <a:endParaRPr lang="ru-RU"/>
        </a:p>
      </dgm:t>
    </dgm:pt>
    <dgm:pt modelId="{70FEF942-57F6-4407-9CA8-343290DE9E26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b="1" dirty="0" smtClean="0"/>
            <a:t>«</a:t>
          </a:r>
          <a:r>
            <a:rPr lang="ru-RU" sz="1600" b="1" dirty="0" err="1" smtClean="0"/>
            <a:t>Эврикус</a:t>
          </a:r>
          <a:r>
            <a:rPr lang="ru-RU" sz="1600" b="1" dirty="0" smtClean="0"/>
            <a:t>»</a:t>
          </a:r>
          <a:r>
            <a:rPr lang="ru-RU" sz="1600" dirty="0" smtClean="0"/>
            <a:t> — молодой, динамично развивающийся бренд, локализирующий популярные зарубежные настольные игры для России.</a:t>
          </a:r>
          <a:endParaRPr lang="ru-RU" sz="1600" dirty="0"/>
        </a:p>
      </dgm:t>
    </dgm:pt>
    <dgm:pt modelId="{E56E026B-AB5F-440B-BB8F-26694A248EDA}" type="parTrans" cxnId="{E739DC8A-F73B-4F0E-9BC8-92666F91F7CD}">
      <dgm:prSet/>
      <dgm:spPr/>
      <dgm:t>
        <a:bodyPr/>
        <a:lstStyle/>
        <a:p>
          <a:endParaRPr lang="ru-RU"/>
        </a:p>
      </dgm:t>
    </dgm:pt>
    <dgm:pt modelId="{976B19DA-419E-4846-9F70-5052FB87E709}" type="sibTrans" cxnId="{E739DC8A-F73B-4F0E-9BC8-92666F91F7CD}">
      <dgm:prSet/>
      <dgm:spPr/>
      <dgm:t>
        <a:bodyPr/>
        <a:lstStyle/>
        <a:p>
          <a:endParaRPr lang="ru-RU"/>
        </a:p>
      </dgm:t>
    </dgm:pt>
    <dgm:pt modelId="{C1DCF8D2-41C8-416E-B988-A9BFE3AC37E6}">
      <dgm:prSet phldrT="[Текст]"/>
      <dgm:spPr>
        <a:solidFill>
          <a:srgbClr val="008C9D"/>
        </a:solidFill>
        <a:ln>
          <a:noFill/>
        </a:ln>
      </dgm:spPr>
      <dgm:t>
        <a:bodyPr/>
        <a:lstStyle/>
        <a:p>
          <a:r>
            <a:rPr lang="ru-RU" dirty="0"/>
            <a:t>Наши преимущества</a:t>
          </a:r>
        </a:p>
      </dgm:t>
    </dgm:pt>
    <dgm:pt modelId="{B3C04CD2-9904-4D71-967F-DACEEA19A283}" type="parTrans" cxnId="{7D7A5FA2-D674-4026-82D8-FE3468CC2734}">
      <dgm:prSet/>
      <dgm:spPr/>
      <dgm:t>
        <a:bodyPr/>
        <a:lstStyle/>
        <a:p>
          <a:endParaRPr lang="ru-RU"/>
        </a:p>
      </dgm:t>
    </dgm:pt>
    <dgm:pt modelId="{7906EB6D-2218-45CE-B08E-08ED8F228640}" type="sibTrans" cxnId="{7D7A5FA2-D674-4026-82D8-FE3468CC2734}">
      <dgm:prSet/>
      <dgm:spPr/>
      <dgm:t>
        <a:bodyPr/>
        <a:lstStyle/>
        <a:p>
          <a:endParaRPr lang="ru-RU"/>
        </a:p>
      </dgm:t>
    </dgm:pt>
    <dgm:pt modelId="{8C35BD44-1BEF-4152-B737-36207728F3AA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 smtClean="0"/>
            <a:t>На рынке не так много подобных игр, что дает нам преимущество стать первыми в этом деле</a:t>
          </a:r>
          <a:endParaRPr lang="ru-RU" sz="1600" dirty="0"/>
        </a:p>
      </dgm:t>
    </dgm:pt>
    <dgm:pt modelId="{B028CB35-9117-4925-8AF8-24A3293B8DBF}" type="parTrans" cxnId="{3AFCDDC2-D56E-479E-99E8-E8392EBEBD1D}">
      <dgm:prSet/>
      <dgm:spPr/>
      <dgm:t>
        <a:bodyPr/>
        <a:lstStyle/>
        <a:p>
          <a:endParaRPr lang="ru-RU"/>
        </a:p>
      </dgm:t>
    </dgm:pt>
    <dgm:pt modelId="{E8E5BCDD-B3A2-4F66-A5C9-1A9AA5A755C2}" type="sibTrans" cxnId="{3AFCDDC2-D56E-479E-99E8-E8392EBEBD1D}">
      <dgm:prSet/>
      <dgm:spPr/>
      <dgm:t>
        <a:bodyPr/>
        <a:lstStyle/>
        <a:p>
          <a:endParaRPr lang="ru-RU"/>
        </a:p>
      </dgm:t>
    </dgm:pt>
    <dgm:pt modelId="{E9C0C10C-D089-4C45-8689-1A221423929E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 smtClean="0"/>
            <a:t>Может быть интересна не только журналистам, но и простым людям за счёт простых правил и увлекательной игры</a:t>
          </a:r>
          <a:endParaRPr lang="ru-RU" sz="1600" dirty="0"/>
        </a:p>
      </dgm:t>
    </dgm:pt>
    <dgm:pt modelId="{822B20DA-FB00-4A46-8CE0-F3C6EED0DDE1}" type="parTrans" cxnId="{C4C27379-214C-4DD4-B0D3-D0E654A38009}">
      <dgm:prSet/>
      <dgm:spPr/>
      <dgm:t>
        <a:bodyPr/>
        <a:lstStyle/>
        <a:p>
          <a:endParaRPr lang="ru-RU"/>
        </a:p>
      </dgm:t>
    </dgm:pt>
    <dgm:pt modelId="{A1EB79CB-B3A8-4F09-9DB4-1F4178D14251}" type="sibTrans" cxnId="{C4C27379-214C-4DD4-B0D3-D0E654A38009}">
      <dgm:prSet/>
      <dgm:spPr/>
      <dgm:t>
        <a:bodyPr/>
        <a:lstStyle/>
        <a:p>
          <a:endParaRPr lang="ru-RU"/>
        </a:p>
      </dgm:t>
    </dgm:pt>
    <dgm:pt modelId="{C7A4B8C2-C515-4037-A706-065EACD38863}">
      <dgm:prSet custT="1"/>
      <dgm:spPr/>
      <dgm:t>
        <a:bodyPr/>
        <a:lstStyle/>
        <a:p>
          <a:r>
            <a:rPr lang="ru-RU" sz="1600" b="1" dirty="0" smtClean="0"/>
            <a:t>«</a:t>
          </a:r>
          <a:r>
            <a:rPr lang="en-US" sz="1600" b="1" dirty="0" err="1" smtClean="0"/>
            <a:t>GaGa</a:t>
          </a:r>
          <a:r>
            <a:rPr lang="en-US" sz="1600" b="1" dirty="0" smtClean="0"/>
            <a:t> Games</a:t>
          </a:r>
          <a:r>
            <a:rPr lang="ru-RU" sz="1600" b="1" dirty="0" smtClean="0"/>
            <a:t>»</a:t>
          </a:r>
          <a:r>
            <a:rPr lang="ru-RU" sz="1600" dirty="0" smtClean="0"/>
            <a:t> –российское издательство настольных игр и др.</a:t>
          </a:r>
          <a:endParaRPr lang="ru-RU" sz="1600" dirty="0"/>
        </a:p>
      </dgm:t>
    </dgm:pt>
    <dgm:pt modelId="{4288D49A-1A69-4343-8AE9-09CE5670EB38}" type="parTrans" cxnId="{E125E631-2C22-44F4-AF6C-EE48DA319578}">
      <dgm:prSet/>
      <dgm:spPr/>
      <dgm:t>
        <a:bodyPr/>
        <a:lstStyle/>
        <a:p>
          <a:endParaRPr lang="ru-RU"/>
        </a:p>
      </dgm:t>
    </dgm:pt>
    <dgm:pt modelId="{4B459D31-9E8B-4D39-839E-FAA5DBEC2F8A}" type="sibTrans" cxnId="{E125E631-2C22-44F4-AF6C-EE48DA319578}">
      <dgm:prSet/>
      <dgm:spPr/>
      <dgm:t>
        <a:bodyPr/>
        <a:lstStyle/>
        <a:p>
          <a:endParaRPr lang="ru-RU"/>
        </a:p>
      </dgm:t>
    </dgm:pt>
    <dgm:pt modelId="{4BEA9C16-8CE1-4B2F-877C-FEE886A79C4B}">
      <dgm:prSet phldrT="[Текст]" custT="1"/>
      <dgm:spPr>
        <a:solidFill>
          <a:srgbClr val="A4D4E2">
            <a:alpha val="90000"/>
          </a:srgbClr>
        </a:solidFill>
      </dgm:spPr>
      <dgm:t>
        <a:bodyPr/>
        <a:lstStyle/>
        <a:p>
          <a:r>
            <a:rPr lang="ru-RU" sz="1600" dirty="0" smtClean="0"/>
            <a:t>Обучение в развлекательной форме</a:t>
          </a:r>
          <a:endParaRPr lang="ru-RU" sz="1600" dirty="0"/>
        </a:p>
      </dgm:t>
    </dgm:pt>
    <dgm:pt modelId="{A86CD87E-1883-4597-99EF-14264E628F46}" type="parTrans" cxnId="{BC111544-C712-4F9B-8684-B79574502C9C}">
      <dgm:prSet/>
      <dgm:spPr/>
      <dgm:t>
        <a:bodyPr/>
        <a:lstStyle/>
        <a:p>
          <a:endParaRPr lang="ru-RU"/>
        </a:p>
      </dgm:t>
    </dgm:pt>
    <dgm:pt modelId="{DD45AABE-C46D-4CE9-B85D-B663013B388E}" type="sibTrans" cxnId="{BC111544-C712-4F9B-8684-B79574502C9C}">
      <dgm:prSet/>
      <dgm:spPr/>
      <dgm:t>
        <a:bodyPr/>
        <a:lstStyle/>
        <a:p>
          <a:endParaRPr lang="ru-RU"/>
        </a:p>
      </dgm:t>
    </dgm:pt>
    <dgm:pt modelId="{CA0ACA70-C3D6-4950-A293-826CA31D4D77}" type="pres">
      <dgm:prSet presAssocID="{8E49249E-D487-4D9F-ACF1-780CF7A785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421869-CF36-491C-BA53-1F920B19AEB1}" type="pres">
      <dgm:prSet presAssocID="{861A968E-9660-4770-82EB-9C2FFC889440}" presName="composite" presStyleCnt="0"/>
      <dgm:spPr/>
    </dgm:pt>
    <dgm:pt modelId="{69089CAB-F69C-48F1-B73A-68DA3AB2CB28}" type="pres">
      <dgm:prSet presAssocID="{861A968E-9660-4770-82EB-9C2FFC889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6DAC4-D1DF-4053-8506-5DE426BC8BEF}" type="pres">
      <dgm:prSet presAssocID="{861A968E-9660-4770-82EB-9C2FFC889440}" presName="desTx" presStyleLbl="alignAccFollowNode1" presStyleIdx="0" presStyleCnt="3" custLinFactNeighborX="-103" custLinFactNeighborY="-1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8DDEF-FF29-49EA-B0F6-2B2B7EFBE06A}" type="pres">
      <dgm:prSet presAssocID="{81F95CE4-9DE1-4922-8F2D-89DC118502E3}" presName="space" presStyleCnt="0"/>
      <dgm:spPr/>
    </dgm:pt>
    <dgm:pt modelId="{5458525B-D6B1-444E-BD3E-33F2D6911EC5}" type="pres">
      <dgm:prSet presAssocID="{FD45624C-83CF-47B9-8EDE-C4DE60E9F279}" presName="composite" presStyleCnt="0"/>
      <dgm:spPr/>
    </dgm:pt>
    <dgm:pt modelId="{34E68AF3-FEED-4A3D-869A-6E2B7BBFBA4D}" type="pres">
      <dgm:prSet presAssocID="{FD45624C-83CF-47B9-8EDE-C4DE60E9F27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F4E5D-F016-41EA-97FB-BF5BA36522C2}" type="pres">
      <dgm:prSet presAssocID="{FD45624C-83CF-47B9-8EDE-C4DE60E9F27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CCA6C-0CB4-4F35-81EC-2A0957C7E3C7}" type="pres">
      <dgm:prSet presAssocID="{EDE81F11-AFEE-4E1E-81E1-1E15775A9880}" presName="space" presStyleCnt="0"/>
      <dgm:spPr/>
    </dgm:pt>
    <dgm:pt modelId="{157F03D9-AB27-4BEC-A1E6-85F2952B306D}" type="pres">
      <dgm:prSet presAssocID="{C1DCF8D2-41C8-416E-B988-A9BFE3AC37E6}" presName="composite" presStyleCnt="0"/>
      <dgm:spPr/>
    </dgm:pt>
    <dgm:pt modelId="{869E6585-1C72-4E82-914E-39E2C4E28665}" type="pres">
      <dgm:prSet presAssocID="{C1DCF8D2-41C8-416E-B988-A9BFE3AC37E6}" presName="parTx" presStyleLbl="alignNode1" presStyleIdx="2" presStyleCnt="3" custLinFactNeighborX="761" custLinFactNeighborY="-8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A15E-56D2-44B3-8E52-7FFFB1AE2983}" type="pres">
      <dgm:prSet presAssocID="{C1DCF8D2-41C8-416E-B988-A9BFE3AC37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F2D927-0FE1-47AF-90CA-835D2D7A8C57}" srcId="{FD45624C-83CF-47B9-8EDE-C4DE60E9F279}" destId="{2883D5F5-E7FF-401B-8EC6-F928AFB44B13}" srcOrd="0" destOrd="0" parTransId="{A6A0B85D-95AC-463F-92D0-B524DCBEA113}" sibTransId="{8487C7DF-5F3F-497F-AB4E-E023B814B1B5}"/>
    <dgm:cxn modelId="{E125E631-2C22-44F4-AF6C-EE48DA319578}" srcId="{FD45624C-83CF-47B9-8EDE-C4DE60E9F279}" destId="{C7A4B8C2-C515-4037-A706-065EACD38863}" srcOrd="2" destOrd="0" parTransId="{4288D49A-1A69-4343-8AE9-09CE5670EB38}" sibTransId="{4B459D31-9E8B-4D39-839E-FAA5DBEC2F8A}"/>
    <dgm:cxn modelId="{C4C27379-214C-4DD4-B0D3-D0E654A38009}" srcId="{C1DCF8D2-41C8-416E-B988-A9BFE3AC37E6}" destId="{E9C0C10C-D089-4C45-8689-1A221423929E}" srcOrd="1" destOrd="0" parTransId="{822B20DA-FB00-4A46-8CE0-F3C6EED0DDE1}" sibTransId="{A1EB79CB-B3A8-4F09-9DB4-1F4178D14251}"/>
    <dgm:cxn modelId="{FD089DF5-FA60-417D-9198-514311347B43}" type="presOf" srcId="{E9C0C10C-D089-4C45-8689-1A221423929E}" destId="{0C85A15E-56D2-44B3-8E52-7FFFB1AE2983}" srcOrd="0" destOrd="1" presId="urn:microsoft.com/office/officeart/2005/8/layout/hList1"/>
    <dgm:cxn modelId="{A691D18B-FD88-442B-9309-18DBBE0A0566}" type="presOf" srcId="{FD45624C-83CF-47B9-8EDE-C4DE60E9F279}" destId="{34E68AF3-FEED-4A3D-869A-6E2B7BBFBA4D}" srcOrd="0" destOrd="0" presId="urn:microsoft.com/office/officeart/2005/8/layout/hList1"/>
    <dgm:cxn modelId="{4B8471AF-F476-4164-9C93-BAA07A9A0643}" type="presOf" srcId="{4BEA9C16-8CE1-4B2F-877C-FEE886A79C4B}" destId="{0C85A15E-56D2-44B3-8E52-7FFFB1AE2983}" srcOrd="0" destOrd="2" presId="urn:microsoft.com/office/officeart/2005/8/layout/hList1"/>
    <dgm:cxn modelId="{BC111544-C712-4F9B-8684-B79574502C9C}" srcId="{C1DCF8D2-41C8-416E-B988-A9BFE3AC37E6}" destId="{4BEA9C16-8CE1-4B2F-877C-FEE886A79C4B}" srcOrd="2" destOrd="0" parTransId="{A86CD87E-1883-4597-99EF-14264E628F46}" sibTransId="{DD45AABE-C46D-4CE9-B85D-B663013B388E}"/>
    <dgm:cxn modelId="{9C152D69-1F99-422B-B44A-FE2504F61A2B}" srcId="{8E49249E-D487-4D9F-ACF1-780CF7A785B8}" destId="{FD45624C-83CF-47B9-8EDE-C4DE60E9F279}" srcOrd="1" destOrd="0" parTransId="{428D7D77-2657-4A75-8BEE-0D5B401B791A}" sibTransId="{EDE81F11-AFEE-4E1E-81E1-1E15775A9880}"/>
    <dgm:cxn modelId="{E739DC8A-F73B-4F0E-9BC8-92666F91F7CD}" srcId="{FD45624C-83CF-47B9-8EDE-C4DE60E9F279}" destId="{70FEF942-57F6-4407-9CA8-343290DE9E26}" srcOrd="1" destOrd="0" parTransId="{E56E026B-AB5F-440B-BB8F-26694A248EDA}" sibTransId="{976B19DA-419E-4846-9F70-5052FB87E709}"/>
    <dgm:cxn modelId="{66E023AF-539B-4898-A0E2-EB94370B4CDA}" srcId="{8E49249E-D487-4D9F-ACF1-780CF7A785B8}" destId="{861A968E-9660-4770-82EB-9C2FFC889440}" srcOrd="0" destOrd="0" parTransId="{8EC91AB9-3AD1-4E8A-8F62-D1D6051DCB4D}" sibTransId="{81F95CE4-9DE1-4922-8F2D-89DC118502E3}"/>
    <dgm:cxn modelId="{8BE43DFB-D891-4635-84D8-950FD17CD4DB}" type="presOf" srcId="{2883D5F5-E7FF-401B-8EC6-F928AFB44B13}" destId="{400F4E5D-F016-41EA-97FB-BF5BA36522C2}" srcOrd="0" destOrd="0" presId="urn:microsoft.com/office/officeart/2005/8/layout/hList1"/>
    <dgm:cxn modelId="{C7CDAD10-C2DF-46CB-903C-336750ED5C57}" type="presOf" srcId="{C1DCF8D2-41C8-416E-B988-A9BFE3AC37E6}" destId="{869E6585-1C72-4E82-914E-39E2C4E28665}" srcOrd="0" destOrd="0" presId="urn:microsoft.com/office/officeart/2005/8/layout/hList1"/>
    <dgm:cxn modelId="{A04465C3-0DEE-456B-B527-4B8AA19B6C1F}" type="presOf" srcId="{C7A4B8C2-C515-4037-A706-065EACD38863}" destId="{400F4E5D-F016-41EA-97FB-BF5BA36522C2}" srcOrd="0" destOrd="2" presId="urn:microsoft.com/office/officeart/2005/8/layout/hList1"/>
    <dgm:cxn modelId="{7D7A5FA2-D674-4026-82D8-FE3468CC2734}" srcId="{8E49249E-D487-4D9F-ACF1-780CF7A785B8}" destId="{C1DCF8D2-41C8-416E-B988-A9BFE3AC37E6}" srcOrd="2" destOrd="0" parTransId="{B3C04CD2-9904-4D71-967F-DACEEA19A283}" sibTransId="{7906EB6D-2218-45CE-B08E-08ED8F228640}"/>
    <dgm:cxn modelId="{F3184E62-9D59-472C-B11B-11B5F96E7083}" type="presOf" srcId="{377675BF-60C8-4DBD-A646-E86AA93ABE52}" destId="{B206DAC4-D1DF-4053-8506-5DE426BC8BEF}" srcOrd="0" destOrd="0" presId="urn:microsoft.com/office/officeart/2005/8/layout/hList1"/>
    <dgm:cxn modelId="{2AACE863-BD8D-41F7-BE67-C1FBEEE5F3F6}" srcId="{861A968E-9660-4770-82EB-9C2FFC889440}" destId="{440AE72F-6F96-46F5-AAA1-B129294D9E3F}" srcOrd="1" destOrd="0" parTransId="{81D24485-52BE-4E88-A4A7-4DEE58936D14}" sibTransId="{34B6EB06-9AE2-436E-A05D-6ECEC80EF9E8}"/>
    <dgm:cxn modelId="{B6C34197-0265-4343-8F6A-73FF51F1BEBC}" type="presOf" srcId="{440AE72F-6F96-46F5-AAA1-B129294D9E3F}" destId="{B206DAC4-D1DF-4053-8506-5DE426BC8BEF}" srcOrd="0" destOrd="1" presId="urn:microsoft.com/office/officeart/2005/8/layout/hList1"/>
    <dgm:cxn modelId="{57EC81AD-43C9-48BB-90A9-1DF15679D829}" type="presOf" srcId="{8C35BD44-1BEF-4152-B737-36207728F3AA}" destId="{0C85A15E-56D2-44B3-8E52-7FFFB1AE2983}" srcOrd="0" destOrd="0" presId="urn:microsoft.com/office/officeart/2005/8/layout/hList1"/>
    <dgm:cxn modelId="{9FA10CAC-7371-43B2-86BD-0275B9476B88}" type="presOf" srcId="{861A968E-9660-4770-82EB-9C2FFC889440}" destId="{69089CAB-F69C-48F1-B73A-68DA3AB2CB28}" srcOrd="0" destOrd="0" presId="urn:microsoft.com/office/officeart/2005/8/layout/hList1"/>
    <dgm:cxn modelId="{3AFCDDC2-D56E-479E-99E8-E8392EBEBD1D}" srcId="{C1DCF8D2-41C8-416E-B988-A9BFE3AC37E6}" destId="{8C35BD44-1BEF-4152-B737-36207728F3AA}" srcOrd="0" destOrd="0" parTransId="{B028CB35-9117-4925-8AF8-24A3293B8DBF}" sibTransId="{E8E5BCDD-B3A2-4F66-A5C9-1A9AA5A755C2}"/>
    <dgm:cxn modelId="{6FA05D58-C5CE-4A85-80B8-5CC1B2AB2425}" type="presOf" srcId="{70FEF942-57F6-4407-9CA8-343290DE9E26}" destId="{400F4E5D-F016-41EA-97FB-BF5BA36522C2}" srcOrd="0" destOrd="1" presId="urn:microsoft.com/office/officeart/2005/8/layout/hList1"/>
    <dgm:cxn modelId="{86CFDF01-C3AD-45B0-9674-F902E81F7049}" srcId="{861A968E-9660-4770-82EB-9C2FFC889440}" destId="{377675BF-60C8-4DBD-A646-E86AA93ABE52}" srcOrd="0" destOrd="0" parTransId="{A0BB1576-B217-41AC-B04B-812043263E2F}" sibTransId="{E592E01B-3C16-4704-96C2-BB3FF77DAA95}"/>
    <dgm:cxn modelId="{1D7A2347-BB2A-48C8-9FB2-6A622DA24F4A}" type="presOf" srcId="{8E49249E-D487-4D9F-ACF1-780CF7A785B8}" destId="{CA0ACA70-C3D6-4950-A293-826CA31D4D77}" srcOrd="0" destOrd="0" presId="urn:microsoft.com/office/officeart/2005/8/layout/hList1"/>
    <dgm:cxn modelId="{114105FC-0E9F-4091-9A53-9DAA1E7CE84B}" type="presParOf" srcId="{CA0ACA70-C3D6-4950-A293-826CA31D4D77}" destId="{77421869-CF36-491C-BA53-1F920B19AEB1}" srcOrd="0" destOrd="0" presId="urn:microsoft.com/office/officeart/2005/8/layout/hList1"/>
    <dgm:cxn modelId="{E7E780B5-6AF1-401D-84CD-8F27EE499EB9}" type="presParOf" srcId="{77421869-CF36-491C-BA53-1F920B19AEB1}" destId="{69089CAB-F69C-48F1-B73A-68DA3AB2CB28}" srcOrd="0" destOrd="0" presId="urn:microsoft.com/office/officeart/2005/8/layout/hList1"/>
    <dgm:cxn modelId="{A534D67E-16FA-4674-A267-3BC41C58A045}" type="presParOf" srcId="{77421869-CF36-491C-BA53-1F920B19AEB1}" destId="{B206DAC4-D1DF-4053-8506-5DE426BC8BEF}" srcOrd="1" destOrd="0" presId="urn:microsoft.com/office/officeart/2005/8/layout/hList1"/>
    <dgm:cxn modelId="{271A7AC8-0415-43D2-9D6B-B68570A7907B}" type="presParOf" srcId="{CA0ACA70-C3D6-4950-A293-826CA31D4D77}" destId="{4538DDEF-FF29-49EA-B0F6-2B2B7EFBE06A}" srcOrd="1" destOrd="0" presId="urn:microsoft.com/office/officeart/2005/8/layout/hList1"/>
    <dgm:cxn modelId="{5D030334-9C84-4F40-AB6A-848E981A3364}" type="presParOf" srcId="{CA0ACA70-C3D6-4950-A293-826CA31D4D77}" destId="{5458525B-D6B1-444E-BD3E-33F2D6911EC5}" srcOrd="2" destOrd="0" presId="urn:microsoft.com/office/officeart/2005/8/layout/hList1"/>
    <dgm:cxn modelId="{B0734314-B25B-42A4-8A3A-907223D2B18F}" type="presParOf" srcId="{5458525B-D6B1-444E-BD3E-33F2D6911EC5}" destId="{34E68AF3-FEED-4A3D-869A-6E2B7BBFBA4D}" srcOrd="0" destOrd="0" presId="urn:microsoft.com/office/officeart/2005/8/layout/hList1"/>
    <dgm:cxn modelId="{4322457E-EE35-4FAE-89E6-90461ED4989C}" type="presParOf" srcId="{5458525B-D6B1-444E-BD3E-33F2D6911EC5}" destId="{400F4E5D-F016-41EA-97FB-BF5BA36522C2}" srcOrd="1" destOrd="0" presId="urn:microsoft.com/office/officeart/2005/8/layout/hList1"/>
    <dgm:cxn modelId="{AD6D8B9A-6CB4-4C9D-843F-971897AFEA39}" type="presParOf" srcId="{CA0ACA70-C3D6-4950-A293-826CA31D4D77}" destId="{DE1CCA6C-0CB4-4F35-81EC-2A0957C7E3C7}" srcOrd="3" destOrd="0" presId="urn:microsoft.com/office/officeart/2005/8/layout/hList1"/>
    <dgm:cxn modelId="{D8658129-E005-4778-92D0-5A0C4A62DF0E}" type="presParOf" srcId="{CA0ACA70-C3D6-4950-A293-826CA31D4D77}" destId="{157F03D9-AB27-4BEC-A1E6-85F2952B306D}" srcOrd="4" destOrd="0" presId="urn:microsoft.com/office/officeart/2005/8/layout/hList1"/>
    <dgm:cxn modelId="{E1F24EE5-70A5-40E1-A999-971BCA1EA43E}" type="presParOf" srcId="{157F03D9-AB27-4BEC-A1E6-85F2952B306D}" destId="{869E6585-1C72-4E82-914E-39E2C4E28665}" srcOrd="0" destOrd="0" presId="urn:microsoft.com/office/officeart/2005/8/layout/hList1"/>
    <dgm:cxn modelId="{4FC86286-A80B-4A94-9EE4-89DEA0A099D4}" type="presParOf" srcId="{157F03D9-AB27-4BEC-A1E6-85F2952B306D}" destId="{0C85A15E-56D2-44B3-8E52-7FFFB1AE29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4BE2A-CEEC-4ADA-B641-ABA1F5F10AA0}">
      <dsp:nvSpPr>
        <dsp:cNvPr id="0" name=""/>
        <dsp:cNvSpPr/>
      </dsp:nvSpPr>
      <dsp:spPr>
        <a:xfrm rot="5400000">
          <a:off x="5895172" y="-2254143"/>
          <a:ext cx="1332392" cy="6175406"/>
        </a:xfrm>
        <a:prstGeom prst="round2SameRect">
          <a:avLst/>
        </a:prstGeom>
        <a:solidFill>
          <a:srgbClr val="A4D4E2"/>
        </a:solidFill>
        <a:ln w="25400" cap="flat" cmpd="sng" algn="ctr">
          <a:solidFill>
            <a:srgbClr val="A4D4E2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Изобилие непонятных терминов и разнообразие необходимой для профессии журналиста информации </a:t>
          </a:r>
          <a:endParaRPr lang="ru-RU" sz="2000" kern="1200" dirty="0"/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000" kern="1200" dirty="0"/>
        </a:p>
      </dsp:txBody>
      <dsp:txXfrm rot="-5400000">
        <a:off x="3473665" y="232406"/>
        <a:ext cx="6110364" cy="1202308"/>
      </dsp:txXfrm>
    </dsp:sp>
    <dsp:sp modelId="{25CE82D9-9946-4501-ADAF-4D9AD60E2680}">
      <dsp:nvSpPr>
        <dsp:cNvPr id="0" name=""/>
        <dsp:cNvSpPr/>
      </dsp:nvSpPr>
      <dsp:spPr>
        <a:xfrm>
          <a:off x="0" y="814"/>
          <a:ext cx="3473665" cy="1665490"/>
        </a:xfrm>
        <a:prstGeom prst="roundRect">
          <a:avLst/>
        </a:prstGeom>
        <a:solidFill>
          <a:srgbClr val="008C9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Журналист/Студент/Абитуриент</a:t>
          </a:r>
          <a:endParaRPr lang="ru-RU" sz="1600" kern="1200" dirty="0"/>
        </a:p>
      </dsp:txBody>
      <dsp:txXfrm>
        <a:off x="81303" y="82117"/>
        <a:ext cx="3311059" cy="1502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3D662-2D6B-4213-8BCC-C3E77744DC58}">
      <dsp:nvSpPr>
        <dsp:cNvPr id="0" name=""/>
        <dsp:cNvSpPr/>
      </dsp:nvSpPr>
      <dsp:spPr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Потенциал</a:t>
          </a:r>
        </a:p>
      </dsp:txBody>
      <dsp:txXfrm>
        <a:off x="2081947" y="221200"/>
        <a:ext cx="1236952" cy="663601"/>
      </dsp:txXfrm>
    </dsp:sp>
    <dsp:sp modelId="{71F9D321-AD24-4B2F-9858-808383740F5B}">
      <dsp:nvSpPr>
        <dsp:cNvPr id="0" name=""/>
        <dsp:cNvSpPr/>
      </dsp:nvSpPr>
      <dsp:spPr>
        <a:xfrm>
          <a:off x="930820" y="884801"/>
          <a:ext cx="3539205" cy="3539205"/>
        </a:xfrm>
        <a:prstGeom prst="ellipse">
          <a:avLst/>
        </a:prstGeom>
        <a:solidFill>
          <a:srgbClr val="00B7D0">
            <a:alpha val="26667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Перспектива</a:t>
          </a:r>
        </a:p>
      </dsp:txBody>
      <dsp:txXfrm>
        <a:off x="2081947" y="1097153"/>
        <a:ext cx="1236952" cy="637057"/>
      </dsp:txXfrm>
    </dsp:sp>
    <dsp:sp modelId="{F4F73ED0-32D2-41A1-B72D-C2D81FC80C1A}">
      <dsp:nvSpPr>
        <dsp:cNvPr id="0" name=""/>
        <dsp:cNvSpPr/>
      </dsp:nvSpPr>
      <dsp:spPr>
        <a:xfrm>
          <a:off x="1373221" y="1769602"/>
          <a:ext cx="2654404" cy="2654404"/>
        </a:xfrm>
        <a:prstGeom prst="ellipse">
          <a:avLst/>
        </a:prstGeom>
        <a:solidFill>
          <a:srgbClr val="00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SAM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Стратегия и конкуренты</a:t>
          </a:r>
        </a:p>
      </dsp:txBody>
      <dsp:txXfrm>
        <a:off x="2081947" y="1968683"/>
        <a:ext cx="1236952" cy="597240"/>
      </dsp:txXfrm>
    </dsp:sp>
    <dsp:sp modelId="{C12AB981-CE2A-46AD-A1EC-BC438E315F66}">
      <dsp:nvSpPr>
        <dsp:cNvPr id="0" name=""/>
        <dsp:cNvSpPr/>
      </dsp:nvSpPr>
      <dsp:spPr>
        <a:xfrm>
          <a:off x="1815622" y="2654404"/>
          <a:ext cx="1769602" cy="1769602"/>
        </a:xfrm>
        <a:prstGeom prst="ellipse">
          <a:avLst/>
        </a:prstGeom>
        <a:solidFill>
          <a:srgbClr val="A4D4E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SOM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Тактика</a:t>
          </a:r>
        </a:p>
      </dsp:txBody>
      <dsp:txXfrm>
        <a:off x="2074774" y="3096804"/>
        <a:ext cx="1251298" cy="884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89CAB-F69C-48F1-B73A-68DA3AB2CB28}">
      <dsp:nvSpPr>
        <dsp:cNvPr id="0" name=""/>
        <dsp:cNvSpPr/>
      </dsp:nvSpPr>
      <dsp:spPr>
        <a:xfrm>
          <a:off x="3053" y="167409"/>
          <a:ext cx="2977620" cy="900822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Конкуренты Продукты/Услуги</a:t>
          </a:r>
        </a:p>
      </dsp:txBody>
      <dsp:txXfrm>
        <a:off x="3053" y="167409"/>
        <a:ext cx="2977620" cy="900822"/>
      </dsp:txXfrm>
    </dsp:sp>
    <dsp:sp modelId="{B206DAC4-D1DF-4053-8506-5DE426BC8BEF}">
      <dsp:nvSpPr>
        <dsp:cNvPr id="0" name=""/>
        <dsp:cNvSpPr/>
      </dsp:nvSpPr>
      <dsp:spPr>
        <a:xfrm>
          <a:off x="0" y="1017035"/>
          <a:ext cx="2977620" cy="3300862"/>
        </a:xfrm>
        <a:prstGeom prst="rect">
          <a:avLst/>
        </a:prstGeom>
        <a:solidFill>
          <a:srgbClr val="A4D4E2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Любые известные во всем мире карточные и настольные игры</a:t>
          </a:r>
          <a:endParaRPr lang="ru-RU" sz="18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«Дурак», «Мафия», «</a:t>
          </a:r>
          <a:r>
            <a:rPr lang="ru-RU" sz="1600" kern="1200" dirty="0" err="1" smtClean="0"/>
            <a:t>Уно</a:t>
          </a:r>
          <a:r>
            <a:rPr lang="ru-RU" sz="1600" kern="1200" dirty="0" smtClean="0"/>
            <a:t>», «</a:t>
          </a:r>
          <a:r>
            <a:rPr lang="ru-RU" sz="1600" kern="1200" dirty="0" err="1" smtClean="0"/>
            <a:t>Элиас</a:t>
          </a:r>
          <a:r>
            <a:rPr lang="ru-RU" sz="1600" kern="1200" dirty="0" smtClean="0"/>
            <a:t>» и </a:t>
          </a:r>
          <a:r>
            <a:rPr lang="ru-RU" sz="1600" kern="1200" dirty="0" err="1" smtClean="0"/>
            <a:t>тд</a:t>
          </a:r>
          <a:r>
            <a:rPr lang="ru-RU" sz="1600" kern="1200" dirty="0" smtClean="0"/>
            <a:t>.</a:t>
          </a:r>
          <a:endParaRPr lang="ru-RU" sz="1600" kern="1200" dirty="0"/>
        </a:p>
      </dsp:txBody>
      <dsp:txXfrm>
        <a:off x="0" y="1017035"/>
        <a:ext cx="2977620" cy="3300862"/>
      </dsp:txXfrm>
    </dsp:sp>
    <dsp:sp modelId="{34E68AF3-FEED-4A3D-869A-6E2B7BBFBA4D}">
      <dsp:nvSpPr>
        <dsp:cNvPr id="0" name=""/>
        <dsp:cNvSpPr/>
      </dsp:nvSpPr>
      <dsp:spPr>
        <a:xfrm>
          <a:off x="3397540" y="167409"/>
          <a:ext cx="2977620" cy="900822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Фирмы конкуренты</a:t>
          </a:r>
        </a:p>
      </dsp:txBody>
      <dsp:txXfrm>
        <a:off x="3397540" y="167409"/>
        <a:ext cx="2977620" cy="900822"/>
      </dsp:txXfrm>
    </dsp:sp>
    <dsp:sp modelId="{400F4E5D-F016-41EA-97FB-BF5BA36522C2}">
      <dsp:nvSpPr>
        <dsp:cNvPr id="0" name=""/>
        <dsp:cNvSpPr/>
      </dsp:nvSpPr>
      <dsp:spPr>
        <a:xfrm>
          <a:off x="3397540" y="1068232"/>
          <a:ext cx="2977620" cy="3300862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 «</a:t>
          </a:r>
          <a:r>
            <a:rPr lang="ru-RU" sz="1600" b="1" kern="1200" dirty="0" err="1" smtClean="0"/>
            <a:t>Hobby</a:t>
          </a:r>
          <a:r>
            <a:rPr lang="ru-RU" sz="1600" b="1" kern="1200" dirty="0" smtClean="0"/>
            <a:t> </a:t>
          </a:r>
          <a:r>
            <a:rPr lang="ru-RU" sz="1600" b="1" kern="1200" dirty="0" err="1" smtClean="0"/>
            <a:t>World</a:t>
          </a:r>
          <a:r>
            <a:rPr lang="ru-RU" sz="1600" b="1" kern="1200" dirty="0" smtClean="0"/>
            <a:t>» </a:t>
          </a:r>
          <a:r>
            <a:rPr lang="ru-RU" sz="1600" kern="1200" dirty="0" smtClean="0"/>
            <a:t>— крупнейшее российское издательство настольных игр.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«</a:t>
          </a:r>
          <a:r>
            <a:rPr lang="ru-RU" sz="1600" b="1" kern="1200" dirty="0" err="1" smtClean="0"/>
            <a:t>Эврикус</a:t>
          </a:r>
          <a:r>
            <a:rPr lang="ru-RU" sz="1600" b="1" kern="1200" dirty="0" smtClean="0"/>
            <a:t>»</a:t>
          </a:r>
          <a:r>
            <a:rPr lang="ru-RU" sz="1600" kern="1200" dirty="0" smtClean="0"/>
            <a:t> — молодой, динамично развивающийся бренд, локализирующий популярные зарубежные настольные игры для России.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«</a:t>
          </a:r>
          <a:r>
            <a:rPr lang="en-US" sz="1600" b="1" kern="1200" dirty="0" err="1" smtClean="0"/>
            <a:t>GaGa</a:t>
          </a:r>
          <a:r>
            <a:rPr lang="en-US" sz="1600" b="1" kern="1200" dirty="0" smtClean="0"/>
            <a:t> Games</a:t>
          </a:r>
          <a:r>
            <a:rPr lang="ru-RU" sz="1600" b="1" kern="1200" dirty="0" smtClean="0"/>
            <a:t>»</a:t>
          </a:r>
          <a:r>
            <a:rPr lang="ru-RU" sz="1600" kern="1200" dirty="0" smtClean="0"/>
            <a:t> –российское издательство настольных игр и др.</a:t>
          </a:r>
          <a:endParaRPr lang="ru-RU" sz="1600" kern="1200" dirty="0"/>
        </a:p>
      </dsp:txBody>
      <dsp:txXfrm>
        <a:off x="3397540" y="1068232"/>
        <a:ext cx="2977620" cy="3300862"/>
      </dsp:txXfrm>
    </dsp:sp>
    <dsp:sp modelId="{869E6585-1C72-4E82-914E-39E2C4E28665}">
      <dsp:nvSpPr>
        <dsp:cNvPr id="0" name=""/>
        <dsp:cNvSpPr/>
      </dsp:nvSpPr>
      <dsp:spPr>
        <a:xfrm>
          <a:off x="6795081" y="159959"/>
          <a:ext cx="2977620" cy="900822"/>
        </a:xfrm>
        <a:prstGeom prst="rect">
          <a:avLst/>
        </a:prstGeom>
        <a:solidFill>
          <a:srgbClr val="008C9D"/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Наши преимущества</a:t>
          </a:r>
        </a:p>
      </dsp:txBody>
      <dsp:txXfrm>
        <a:off x="6795081" y="159959"/>
        <a:ext cx="2977620" cy="900822"/>
      </dsp:txXfrm>
    </dsp:sp>
    <dsp:sp modelId="{0C85A15E-56D2-44B3-8E52-7FFFB1AE2983}">
      <dsp:nvSpPr>
        <dsp:cNvPr id="0" name=""/>
        <dsp:cNvSpPr/>
      </dsp:nvSpPr>
      <dsp:spPr>
        <a:xfrm>
          <a:off x="6792027" y="1068232"/>
          <a:ext cx="2977620" cy="3300862"/>
        </a:xfrm>
        <a:prstGeom prst="rect">
          <a:avLst/>
        </a:prstGeom>
        <a:solidFill>
          <a:srgbClr val="A4D4E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На рынке не так много подобных игр, что дает нам преимущество стать первыми в этом деле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Может быть интересна не только журналистам, но и простым людям за счёт простых правил и увлекательной игры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Обучение в развлекательной форме</a:t>
          </a:r>
          <a:endParaRPr lang="ru-RU" sz="1600" kern="1200" dirty="0"/>
        </a:p>
      </dsp:txBody>
      <dsp:txXfrm>
        <a:off x="6792027" y="1068232"/>
        <a:ext cx="2977620" cy="33008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9649072" cy="1667119"/>
        <a:chOff x="0" y="0"/>
        <a:chExt cx="9649072" cy="1667119"/>
      </a:xfrm>
    </dsp:grpSpPr>
    <dsp:sp modelId="{F974BE2A-CEEC-4ADA-B641-ABA1F5F10AA0}">
      <dsp:nvSpPr>
        <dsp:cNvPr id="4" name="Прямоугольник с двумя скругленными соседними углами 3"/>
        <dsp:cNvSpPr/>
      </dsp:nvSpPr>
      <dsp:spPr bwMode="white">
        <a:xfrm rot="5400000">
          <a:off x="5894521" y="-2254144"/>
          <a:ext cx="1333695" cy="6175406"/>
        </a:xfrm>
        <a:prstGeom prst="round2SameRect">
          <a:avLst/>
        </a:prstGeom>
        <a:solidFill>
          <a:srgbClr val="A4D4E2"/>
        </a:solidFill>
        <a:ln>
          <a:solidFill>
            <a:srgbClr val="A4D4E2"/>
          </a:solidFill>
        </a:ln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rot="-5400000" lIns="76200" tIns="38100" rIns="76200" bIns="3810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dirty="0" smtClean="0">
              <a:solidFill>
                <a:schemeClr val="dk1"/>
              </a:solidFill>
            </a:rPr>
            <a:t>Изобилие непонятных терминов и разнообразие необходимой для профессии журналиста информации </a:t>
          </a:r>
          <a:endParaRPr lang="ru-RU" sz="2000" dirty="0">
            <a:solidFill>
              <a:schemeClr val="dk1"/>
            </a:solidFill>
          </a:endParaRPr>
        </a:p>
        <a:p>
          <a:pPr marL="285750" lvl="1" indent="-285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4000" dirty="0">
            <a:solidFill>
              <a:schemeClr val="dk1"/>
            </a:solidFill>
          </a:endParaRPr>
        </a:p>
      </dsp:txBody>
      <dsp:txXfrm rot="5400000">
        <a:off x="5894521" y="-2254144"/>
        <a:ext cx="1333695" cy="6175406"/>
      </dsp:txXfrm>
    </dsp:sp>
    <dsp:sp modelId="{25CE82D9-9946-4501-ADAF-4D9AD60E2680}">
      <dsp:nvSpPr>
        <dsp:cNvPr id="3" name="Скругленный прямоугольник 2"/>
        <dsp:cNvSpPr/>
      </dsp:nvSpPr>
      <dsp:spPr bwMode="white">
        <a:xfrm>
          <a:off x="0" y="0"/>
          <a:ext cx="3473666" cy="1667119"/>
        </a:xfrm>
        <a:prstGeom prst="roundRect">
          <a:avLst/>
        </a:prstGeom>
        <a:solidFill>
          <a:srgbClr val="008C9D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0960" tIns="30480" rIns="60960" bIns="304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 smtClean="0"/>
            <a:t>Журналист/Студент/Абитуриент</a:t>
          </a:r>
          <a:endParaRPr lang="ru-RU" sz="1600" dirty="0"/>
        </a:p>
      </dsp:txBody>
      <dsp:txXfrm>
        <a:off x="0" y="0"/>
        <a:ext cx="3473666" cy="166711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424007" cy="4424007"/>
        <a:chOff x="0" y="0"/>
        <a:chExt cx="4424007" cy="4424007"/>
      </a:xfrm>
    </dsp:grpSpPr>
    <dsp:sp modelId="{A493D662-2D6B-4213-8BCC-C3E77744DC58}">
      <dsp:nvSpPr>
        <dsp:cNvPr id="3" name="Овал 2"/>
        <dsp:cNvSpPr/>
      </dsp:nvSpPr>
      <dsp:spPr bwMode="white">
        <a:xfrm>
          <a:off x="488420" y="0"/>
          <a:ext cx="4424007" cy="4424007"/>
        </a:xfrm>
        <a:prstGeom prst="ellipse">
          <a:avLst/>
        </a:prstGeom>
        <a:solidFill>
          <a:srgbClr val="018C9A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9568" tIns="99568" rIns="99568" bIns="99568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dirty="0"/>
            <a:t>РАМ</a:t>
          </a:r>
          <a:endParaRPr lang="ru-RU" sz="1400" b="1" dirty="0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dirty="0"/>
            <a:t>Потенциал</a:t>
          </a:r>
        </a:p>
      </dsp:txBody>
      <dsp:txXfrm>
        <a:off x="488420" y="0"/>
        <a:ext cx="4424007" cy="4424007"/>
      </dsp:txXfrm>
    </dsp:sp>
    <dsp:sp modelId="{71F9D321-AD24-4B2F-9858-808383740F5B}">
      <dsp:nvSpPr>
        <dsp:cNvPr id="4" name="Овал 3"/>
        <dsp:cNvSpPr/>
      </dsp:nvSpPr>
      <dsp:spPr bwMode="white">
        <a:xfrm>
          <a:off x="930821" y="884801"/>
          <a:ext cx="3539206" cy="3539206"/>
        </a:xfrm>
        <a:prstGeom prst="ellipse">
          <a:avLst/>
        </a:prstGeom>
        <a:solidFill>
          <a:srgbClr val="00B7D0">
            <a:alpha val="26667"/>
          </a:srgb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9568" tIns="99568" rIns="99568" bIns="99568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dirty="0"/>
            <a:t>ТАМ</a:t>
          </a:r>
          <a:endParaRPr lang="ru-RU" sz="1400" b="1" dirty="0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dirty="0"/>
            <a:t>Перспектива</a:t>
          </a:r>
        </a:p>
      </dsp:txBody>
      <dsp:txXfrm>
        <a:off x="930821" y="884801"/>
        <a:ext cx="3539206" cy="3539206"/>
      </dsp:txXfrm>
    </dsp:sp>
    <dsp:sp modelId="{F4F73ED0-32D2-41A1-B72D-C2D81FC80C1A}">
      <dsp:nvSpPr>
        <dsp:cNvPr id="5" name="Овал 4"/>
        <dsp:cNvSpPr/>
      </dsp:nvSpPr>
      <dsp:spPr bwMode="white">
        <a:xfrm>
          <a:off x="1373221" y="1769603"/>
          <a:ext cx="2654404" cy="2654404"/>
        </a:xfrm>
        <a:prstGeom prst="ellipse">
          <a:avLst/>
        </a:prstGeom>
        <a:solidFill>
          <a:srgbClr val="00B7D0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9568" tIns="99568" rIns="99568" bIns="99568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dirty="0"/>
            <a:t>SAM</a:t>
          </a:r>
          <a:endParaRPr lang="en-US" sz="1400" b="1" dirty="0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dirty="0"/>
            <a:t>Стратегия и конкуренты</a:t>
          </a:r>
        </a:p>
      </dsp:txBody>
      <dsp:txXfrm>
        <a:off x="1373221" y="1769603"/>
        <a:ext cx="2654404" cy="2654404"/>
      </dsp:txXfrm>
    </dsp:sp>
    <dsp:sp modelId="{C12AB981-CE2A-46AD-A1EC-BC438E315F66}">
      <dsp:nvSpPr>
        <dsp:cNvPr id="6" name="Овал 5"/>
        <dsp:cNvSpPr/>
      </dsp:nvSpPr>
      <dsp:spPr bwMode="white">
        <a:xfrm>
          <a:off x="1815622" y="2654404"/>
          <a:ext cx="1769603" cy="1769603"/>
        </a:xfrm>
        <a:prstGeom prst="ellipse">
          <a:avLst/>
        </a:prstGeom>
        <a:solidFill>
          <a:srgbClr val="A4D4E2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9568" tIns="99568" rIns="99568" bIns="99568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dirty="0"/>
            <a:t>SOM</a:t>
          </a:r>
          <a:endParaRPr lang="en-US" sz="1400" b="1" dirty="0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dirty="0"/>
            <a:t>Тактика</a:t>
          </a:r>
        </a:p>
      </dsp:txBody>
      <dsp:txXfrm>
        <a:off x="1815622" y="2654404"/>
        <a:ext cx="1769603" cy="1769603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9772702" cy="4536504"/>
        <a:chOff x="0" y="0"/>
        <a:chExt cx="9772702" cy="4536504"/>
      </a:xfrm>
    </dsp:grpSpPr>
    <dsp:sp modelId="{69089CAB-F69C-48F1-B73A-68DA3AB2CB28}">
      <dsp:nvSpPr>
        <dsp:cNvPr id="3" name="Прямоугольник 2"/>
        <dsp:cNvSpPr/>
      </dsp:nvSpPr>
      <dsp:spPr bwMode="white">
        <a:xfrm>
          <a:off x="0" y="8605"/>
          <a:ext cx="2979482" cy="810895"/>
        </a:xfrm>
        <a:prstGeom prst="rect">
          <a:avLst/>
        </a:prstGeom>
        <a:solidFill>
          <a:srgbClr val="008C9D"/>
        </a:solidFill>
        <a:ln>
          <a:noFill/>
        </a:ln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9352" tIns="85344" rIns="149352" bIns="85344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/>
            <a:t>Конкуренты Продукты/Услуги</a:t>
          </a:r>
        </a:p>
      </dsp:txBody>
      <dsp:txXfrm>
        <a:off x="0" y="8605"/>
        <a:ext cx="2979482" cy="810895"/>
      </dsp:txXfrm>
    </dsp:sp>
    <dsp:sp modelId="{B206DAC4-D1DF-4053-8506-5DE426BC8BEF}">
      <dsp:nvSpPr>
        <dsp:cNvPr id="4" name="Прямоугольник 3"/>
        <dsp:cNvSpPr/>
      </dsp:nvSpPr>
      <dsp:spPr bwMode="white">
        <a:xfrm>
          <a:off x="0" y="761982"/>
          <a:ext cx="2979482" cy="3708400"/>
        </a:xfrm>
        <a:prstGeom prst="rect">
          <a:avLst/>
        </a:prstGeom>
        <a:solidFill>
          <a:srgbClr val="A4D4E2"/>
        </a:solidFill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96012" tIns="96012" rIns="128016" bIns="144018" anchor="t"/>
        <a:lstStyle>
          <a:lvl1pPr algn="l">
            <a:defRPr sz="21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dirty="0" smtClean="0">
              <a:solidFill>
                <a:schemeClr val="dk1"/>
              </a:solidFill>
            </a:rPr>
            <a:t>Любые известные во всем мире карточные и настольные игры</a:t>
          </a:r>
          <a:endParaRPr lang="ru-RU" sz="18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dirty="0" smtClean="0">
              <a:solidFill>
                <a:schemeClr val="dk1"/>
              </a:solidFill>
            </a:rPr>
            <a:t>«Дурак», «Мафия», «</a:t>
          </a:r>
          <a:r>
            <a:rPr lang="ru-RU" sz="1600" dirty="0" err="1" smtClean="0">
              <a:solidFill>
                <a:schemeClr val="dk1"/>
              </a:solidFill>
            </a:rPr>
            <a:t>Уно</a:t>
          </a:r>
          <a:r>
            <a:rPr lang="ru-RU" sz="1600" dirty="0" smtClean="0">
              <a:solidFill>
                <a:schemeClr val="dk1"/>
              </a:solidFill>
            </a:rPr>
            <a:t>», «</a:t>
          </a:r>
          <a:r>
            <a:rPr lang="ru-RU" sz="1600" dirty="0" err="1" smtClean="0">
              <a:solidFill>
                <a:schemeClr val="dk1"/>
              </a:solidFill>
            </a:rPr>
            <a:t>Элиас</a:t>
          </a:r>
          <a:r>
            <a:rPr lang="ru-RU" sz="1600" dirty="0" smtClean="0">
              <a:solidFill>
                <a:schemeClr val="dk1"/>
              </a:solidFill>
            </a:rPr>
            <a:t>» и </a:t>
          </a:r>
          <a:r>
            <a:rPr lang="ru-RU" sz="1600" dirty="0" err="1" smtClean="0">
              <a:solidFill>
                <a:schemeClr val="dk1"/>
              </a:solidFill>
            </a:rPr>
            <a:t>тд</a:t>
          </a:r>
          <a:r>
            <a:rPr lang="ru-RU" sz="1600" dirty="0" smtClean="0">
              <a:solidFill>
                <a:schemeClr val="dk1"/>
              </a:solidFill>
            </a:rPr>
            <a:t>.</a:t>
          </a:r>
          <a:endParaRPr lang="ru-RU" sz="1600" dirty="0">
            <a:solidFill>
              <a:schemeClr val="dk1"/>
            </a:solidFill>
          </a:endParaRPr>
        </a:p>
      </dsp:txBody>
      <dsp:txXfrm>
        <a:off x="0" y="761982"/>
        <a:ext cx="2979482" cy="3708400"/>
      </dsp:txXfrm>
    </dsp:sp>
    <dsp:sp modelId="{34E68AF3-FEED-4A3D-869A-6E2B7BBFBA4D}">
      <dsp:nvSpPr>
        <dsp:cNvPr id="5" name="Прямоугольник 4"/>
        <dsp:cNvSpPr/>
      </dsp:nvSpPr>
      <dsp:spPr bwMode="white">
        <a:xfrm>
          <a:off x="3396610" y="8605"/>
          <a:ext cx="2979482" cy="810895"/>
        </a:xfrm>
        <a:prstGeom prst="rect">
          <a:avLst/>
        </a:prstGeom>
        <a:solidFill>
          <a:srgbClr val="008C9D"/>
        </a:solidFill>
        <a:ln>
          <a:noFill/>
        </a:ln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9352" tIns="85344" rIns="149352" bIns="85344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/>
            <a:t>Фирмы конкуренты</a:t>
          </a:r>
        </a:p>
      </dsp:txBody>
      <dsp:txXfrm>
        <a:off x="3396610" y="8605"/>
        <a:ext cx="2979482" cy="810895"/>
      </dsp:txXfrm>
    </dsp:sp>
    <dsp:sp modelId="{400F4E5D-F016-41EA-97FB-BF5BA36522C2}">
      <dsp:nvSpPr>
        <dsp:cNvPr id="6" name="Прямоугольник 5"/>
        <dsp:cNvSpPr/>
      </dsp:nvSpPr>
      <dsp:spPr bwMode="white">
        <a:xfrm>
          <a:off x="3396610" y="819500"/>
          <a:ext cx="2979482" cy="3708400"/>
        </a:xfrm>
        <a:prstGeom prst="rect">
          <a:avLst/>
        </a:prstGeom>
        <a:solidFill>
          <a:srgbClr val="A4D4E2">
            <a:alpha val="90000"/>
          </a:srgbClr>
        </a:solidFill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85344" tIns="85344" rIns="113792" bIns="128016" anchor="t"/>
        <a:lstStyle>
          <a:lvl1pPr algn="l">
            <a:defRPr sz="21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dirty="0" smtClean="0">
              <a:solidFill>
                <a:schemeClr val="dk1"/>
              </a:solidFill>
            </a:rPr>
            <a:t> «</a:t>
          </a:r>
          <a:r>
            <a:rPr lang="ru-RU" sz="1600" b="1" dirty="0" err="1" smtClean="0">
              <a:solidFill>
                <a:schemeClr val="dk1"/>
              </a:solidFill>
            </a:rPr>
            <a:t>Hobby</a:t>
          </a:r>
          <a:r>
            <a:rPr lang="ru-RU" sz="1600" b="1" dirty="0" smtClean="0">
              <a:solidFill>
                <a:schemeClr val="dk1"/>
              </a:solidFill>
            </a:rPr>
            <a:t> </a:t>
          </a:r>
          <a:r>
            <a:rPr lang="ru-RU" sz="1600" b="1" dirty="0" err="1" smtClean="0">
              <a:solidFill>
                <a:schemeClr val="dk1"/>
              </a:solidFill>
            </a:rPr>
            <a:t>World</a:t>
          </a:r>
          <a:r>
            <a:rPr lang="ru-RU" sz="1600" b="1" dirty="0" smtClean="0">
              <a:solidFill>
                <a:schemeClr val="dk1"/>
              </a:solidFill>
            </a:rPr>
            <a:t>» </a:t>
          </a:r>
          <a:r>
            <a:rPr lang="ru-RU" sz="1600" dirty="0" smtClean="0">
              <a:solidFill>
                <a:schemeClr val="dk1"/>
              </a:solidFill>
            </a:rPr>
            <a:t>— крупнейшее российское издательство настольных игр.</a:t>
          </a:r>
          <a:endParaRPr lang="ru-RU" sz="16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dirty="0" smtClean="0">
              <a:solidFill>
                <a:schemeClr val="dk1"/>
              </a:solidFill>
            </a:rPr>
            <a:t>«</a:t>
          </a:r>
          <a:r>
            <a:rPr lang="ru-RU" sz="1600" b="1" dirty="0" err="1" smtClean="0">
              <a:solidFill>
                <a:schemeClr val="dk1"/>
              </a:solidFill>
            </a:rPr>
            <a:t>Эврикус</a:t>
          </a:r>
          <a:r>
            <a:rPr lang="ru-RU" sz="1600" b="1" dirty="0" smtClean="0">
              <a:solidFill>
                <a:schemeClr val="dk1"/>
              </a:solidFill>
            </a:rPr>
            <a:t>»</a:t>
          </a:r>
          <a:r>
            <a:rPr lang="ru-RU" sz="1600" dirty="0" smtClean="0">
              <a:solidFill>
                <a:schemeClr val="dk1"/>
              </a:solidFill>
            </a:rPr>
            <a:t> — молодой, динамично развивающийся бренд, локализирующий популярные зарубежные настольные игры для России.</a:t>
          </a:r>
          <a:endParaRPr lang="ru-RU" sz="16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dirty="0" smtClean="0">
              <a:solidFill>
                <a:schemeClr val="dk1"/>
              </a:solidFill>
            </a:rPr>
            <a:t>«</a:t>
          </a:r>
          <a:r>
            <a:rPr lang="en-US" sz="1600" b="1" dirty="0" err="1" smtClean="0">
              <a:solidFill>
                <a:schemeClr val="dk1"/>
              </a:solidFill>
            </a:rPr>
            <a:t>GaGa</a:t>
          </a:r>
          <a:r>
            <a:rPr lang="en-US" sz="1600" b="1" dirty="0" smtClean="0">
              <a:solidFill>
                <a:schemeClr val="dk1"/>
              </a:solidFill>
            </a:rPr>
            <a:t> Games</a:t>
          </a:r>
          <a:r>
            <a:rPr lang="ru-RU" sz="1600" b="1" dirty="0" smtClean="0">
              <a:solidFill>
                <a:schemeClr val="dk1"/>
              </a:solidFill>
            </a:rPr>
            <a:t>»</a:t>
          </a:r>
          <a:r>
            <a:rPr lang="ru-RU" sz="1600" dirty="0" smtClean="0">
              <a:solidFill>
                <a:schemeClr val="dk1"/>
              </a:solidFill>
            </a:rPr>
            <a:t> –российское издательство настольных игр и др.</a:t>
          </a:r>
          <a:endParaRPr lang="ru-RU" sz="1600" dirty="0">
            <a:solidFill>
              <a:schemeClr val="dk1"/>
            </a:solidFill>
          </a:endParaRPr>
        </a:p>
      </dsp:txBody>
      <dsp:txXfrm>
        <a:off x="3396610" y="819500"/>
        <a:ext cx="2979482" cy="3708400"/>
      </dsp:txXfrm>
    </dsp:sp>
    <dsp:sp modelId="{869E6585-1C72-4E82-914E-39E2C4E28665}">
      <dsp:nvSpPr>
        <dsp:cNvPr id="7" name="Прямоугольник 6"/>
        <dsp:cNvSpPr/>
      </dsp:nvSpPr>
      <dsp:spPr bwMode="white">
        <a:xfrm>
          <a:off x="6793220" y="1898"/>
          <a:ext cx="2979482" cy="810895"/>
        </a:xfrm>
        <a:prstGeom prst="rect">
          <a:avLst/>
        </a:prstGeom>
        <a:solidFill>
          <a:srgbClr val="008C9D"/>
        </a:solidFill>
        <a:ln>
          <a:noFill/>
        </a:ln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9352" tIns="85344" rIns="149352" bIns="85344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/>
            <a:t>Наши преимущества</a:t>
          </a:r>
        </a:p>
      </dsp:txBody>
      <dsp:txXfrm>
        <a:off x="6793220" y="1898"/>
        <a:ext cx="2979482" cy="810895"/>
      </dsp:txXfrm>
    </dsp:sp>
    <dsp:sp modelId="{0C85A15E-56D2-44B3-8E52-7FFFB1AE2983}">
      <dsp:nvSpPr>
        <dsp:cNvPr id="8" name="Прямоугольник 7"/>
        <dsp:cNvSpPr/>
      </dsp:nvSpPr>
      <dsp:spPr bwMode="white">
        <a:xfrm>
          <a:off x="6793220" y="819500"/>
          <a:ext cx="2979482" cy="3708400"/>
        </a:xfrm>
        <a:prstGeom prst="rect">
          <a:avLst/>
        </a:prstGeom>
        <a:solidFill>
          <a:srgbClr val="A4D4E2">
            <a:alpha val="90000"/>
          </a:srgbClr>
        </a:solidFill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85344" tIns="85344" rIns="113792" bIns="128016" anchor="t"/>
        <a:lstStyle>
          <a:lvl1pPr algn="l">
            <a:defRPr sz="21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dirty="0" smtClean="0">
              <a:solidFill>
                <a:schemeClr val="dk1"/>
              </a:solidFill>
            </a:rPr>
            <a:t>На рынке не так много подобных игр, что дает нам преимущество стать первыми в этом деле</a:t>
          </a:r>
          <a:endParaRPr lang="ru-RU" sz="16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dirty="0" smtClean="0">
              <a:solidFill>
                <a:schemeClr val="dk1"/>
              </a:solidFill>
            </a:rPr>
            <a:t>Может быть интересна не только журналистам, но и простым людям за счёт простых правил и увлекательной игры</a:t>
          </a:r>
          <a:endParaRPr lang="ru-RU" sz="1600" dirty="0">
            <a:solidFill>
              <a:schemeClr val="dk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dirty="0" smtClean="0">
              <a:solidFill>
                <a:schemeClr val="dk1"/>
              </a:solidFill>
            </a:rPr>
            <a:t>Обучение в развлекательной форме</a:t>
          </a:r>
          <a:endParaRPr lang="ru-RU" sz="1600" dirty="0">
            <a:solidFill>
              <a:schemeClr val="dk1"/>
            </a:solidFill>
          </a:endParaRPr>
        </a:p>
      </dsp:txBody>
      <dsp:txXfrm>
        <a:off x="6793220" y="819500"/>
        <a:ext cx="2979482" cy="3708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" name="Образ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 noEditPoints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572495" y="1336675"/>
            <a:ext cx="6414687" cy="36083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4DB64CF-A708-4571-BE89-1E09EE8980AF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572495" y="1336675"/>
            <a:ext cx="6414687" cy="36083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EA01908-4439-4A4A-A73F-C8E139F91DEF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2C23A98-1EFA-44FC-9A1C-2FCA865D21D7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3" name="PlaceHolder 2"/>
          <p:cNvSpPr>
            <a:spLocks noGrp="1" noEditPoints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5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7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8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 noEditPoints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2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3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4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6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7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8" name="PlaceHolder 4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0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1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2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4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5" name="PlaceHolder 3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7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8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9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30" name="PlaceHolder 5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32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33" name="PlaceHolder 3"/>
          <p:cNvSpPr>
            <a:spLocks noGrp="1" noEditPoints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34" name="PlaceHolder 4"/>
          <p:cNvSpPr>
            <a:spLocks noGrp="1" noEditPoints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35" name="PlaceHolder 5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36" name="PlaceHolder 6"/>
          <p:cNvSpPr>
            <a:spLocks noGrp="1" noEditPoints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37" name="PlaceHolder 7"/>
          <p:cNvSpPr>
            <a:spLocks noGrp="1" noEditPoints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59" name="PlaceHolder 2"/>
          <p:cNvSpPr>
            <a:spLocks noGrp="1" noEditPoints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61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63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64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 noEditPoints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68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69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70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72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73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74" name="PlaceHolder 4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76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77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78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80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81" name="PlaceHolder 3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83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84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85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86" name="PlaceHolder 5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88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89" name="PlaceHolder 3"/>
          <p:cNvSpPr>
            <a:spLocks noGrp="1" noEditPoints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90" name="PlaceHolder 4"/>
          <p:cNvSpPr>
            <a:spLocks noGrp="1" noEditPoints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91" name="PlaceHolder 5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92" name="PlaceHolder 6"/>
          <p:cNvSpPr>
            <a:spLocks noGrp="1" noEditPoints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193" name="PlaceHolder 7"/>
          <p:cNvSpPr>
            <a:spLocks noGrp="1" noEditPoints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97" name="PlaceHolder 2"/>
          <p:cNvSpPr>
            <a:spLocks noGrp="1" noEditPoints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199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01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02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 noEditPoints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06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07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08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10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11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12" name="PlaceHolder 4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14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15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16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18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19" name="PlaceHolder 3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21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22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23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24" name="PlaceHolder 5"/>
          <p:cNvSpPr>
            <a:spLocks noGrp="1" noEditPoints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>
              <a:latin typeface="Arial" panose="020B0604020202020204" pitchFamily="34" charset="0"/>
            </a:endParaRPr>
          </a:p>
        </p:txBody>
      </p:sp>
      <p:sp>
        <p:nvSpPr>
          <p:cNvPr id="226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27" name="PlaceHolder 3"/>
          <p:cNvSpPr>
            <a:spLocks noGrp="1" noEditPoints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28" name="PlaceHolder 4"/>
          <p:cNvSpPr>
            <a:spLocks noGrp="1" noEditPoints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29" name="PlaceHolder 5"/>
          <p:cNvSpPr>
            <a:spLocks noGrp="1" noEditPoints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30" name="PlaceHolder 6"/>
          <p:cNvSpPr>
            <a:spLocks noGrp="1" noEditPoints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  <p:sp>
        <p:nvSpPr>
          <p:cNvPr id="231" name="PlaceHolder 7"/>
          <p:cNvSpPr>
            <a:spLocks noGrp="1" noEditPoints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lvl="0"/>
            <a:endParaRPr lang="ru-RU" sz="32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>
                <a:latin typeface="Arial" panose="020B0604020202020204" pitchFamily="34" charset="0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lvl="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>
                <a:latin typeface="Arial" panose="020B0604020202020204" pitchFamily="34" charset="0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800" b="0" strike="noStrike">
                <a:latin typeface="Arial" panose="020B0604020202020204" pitchFamily="34" charset="0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400" b="0" strike="noStrike">
                <a:latin typeface="Arial" panose="020B0604020202020204" pitchFamily="34" charset="0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>
                <a:latin typeface="Arial" panose="020B0604020202020204" pitchFamily="34" charset="0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latin typeface="Arial" panose="020B0604020202020204" pitchFamily="34" charset="0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latin typeface="Arial" panose="020B0604020202020204" pitchFamily="34" charset="0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latin typeface="Arial" panose="020B0604020202020204" pitchFamily="34" charset="0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>
                <a:latin typeface="Arial" panose="020B0604020202020204" pitchFamily="34" charset="0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1800" lvl="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>
                <a:latin typeface="Arial" panose="020B0604020202020204" pitchFamily="34" charset="0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>
                <a:latin typeface="Arial" panose="020B0604020202020204" pitchFamily="34" charset="0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 noEditPoints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1800" lvl="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>
                <a:latin typeface="Arial" panose="020B0604020202020204" pitchFamily="34" charset="0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>
                <a:latin typeface="Arial" panose="020B0604020202020204" pitchFamily="34" charset="0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 noEditPoints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1800" lvl="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>
                <a:latin typeface="Arial" panose="020B0604020202020204" pitchFamily="34" charset="0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>
                <a:latin typeface="Arial" panose="020B0604020202020204" pitchFamily="34" charset="0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latin typeface="Arial" panose="020B0604020202020204" pitchFamily="34" charset="0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 noEditPoints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>
                <a:latin typeface="Arial" panose="020B0604020202020204" pitchFamily="34" charset="0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 noEditPoints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lvl="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>
                <a:latin typeface="Arial" panose="020B0604020202020204" pitchFamily="34" charset="0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800" b="0" strike="noStrike">
                <a:latin typeface="Arial" panose="020B0604020202020204" pitchFamily="34" charset="0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400" b="0" strike="noStrike">
                <a:latin typeface="Arial" panose="020B0604020202020204" pitchFamily="34" charset="0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>
                <a:latin typeface="Arial" panose="020B0604020202020204" pitchFamily="34" charset="0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latin typeface="Arial" panose="020B0604020202020204" pitchFamily="34" charset="0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latin typeface="Arial" panose="020B0604020202020204" pitchFamily="34" charset="0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latin typeface="Arial" panose="020B0604020202020204" pitchFamily="34" charset="0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rawing" Target="../diagrams/drawing10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rawing" Target="../diagrams/drawing20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rawing" Target="../diagrams/drawing30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id212085017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png"/><Relationship Id="rId5" Type="http://schemas.openxmlformats.org/officeDocument/2006/relationships/image" Target="../media/image19.png"/><Relationship Id="rId4" Type="http://schemas.openxmlformats.org/officeDocument/2006/relationships/hyperlink" Target="https://vk.com/sonechka.vorontsova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Прямоугольник 231"/>
          <p:cNvSpPr/>
          <p:nvPr/>
        </p:nvSpPr>
        <p:spPr>
          <a:xfrm>
            <a:off x="1151880" y="2109687"/>
            <a:ext cx="6696744" cy="12206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dirty="0" smtClean="0"/>
              <a:t>Карточная игра «Журнальный столик»</a:t>
            </a:r>
            <a:endParaRPr lang="ru-RU" sz="4400" dirty="0"/>
          </a:p>
          <a:p>
            <a:pPr algn="ctr">
              <a:lnSpc>
                <a:spcPct val="100000"/>
              </a:lnSpc>
            </a:pPr>
            <a:r>
              <a:rPr lang="ru-RU" sz="2800" dirty="0" smtClean="0">
                <a:latin typeface="Arial" panose="020B0604020202020204" pitchFamily="34" charset="0"/>
              </a:rPr>
              <a:t>КАЖДЫЙ МОЖЕТ СТАТЬ ЖУРНАЛИСТОМ!</a:t>
            </a:r>
            <a:r>
              <a:rPr lang="ru-RU" sz="2800" b="0" strike="noStrike" dirty="0" smtClean="0">
                <a:latin typeface="Arial" panose="020B0604020202020204" pitchFamily="34" charset="0"/>
              </a:rPr>
              <a:t> </a:t>
            </a:r>
            <a:endParaRPr lang="ru-RU" sz="2800" b="0" strike="noStrike" dirty="0">
              <a:latin typeface="Arial" panose="020B0604020202020204" pitchFamily="34" charset="0"/>
            </a:endParaRPr>
          </a:p>
        </p:txBody>
      </p:sp>
      <p:sp>
        <p:nvSpPr>
          <p:cNvPr id="233" name="Прямоугольник 232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5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Подзаголовок 6"/>
          <p:cNvSpPr txBox="1"/>
          <p:nvPr/>
        </p:nvSpPr>
        <p:spPr>
          <a:xfrm>
            <a:off x="2808410" y="3330350"/>
            <a:ext cx="7056438" cy="1449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>
                <a:tab pos="276225" algn="l"/>
                <a:tab pos="363220" algn="l"/>
                <a:tab pos="727075" algn="l"/>
                <a:tab pos="1090295" algn="l"/>
                <a:tab pos="1454150" algn="l"/>
                <a:tab pos="1817370" algn="l"/>
                <a:tab pos="2182495" algn="l"/>
                <a:tab pos="2546350" algn="l"/>
                <a:tab pos="2909570" algn="l"/>
                <a:tab pos="3273425" algn="l"/>
                <a:tab pos="3636645" algn="l"/>
                <a:tab pos="4000500" algn="l"/>
                <a:tab pos="4365625" algn="l"/>
                <a:tab pos="4728845" algn="l"/>
                <a:tab pos="5092700" algn="l"/>
                <a:tab pos="5455920" algn="l"/>
                <a:tab pos="5821045" algn="l"/>
                <a:tab pos="6184900" algn="l"/>
                <a:tab pos="6548120" algn="l"/>
                <a:tab pos="6911975" algn="l"/>
                <a:tab pos="7275195" algn="l"/>
              </a:tabLst>
            </a:pPr>
            <a:endParaRPr kumimoji="0" lang="ru-RU" sz="4800" b="1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latin typeface="Sitka Text" panose="02000505000000020004" pitchFamily="2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32622" y="224498"/>
            <a:ext cx="10088580" cy="981072"/>
          </a:xfrm>
        </p:spPr>
        <p:txBody>
          <a:bodyPr lIns="720000"/>
          <a:lstStyle/>
          <a:p>
            <a:r>
              <a:rPr lang="ru-RU" sz="4000" dirty="0">
                <a:latin typeface="+mj-lt"/>
                <a:ea typeface="MS Gothic" panose="020B0609070205080204" pitchFamily="49" charset="-128"/>
              </a:rPr>
              <a:t>Команда проекта</a:t>
            </a:r>
            <a:endParaRPr sz="4000" dirty="0">
              <a:latin typeface="+mj-lt"/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654624" y="3231268"/>
            <a:ext cx="3851296" cy="2016224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Амира Галеева</a:t>
            </a:r>
          </a:p>
          <a:p>
            <a:pPr marR="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Полезные навыки: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у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мение работать в </a:t>
            </a:r>
            <a:r>
              <a:rPr lang="ru-RU" sz="1400" i="1" dirty="0" err="1" smtClean="0">
                <a:solidFill>
                  <a:schemeClr val="bg1">
                    <a:lumMod val="50000"/>
                  </a:schemeClr>
                </a:solidFill>
              </a:rPr>
              <a:t>Фотошопе</a:t>
            </a:r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перативность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креативность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Роль в команде – координатор и формирователь; спонсор проекта.</a:t>
            </a:r>
          </a:p>
        </p:txBody>
      </p:sp>
      <p:sp>
        <p:nvSpPr>
          <p:cNvPr id="11" name="Содержимое 2"/>
          <p:cNvSpPr txBox="1"/>
          <p:nvPr/>
        </p:nvSpPr>
        <p:spPr>
          <a:xfrm>
            <a:off x="5688384" y="3148595"/>
            <a:ext cx="4248472" cy="2181569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Софья Воронцова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Полезные навыки: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конструктивность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тветственность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и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дейность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исполнительность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R="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 Роль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в команде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– доводчик и исполнитель; лидер проекта.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 l="19457" r="-77"/>
          <a:stretch/>
        </p:blipFill>
        <p:spPr>
          <a:xfrm>
            <a:off x="1799952" y="1379073"/>
            <a:ext cx="1560640" cy="1560640"/>
          </a:xfrm>
          <a:prstGeom prst="rect">
            <a:avLst/>
          </a:prstGeom>
          <a:ln w="38100" cap="sq">
            <a:solidFill>
              <a:srgbClr val="A4D4E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332659" y="1331139"/>
            <a:ext cx="1767993" cy="1767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/>
          <p:nvPr/>
        </p:nvSpPr>
        <p:spPr>
          <a:xfrm>
            <a:off x="14254" y="3220627"/>
            <a:ext cx="10066369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ea typeface="MS Gothic" panose="020B0609070205080204" pitchFamily="49" charset="-128"/>
              </a:rPr>
              <a:t>Решение проблемы</a:t>
            </a:r>
          </a:p>
        </p:txBody>
      </p:sp>
      <p:sp>
        <p:nvSpPr>
          <p:cNvPr id="5" name="Содержимое 2"/>
          <p:cNvSpPr txBox="1"/>
          <p:nvPr/>
        </p:nvSpPr>
        <p:spPr>
          <a:xfrm>
            <a:off x="359792" y="4131419"/>
            <a:ext cx="8890243" cy="988352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r>
              <a:rPr lang="ru-RU" sz="1900" i="1" dirty="0">
                <a:solidFill>
                  <a:schemeClr val="bg1">
                    <a:lumMod val="50000"/>
                  </a:schemeClr>
                </a:solidFill>
              </a:rPr>
              <a:t>Наша игра позволит не только в развлекательной форме выучить часть терминов журналистики, но и </a:t>
            </a:r>
            <a:r>
              <a:rPr lang="ru-RU" sz="1900" i="1" dirty="0" smtClean="0">
                <a:solidFill>
                  <a:schemeClr val="bg1">
                    <a:lumMod val="50000"/>
                  </a:schemeClr>
                </a:solidFill>
              </a:rPr>
              <a:t>ощутить себя в роли настоящего журналиста.</a:t>
            </a:r>
            <a:endParaRPr kumimoji="0" lang="ru-RU" sz="1400" b="0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ea typeface="MS Gothic" panose="020B0609070205080204" pitchFamily="49" charset="-128"/>
            </a:endParaRPr>
          </a:p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</a:pPr>
            <a:endParaRPr kumimoji="0" lang="ru-RU" sz="1400" b="0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ea typeface="MS Gothic" panose="020B0609070205080204" pitchFamily="49" charset="-128"/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71760" y="289806"/>
            <a:ext cx="10080625" cy="982800"/>
          </a:xfrm>
          <a:prstGeom prst="rect">
            <a:avLst/>
          </a:prstGeom>
        </p:spPr>
        <p:txBody>
          <a:bodyPr lIns="720000" tIns="0" rIns="0" bIns="0" anchor="ctr">
            <a:noAutofit/>
          </a:bodyPr>
          <a:lstStyle/>
          <a:p>
            <a:r>
              <a:rPr lang="ru-RU" sz="4000" kern="0" dirty="0">
                <a:solidFill>
                  <a:sysClr val="windowText" lastClr="000000"/>
                </a:solidFill>
                <a:latin typeface="+mj-lt"/>
                <a:ea typeface="MS Gothic" panose="020B0609070205080204" pitchFamily="49" charset="-128"/>
              </a:rPr>
              <a:t>Проблема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71760" y="1366240"/>
          <a:ext cx="9649072" cy="166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6520" y="242987"/>
            <a:ext cx="10069463" cy="982800"/>
          </a:xfrm>
        </p:spPr>
        <p:txBody>
          <a:bodyPr lIns="720000"/>
          <a:lstStyle/>
          <a:p>
            <a:r>
              <a:rPr lang="ru-RU" sz="4400" dirty="0">
                <a:latin typeface="+mn-lt"/>
              </a:rPr>
              <a:t>О проекте. </a:t>
            </a:r>
            <a:r>
              <a:rPr lang="ru-RU" sz="4400" dirty="0" smtClean="0">
                <a:latin typeface="+mn-lt"/>
              </a:rPr>
              <a:t>Что </a:t>
            </a:r>
            <a:r>
              <a:rPr lang="ru-RU" sz="4400" dirty="0">
                <a:latin typeface="+mn-lt"/>
              </a:rPr>
              <a:t>есть сейчас.</a:t>
            </a:r>
          </a:p>
        </p:txBody>
      </p:sp>
      <p:sp>
        <p:nvSpPr>
          <p:cNvPr id="5" name="Google Shape;79;p17"/>
          <p:cNvSpPr txBox="1"/>
          <p:nvPr/>
        </p:nvSpPr>
        <p:spPr>
          <a:xfrm>
            <a:off x="293245" y="1237251"/>
            <a:ext cx="5145145" cy="3894198"/>
          </a:xfrm>
          <a:prstGeom prst="rect">
            <a:avLst/>
          </a:prstGeom>
        </p:spPr>
        <p:txBody>
          <a:bodyPr wrap="square" lIns="100787" tIns="100787" rIns="100787" bIns="100787" anchor="ctr">
            <a:noAutofit/>
          </a:bodyPr>
          <a:lstStyle/>
          <a:p>
            <a:pPr>
              <a:spcBef>
                <a:spcPts val="1765"/>
              </a:spcBef>
              <a:buClr>
                <a:schemeClr val="dk1"/>
              </a:buClr>
              <a:buSzPts val="1100"/>
            </a:pPr>
            <a:r>
              <a:rPr lang="ru-RU" sz="1400" kern="0" dirty="0">
                <a:solidFill>
                  <a:srgbClr val="666666"/>
                </a:solidFill>
              </a:rPr>
              <a:t>«Журнальный столик» - карточная игра, предназначенная для 2 – </a:t>
            </a:r>
            <a:r>
              <a:rPr lang="ru-RU" sz="1400" kern="0" dirty="0" smtClean="0">
                <a:solidFill>
                  <a:srgbClr val="666666"/>
                </a:solidFill>
              </a:rPr>
              <a:t>4 </a:t>
            </a:r>
            <a:r>
              <a:rPr lang="ru-RU" sz="1400" kern="0" dirty="0">
                <a:solidFill>
                  <a:srgbClr val="666666"/>
                </a:solidFill>
              </a:rPr>
              <a:t>игроков. Каждый игрок становится редактором газеты и управляет командой из 3 журналистов. Цель – опубликовать как можно больше материала.</a:t>
            </a:r>
          </a:p>
          <a:p>
            <a:pPr>
              <a:spcBef>
                <a:spcPts val="1765"/>
              </a:spcBef>
              <a:buClr>
                <a:schemeClr val="dk1"/>
              </a:buClr>
              <a:buSzPts val="1100"/>
            </a:pPr>
            <a:r>
              <a:rPr lang="ru-RU" sz="1400" kern="0" dirty="0" smtClean="0">
                <a:solidFill>
                  <a:srgbClr val="666666"/>
                </a:solidFill>
              </a:rPr>
              <a:t>Комплектация игры: </a:t>
            </a:r>
            <a:endParaRPr lang="ru-RU" sz="1400" kern="0" dirty="0">
              <a:solidFill>
                <a:srgbClr val="666666"/>
              </a:solidFill>
            </a:endParaRPr>
          </a:p>
          <a:p>
            <a:pPr marL="683895" lvl="1" indent="-21590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ru-RU" sz="1400" kern="0" dirty="0">
                <a:solidFill>
                  <a:srgbClr val="666666"/>
                </a:solidFill>
              </a:rPr>
              <a:t>12 жетонов </a:t>
            </a:r>
            <a:r>
              <a:rPr lang="ru-RU" sz="1400" kern="0" dirty="0" smtClean="0">
                <a:solidFill>
                  <a:srgbClr val="666666"/>
                </a:solidFill>
              </a:rPr>
              <a:t>участника;</a:t>
            </a:r>
            <a:endParaRPr lang="ru-RU" sz="1400" kern="0" dirty="0">
              <a:solidFill>
                <a:srgbClr val="666666"/>
              </a:solidFill>
            </a:endParaRPr>
          </a:p>
          <a:p>
            <a:pPr marL="683895" lvl="1" indent="-21590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ru-RU" sz="1400" kern="0" dirty="0">
                <a:solidFill>
                  <a:srgbClr val="666666"/>
                </a:solidFill>
              </a:rPr>
              <a:t>24 карты журналистского </a:t>
            </a:r>
            <a:r>
              <a:rPr lang="ru-RU" sz="1400" kern="0" dirty="0" smtClean="0">
                <a:solidFill>
                  <a:srgbClr val="666666"/>
                </a:solidFill>
              </a:rPr>
              <a:t>материала;</a:t>
            </a:r>
            <a:endParaRPr lang="ru-RU" sz="1400" kern="0" dirty="0">
              <a:solidFill>
                <a:srgbClr val="666666"/>
              </a:solidFill>
            </a:endParaRPr>
          </a:p>
          <a:p>
            <a:pPr marL="683895" lvl="1" indent="-21590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ru-RU" sz="1400" kern="0" dirty="0">
                <a:solidFill>
                  <a:srgbClr val="666666"/>
                </a:solidFill>
              </a:rPr>
              <a:t>18 карт </a:t>
            </a:r>
            <a:r>
              <a:rPr lang="ru-RU" sz="1400" kern="0" dirty="0" smtClean="0">
                <a:solidFill>
                  <a:srgbClr val="666666"/>
                </a:solidFill>
              </a:rPr>
              <a:t>помощников;</a:t>
            </a:r>
            <a:endParaRPr lang="ru-RU" sz="1400" kern="0" dirty="0">
              <a:solidFill>
                <a:srgbClr val="666666"/>
              </a:solidFill>
            </a:endParaRPr>
          </a:p>
          <a:p>
            <a:pPr marL="683895" lvl="1" indent="-21590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ru-RU" sz="1400" kern="0" dirty="0">
                <a:solidFill>
                  <a:srgbClr val="666666"/>
                </a:solidFill>
              </a:rPr>
              <a:t>18 карт </a:t>
            </a:r>
            <a:r>
              <a:rPr lang="ru-RU" sz="1400" kern="0" dirty="0" smtClean="0">
                <a:solidFill>
                  <a:srgbClr val="666666"/>
                </a:solidFill>
              </a:rPr>
              <a:t>угроз;</a:t>
            </a:r>
            <a:endParaRPr lang="ru-RU" sz="1400" kern="0" dirty="0">
              <a:solidFill>
                <a:srgbClr val="666666"/>
              </a:solidFill>
            </a:endParaRPr>
          </a:p>
          <a:p>
            <a:pPr marL="683895" lvl="1" indent="-21590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ru-RU" sz="1400" kern="0" dirty="0">
                <a:solidFill>
                  <a:srgbClr val="666666"/>
                </a:solidFill>
              </a:rPr>
              <a:t>правила </a:t>
            </a:r>
            <a:r>
              <a:rPr lang="ru-RU" sz="1400" kern="0" dirty="0" smtClean="0">
                <a:solidFill>
                  <a:srgbClr val="666666"/>
                </a:solidFill>
              </a:rPr>
              <a:t>игры.</a:t>
            </a:r>
            <a:endParaRPr lang="ru-RU" sz="1400" kern="0" dirty="0">
              <a:solidFill>
                <a:srgbClr val="666666"/>
              </a:solidFill>
            </a:endParaRPr>
          </a:p>
          <a:p>
            <a:pPr>
              <a:spcBef>
                <a:spcPts val="1765"/>
              </a:spcBef>
              <a:buClr>
                <a:schemeClr val="dk1"/>
              </a:buClr>
              <a:buSzPts val="1100"/>
            </a:pPr>
            <a:r>
              <a:rPr lang="ru-RU" sz="1400" b="1" kern="0" dirty="0" smtClean="0">
                <a:solidFill>
                  <a:srgbClr val="666666"/>
                </a:solidFill>
              </a:rPr>
              <a:t>На данный момент у нас уже разработаны правила игры, значения каждой карты, а также возможный вариант дизайна нескольких карт и жетонов.</a:t>
            </a:r>
          </a:p>
          <a:p>
            <a:pPr algn="l" rtl="0">
              <a:spcBef>
                <a:spcPts val="1765"/>
              </a:spcBef>
              <a:spcAft>
                <a:spcPts val="1765"/>
              </a:spcAft>
            </a:pPr>
            <a:endParaRPr lang="ru-RU" sz="1400" kern="0" dirty="0">
              <a:solidFill>
                <a:srgbClr val="666666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32015" y="1107081"/>
            <a:ext cx="1381538" cy="21904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068623" y="1107081"/>
            <a:ext cx="1377127" cy="21904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500820" y="1107081"/>
            <a:ext cx="1381538" cy="21904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632015" y="3297546"/>
            <a:ext cx="1448002" cy="22958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095206" y="3297546"/>
            <a:ext cx="1448001" cy="22958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784728" y="3555355"/>
            <a:ext cx="536494" cy="62794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191589" y="4275435"/>
            <a:ext cx="530398" cy="5364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anose="020B0609070205080204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anose="020B0609070205080204" pitchFamily="49" charset="-128"/>
              </a:rPr>
              <a:t/>
            </a:r>
            <a:br>
              <a:rPr lang="ru-RU" sz="2800" dirty="0" smtClean="0">
                <a:ea typeface="MS Gothic" panose="020B0609070205080204" pitchFamily="49" charset="-128"/>
              </a:rPr>
            </a:br>
            <a:r>
              <a:rPr lang="ru-RU" sz="2800" dirty="0" smtClean="0">
                <a:ea typeface="MS Gothic" panose="020B0609070205080204" pitchFamily="49" charset="-128"/>
              </a:rPr>
              <a:t>технологического суверенитета страны</a:t>
            </a:r>
            <a:endParaRPr sz="2800" dirty="0">
              <a:ea typeface="MS Gothic" panose="020B0609070205080204" pitchFamily="49" charset="-128"/>
            </a:endParaRPr>
          </a:p>
        </p:txBody>
      </p:sp>
      <p:graphicFrame>
        <p:nvGraphicFramePr>
          <p:cNvPr id="3" name="Таблица 4"/>
          <p:cNvGraphicFramePr>
            <a:graphicFrameLocks noGrp="1"/>
          </p:cNvGraphicFramePr>
          <p:nvPr/>
        </p:nvGraphicFramePr>
        <p:xfrm>
          <a:off x="647824" y="1611139"/>
          <a:ext cx="8568952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4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Инновационность</a:t>
                      </a:r>
                      <a:r>
                        <a:rPr lang="ru-RU" dirty="0" smtClean="0"/>
                        <a:t> </a:t>
                      </a:r>
                    </a:p>
                  </a:txBody>
                  <a:tcPr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ru-RU" b="1" dirty="0" smtClean="0"/>
                        <a:t>Россия</a:t>
                      </a:r>
                    </a:p>
                  </a:txBody>
                  <a:tcPr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</a:txBody>
                  <a:tcPr anchor="ctr"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Wingdings" panose="05000000000000000000" pitchFamily="2" charset="2"/>
                        <a:buNone/>
                      </a:pPr>
                      <a:endParaRPr lang="ru-RU" sz="1800" b="1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ru-RU" sz="1800" b="1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b="1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Не использует </a:t>
                      </a:r>
                      <a:endParaRPr lang="ru-RU" b="1" dirty="0"/>
                    </a:p>
                  </a:txBody>
                  <a:tcPr anchor="ctr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>
              <a:lnSpc>
                <a:spcPct val="80000"/>
              </a:lnSpc>
              <a:spcBef>
                <a:spcPts val="0"/>
              </a:spcBef>
              <a:buSzPct val="100000"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r>
              <a:rPr lang="ru-RU" sz="2600" dirty="0"/>
              <a:t> </a:t>
            </a:r>
          </a:p>
        </p:txBody>
      </p:sp>
      <p:sp>
        <p:nvSpPr>
          <p:cNvPr id="3" name="Заголовок 2"/>
          <p:cNvSpPr>
            <a:spLocks noGrp="1" noEditPoints="1"/>
          </p:cNvSpPr>
          <p:nvPr>
            <p:ph type="title"/>
          </p:nvPr>
        </p:nvSpPr>
        <p:spPr>
          <a:xfrm>
            <a:off x="0" y="373376"/>
            <a:ext cx="9071280" cy="982800"/>
          </a:xfrm>
        </p:spPr>
        <p:txBody>
          <a:bodyPr lIns="720000"/>
          <a:lstStyle/>
          <a:p>
            <a:pPr marL="0" indent="0"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chemeClr val="dk1"/>
                </a:solidFill>
                <a:latin typeface="+mj-lt"/>
              </a:rPr>
              <a:t>Целевая аудитория проекта</a:t>
            </a:r>
            <a:endParaRPr lang="ru-RU" sz="40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3768" y="1989601"/>
            <a:ext cx="1008062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Мы опросили 36 человек, из которых больше половины - это студенты, учащиеся на факультете «Журналистика». Журналистская терминология очень важна для опрошенных, поэтому 69% ответили, что они часто встречаются с терминами, связанными со статьями и т.д. Основная часть участников опроса(56%) подчеркнули, что они не знают, чем отличается </a:t>
            </a:r>
            <a:r>
              <a:rPr lang="ru-RU" sz="1400" dirty="0" err="1">
                <a:solidFill>
                  <a:schemeClr val="bg1">
                    <a:lumMod val="50000"/>
                  </a:schemeClr>
                </a:solidFill>
              </a:rPr>
              <a:t>лонгрид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 от статьи и примерно столько же студентов(58,3%) написали, что для них сложны термины журналистов. 94,4% ответили, что не знают специальных игр для журналистов, в то время, как 88,9% опрашиваемых готовы сыграть в подобную игру.</a:t>
            </a:r>
            <a:br>
              <a:rPr lang="ru-RU" sz="1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Исходя из итогов опроса, можно сделать вывод, что наш продукт уникален и будет иметь спрос у потребителей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>
              <a:lnSpc>
                <a:spcPct val="80000"/>
              </a:lnSpc>
              <a:spcBef>
                <a:spcPts val="0"/>
              </a:spcBef>
              <a:buSzPct val="100000"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r>
              <a:rPr lang="ru-RU" sz="2600" dirty="0"/>
              <a:t> </a:t>
            </a:r>
          </a:p>
        </p:txBody>
      </p:sp>
      <p:sp>
        <p:nvSpPr>
          <p:cNvPr id="3" name="Заголовок 2"/>
          <p:cNvSpPr>
            <a:spLocks noGrp="1" noEditPoints="1"/>
          </p:cNvSpPr>
          <p:nvPr>
            <p:ph type="title"/>
          </p:nvPr>
        </p:nvSpPr>
        <p:spPr>
          <a:xfrm>
            <a:off x="0" y="373376"/>
            <a:ext cx="9071280" cy="982800"/>
          </a:xfrm>
        </p:spPr>
        <p:txBody>
          <a:bodyPr lIns="720000"/>
          <a:lstStyle/>
          <a:p>
            <a:pPr marL="0" indent="0" rtl="0">
              <a:spcBef>
                <a:spcPts val="0"/>
              </a:spcBef>
              <a:spcAft>
                <a:spcPts val="0"/>
              </a:spcAft>
            </a:pPr>
            <a:endParaRPr lang="ru-RU" sz="4000" dirty="0">
              <a:latin typeface="+mj-lt"/>
            </a:endParaRPr>
          </a:p>
        </p:txBody>
      </p:sp>
      <p:pic>
        <p:nvPicPr>
          <p:cNvPr id="2" name="Изображение 1" descr="01bYK_klsjY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1800" y="314960"/>
            <a:ext cx="2673985" cy="3324225"/>
          </a:xfrm>
          <a:prstGeom prst="rect">
            <a:avLst/>
          </a:prstGeom>
        </p:spPr>
      </p:pic>
      <p:pic>
        <p:nvPicPr>
          <p:cNvPr id="6" name="Изображение 5" descr="1CAJqk3orKU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528060" y="2835275"/>
            <a:ext cx="2846705" cy="2823210"/>
          </a:xfrm>
          <a:prstGeom prst="rect">
            <a:avLst/>
          </a:prstGeom>
        </p:spPr>
      </p:pic>
      <p:pic>
        <p:nvPicPr>
          <p:cNvPr id="7" name="Изображение 6" descr="0MZe_rFRabo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590665" y="373380"/>
            <a:ext cx="3395980" cy="33356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>
              <a:lnSpc>
                <a:spcPct val="80000"/>
              </a:lnSpc>
              <a:spcBef>
                <a:spcPts val="0"/>
              </a:spcBef>
              <a:buSzPct val="100000"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7128797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r>
              <a:rPr lang="ru-RU" sz="2600" dirty="0"/>
              <a:t> </a:t>
            </a:r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Изображение 3" descr="rf9YBL627l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1845" y="819150"/>
            <a:ext cx="4092575" cy="3984625"/>
          </a:xfrm>
          <a:prstGeom prst="rect">
            <a:avLst/>
          </a:prstGeom>
        </p:spPr>
      </p:pic>
      <p:pic>
        <p:nvPicPr>
          <p:cNvPr id="6" name="Изображение 5" descr="o96TpFDhOeI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56530" y="764540"/>
            <a:ext cx="4372610" cy="4142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89068" y="3309923"/>
            <a:ext cx="2523052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>
              <a:lnSpc>
                <a:spcPct val="80000"/>
              </a:lnSpc>
              <a:spcBef>
                <a:spcPts val="0"/>
              </a:spcBef>
              <a:buSzPct val="100000"/>
            </a:pPr>
            <a:endParaRPr lang="ru-RU" sz="2400" b="1" dirty="0">
              <a:solidFill>
                <a:srgbClr val="1B1464"/>
              </a:solidFill>
              <a:latin typeface="Futura PT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7200552" y="3249542"/>
            <a:ext cx="2215711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endParaRPr lang="ru-RU" sz="2600" dirty="0">
              <a:latin typeface="+mn-lt"/>
              <a:cs typeface="+mn-cs"/>
            </a:endParaRPr>
          </a:p>
        </p:txBody>
      </p:sp>
      <p:sp>
        <p:nvSpPr>
          <p:cNvPr id="9" name="Содержимое 2"/>
          <p:cNvSpPr txBox="1"/>
          <p:nvPr/>
        </p:nvSpPr>
        <p:spPr>
          <a:xfrm>
            <a:off x="4032200" y="3249542"/>
            <a:ext cx="221571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r>
              <a:rPr lang="ru-RU" sz="2600" dirty="0"/>
              <a:t> </a:t>
            </a:r>
          </a:p>
        </p:txBody>
      </p:sp>
      <p:sp>
        <p:nvSpPr>
          <p:cNvPr id="11" name="Заголовок 2"/>
          <p:cNvSpPr>
            <a:spLocks noGrp="1" noEditPoints="1"/>
          </p:cNvSpPr>
          <p:nvPr>
            <p:ph type="title"/>
          </p:nvPr>
        </p:nvSpPr>
        <p:spPr>
          <a:xfrm>
            <a:off x="0" y="263525"/>
            <a:ext cx="9070975" cy="982663"/>
          </a:xfrm>
        </p:spPr>
        <p:txBody>
          <a:bodyPr lIns="720000"/>
          <a:lstStyle/>
          <a:p>
            <a:pPr marL="0" indent="0" rtl="0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latin typeface="+mj-lt"/>
              </a:rPr>
              <a:t>Портрет потребителя</a:t>
            </a:r>
          </a:p>
        </p:txBody>
      </p:sp>
      <p:sp>
        <p:nvSpPr>
          <p:cNvPr id="13" name="Содержимое 2"/>
          <p:cNvSpPr txBox="1"/>
          <p:nvPr/>
        </p:nvSpPr>
        <p:spPr>
          <a:xfrm>
            <a:off x="5328344" y="3401013"/>
            <a:ext cx="3851296" cy="2016224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>
              <a:spcBef>
                <a:spcPts val="0"/>
              </a:spcBef>
              <a:buSzPct val="100000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Александр, 10 лет. Учится в школе на «отлично». В свободное время изучает что-нибудь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новое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и гуляет с друзьями. Хочет связать свою работу с людьми.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Коммуникабелен и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открыт к экспериментам.</a:t>
            </a:r>
          </a:p>
        </p:txBody>
      </p:sp>
      <p:sp>
        <p:nvSpPr>
          <p:cNvPr id="14" name="Содержимое 2"/>
          <p:cNvSpPr txBox="1"/>
          <p:nvPr/>
        </p:nvSpPr>
        <p:spPr>
          <a:xfrm>
            <a:off x="431800" y="3432639"/>
            <a:ext cx="3851296" cy="2016224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>
              <a:spcBef>
                <a:spcPts val="0"/>
              </a:spcBef>
              <a:buSzPct val="100000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Иван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, 19 лет. 1 курс «Журналистики».</a:t>
            </a:r>
          </a:p>
          <a:p>
            <a:pPr marR="0">
              <a:spcBef>
                <a:spcPts val="0"/>
              </a:spcBef>
              <a:buSzPct val="100000"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Мечтает открыть своё печатное СМИ и выпускать газеты с популярными новостями. Состоит в </a:t>
            </a:r>
            <a:r>
              <a:rPr lang="ru-RU" sz="1400" i="1" dirty="0" err="1">
                <a:solidFill>
                  <a:schemeClr val="bg1">
                    <a:lumMod val="50000"/>
                  </a:schemeClr>
                </a:solidFill>
              </a:rPr>
              <a:t>медиацентре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 своего института и каждую неделю выпускает минимум один материал в интернет.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80472" y="1379246"/>
            <a:ext cx="1323293" cy="17148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64344" y="1346269"/>
            <a:ext cx="1372500" cy="1741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92477" y="72216"/>
            <a:ext cx="10074686" cy="982800"/>
          </a:xfrm>
        </p:spPr>
        <p:txBody>
          <a:bodyPr lIns="540000"/>
          <a:lstStyle/>
          <a:p>
            <a:r>
              <a:rPr lang="en-US" sz="4400" dirty="0"/>
              <a:t>Потенциальный объем рынка</a:t>
            </a:r>
            <a:endParaRPr sz="4400" dirty="0">
              <a:ea typeface="MS Gothic" panose="020B0609070205080204" pitchFamily="49" charset="-128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-432296" y="1083417"/>
          <a:ext cx="5400847" cy="4424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52280" y="1268602"/>
            <a:ext cx="4824536" cy="40536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PAM (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Potential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1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Потенциальный объем рынка </a:t>
            </a:r>
          </a:p>
          <a:p>
            <a:r>
              <a:rPr lang="ru-RU" sz="1100" i="1" dirty="0" smtClean="0">
                <a:solidFill>
                  <a:schemeClr val="bg1">
                    <a:lumMod val="50000"/>
                  </a:schemeClr>
                </a:solidFill>
              </a:rPr>
              <a:t>На </a:t>
            </a:r>
            <a:r>
              <a:rPr lang="ru-RU" sz="1100" i="1" dirty="0">
                <a:solidFill>
                  <a:schemeClr val="bg1">
                    <a:lumMod val="50000"/>
                  </a:schemeClr>
                </a:solidFill>
              </a:rPr>
              <a:t>специализированные магазины настольных игр в России приходится 20% рынка. По оценкам экспертов компании “</a:t>
            </a:r>
            <a:r>
              <a:rPr lang="ru-RU" sz="1100" i="1" dirty="0" err="1">
                <a:solidFill>
                  <a:schemeClr val="bg1">
                    <a:lumMod val="50000"/>
                  </a:schemeClr>
                </a:solidFill>
              </a:rPr>
              <a:t>Мосигры</a:t>
            </a:r>
            <a:r>
              <a:rPr lang="ru-RU" sz="1100" i="1" dirty="0">
                <a:solidFill>
                  <a:schemeClr val="bg1">
                    <a:lumMod val="50000"/>
                  </a:schemeClr>
                </a:solidFill>
              </a:rPr>
              <a:t>”, объем рынка настольных игр в РФ составляет около 4,5 млн ., и растет он на 30% в год, следовательно, составляет 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</a:rPr>
              <a:t>5,85 </a:t>
            </a:r>
            <a:r>
              <a:rPr lang="ru-RU" sz="1100" b="1" i="1" dirty="0" smtClean="0">
                <a:solidFill>
                  <a:schemeClr val="bg1">
                    <a:lumMod val="50000"/>
                  </a:schemeClr>
                </a:solidFill>
              </a:rPr>
              <a:t>млн. </a:t>
            </a:r>
            <a:r>
              <a:rPr lang="ru-RU" sz="1100" i="1" dirty="0" smtClean="0">
                <a:solidFill>
                  <a:schemeClr val="bg1">
                    <a:lumMod val="50000"/>
                  </a:schemeClr>
                </a:solidFill>
              </a:rPr>
              <a:t>Средний чек на настольные игры составляет </a:t>
            </a:r>
            <a:r>
              <a:rPr lang="ru-RU" sz="1100" b="1" i="1" dirty="0" smtClean="0">
                <a:solidFill>
                  <a:schemeClr val="bg1">
                    <a:lumMod val="50000"/>
                  </a:schemeClr>
                </a:solidFill>
              </a:rPr>
              <a:t>1500 руб.</a:t>
            </a:r>
            <a:endParaRPr lang="ru-RU" sz="1100" b="1" i="1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PAM</a:t>
            </a:r>
            <a:r>
              <a:rPr lang="ru-RU" sz="1100" i="1" dirty="0" smtClean="0">
                <a:solidFill>
                  <a:schemeClr val="bg1">
                    <a:lumMod val="50000"/>
                  </a:schemeClr>
                </a:solidFill>
              </a:rPr>
              <a:t> = 5,85 млн × 1500 </a:t>
            </a:r>
            <a:r>
              <a:rPr lang="ru-RU" sz="1100" i="1" dirty="0" err="1" smtClean="0">
                <a:solidFill>
                  <a:schemeClr val="bg1">
                    <a:lumMod val="50000"/>
                  </a:schemeClr>
                </a:solidFill>
              </a:rPr>
              <a:t>руб</a:t>
            </a:r>
            <a:r>
              <a:rPr lang="ru-RU" sz="1100" i="1" dirty="0" smtClean="0">
                <a:solidFill>
                  <a:schemeClr val="bg1">
                    <a:lumMod val="50000"/>
                  </a:schemeClr>
                </a:solidFill>
              </a:rPr>
              <a:t> = 8,77 млрд. </a:t>
            </a:r>
          </a:p>
          <a:p>
            <a:endParaRPr lang="ru-RU" sz="11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r>
              <a:rPr lang="ru-RU" sz="11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TAM 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(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Total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Addressable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1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Общий объем целевого рынка</a:t>
            </a:r>
          </a:p>
          <a:p>
            <a:pPr algn="l"/>
            <a:r>
              <a:rPr lang="ru-RU" sz="1100" i="1" dirty="0" smtClean="0">
                <a:solidFill>
                  <a:schemeClr val="bg1">
                    <a:lumMod val="50000"/>
                  </a:schemeClr>
                </a:solidFill>
              </a:rPr>
              <a:t>Объем карточных игр в России составляет </a:t>
            </a:r>
            <a:r>
              <a:rPr lang="ru-RU" sz="1100" b="1" i="1" dirty="0" smtClean="0">
                <a:solidFill>
                  <a:schemeClr val="bg1">
                    <a:lumMod val="50000"/>
                  </a:schemeClr>
                </a:solidFill>
              </a:rPr>
              <a:t>2 млн.</a:t>
            </a:r>
            <a:endParaRPr lang="ru-RU" sz="1100" b="1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lvl="1"/>
            <a:r>
              <a:rPr lang="ru-RU" sz="1100" i="1" dirty="0" smtClean="0">
                <a:solidFill>
                  <a:prstClr val="white">
                    <a:lumMod val="50000"/>
                  </a:prstClr>
                </a:solidFill>
              </a:rPr>
              <a:t>TAM = 2 млн.× 1500 </a:t>
            </a:r>
            <a:r>
              <a:rPr lang="ru-RU" sz="1100" i="1" dirty="0" err="1" smtClean="0">
                <a:solidFill>
                  <a:prstClr val="white">
                    <a:lumMod val="50000"/>
                  </a:prstClr>
                </a:solidFill>
              </a:rPr>
              <a:t>руб</a:t>
            </a:r>
            <a:r>
              <a:rPr lang="ru-RU" sz="1100" i="1" dirty="0" smtClean="0">
                <a:solidFill>
                  <a:prstClr val="white">
                    <a:lumMod val="50000"/>
                  </a:prstClr>
                </a:solidFill>
              </a:rPr>
              <a:t> = 3 млрд. </a:t>
            </a:r>
          </a:p>
          <a:p>
            <a:endParaRPr lang="ru-RU" sz="1100" b="1" i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r>
              <a:rPr lang="ru-RU" sz="11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SAM 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(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Available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1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Доступный объем рынка </a:t>
            </a:r>
          </a:p>
          <a:p>
            <a:r>
              <a:rPr lang="ru-RU" sz="1100" i="1" dirty="0" smtClean="0">
                <a:solidFill>
                  <a:prstClr val="white">
                    <a:lumMod val="50000"/>
                  </a:prstClr>
                </a:solidFill>
              </a:rPr>
              <a:t>Предположим, что только </a:t>
            </a:r>
            <a:r>
              <a:rPr lang="ru-RU" sz="1100" b="1" i="1" dirty="0" smtClean="0">
                <a:solidFill>
                  <a:prstClr val="white">
                    <a:lumMod val="50000"/>
                  </a:prstClr>
                </a:solidFill>
              </a:rPr>
              <a:t>45%</a:t>
            </a:r>
            <a:r>
              <a:rPr lang="ru-RU" sz="1100" i="1" dirty="0" smtClean="0">
                <a:solidFill>
                  <a:prstClr val="white">
                    <a:lumMod val="50000"/>
                  </a:prstClr>
                </a:solidFill>
              </a:rPr>
              <a:t> граждан РФ готовы покупать именно карточные игры</a:t>
            </a:r>
          </a:p>
          <a:p>
            <a:pPr lvl="1"/>
            <a:r>
              <a:rPr lang="ru-RU" sz="1100" i="1" dirty="0" smtClean="0">
                <a:solidFill>
                  <a:prstClr val="white">
                    <a:lumMod val="50000"/>
                  </a:prstClr>
                </a:solidFill>
              </a:rPr>
              <a:t>SAM = 3 млрд × 45% = 1,350 млрд.</a:t>
            </a:r>
            <a:endParaRPr lang="ru-RU" sz="1100" i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endParaRPr lang="ru-RU" sz="1100" b="1" i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l"/>
            <a:r>
              <a:rPr lang="ru-RU" sz="11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SOM 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(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Serviceable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&amp;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Obtainable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ru-RU" sz="1100" b="1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Market</a:t>
            </a:r>
            <a:r>
              <a:rPr lang="ru-RU" sz="1100" b="1" i="1" dirty="0">
                <a:solidFill>
                  <a:schemeClr val="bg1">
                    <a:lumMod val="50000"/>
                  </a:schemeClr>
                </a:solidFill>
                <a:effectLst/>
              </a:rPr>
              <a:t>) – </a:t>
            </a:r>
            <a:r>
              <a:rPr lang="ru-RU" sz="11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Реально достижимый объем рынка </a:t>
            </a:r>
          </a:p>
          <a:p>
            <a:pPr algn="l"/>
            <a:r>
              <a:rPr lang="ru-RU" sz="1100" i="1" dirty="0" smtClean="0">
                <a:solidFill>
                  <a:schemeClr val="bg1">
                    <a:lumMod val="50000"/>
                  </a:schemeClr>
                </a:solidFill>
              </a:rPr>
              <a:t>Лишь </a:t>
            </a:r>
            <a:r>
              <a:rPr lang="ru-RU" sz="1100" b="1" i="1" dirty="0" smtClean="0">
                <a:solidFill>
                  <a:schemeClr val="bg1">
                    <a:lumMod val="50000"/>
                  </a:schemeClr>
                </a:solidFill>
              </a:rPr>
              <a:t>10%</a:t>
            </a:r>
            <a:r>
              <a:rPr lang="ru-RU" sz="1100" i="1" dirty="0" smtClean="0">
                <a:solidFill>
                  <a:schemeClr val="bg1">
                    <a:lumMod val="50000"/>
                  </a:schemeClr>
                </a:solidFill>
              </a:rPr>
              <a:t> граждан готовы покупать карточные игры образовательного характера</a:t>
            </a:r>
          </a:p>
          <a:p>
            <a:pPr lvl="1"/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SOM</a:t>
            </a:r>
            <a:r>
              <a:rPr lang="ru-RU" sz="1100" i="1" dirty="0" smtClean="0">
                <a:solidFill>
                  <a:schemeClr val="bg1">
                    <a:lumMod val="50000"/>
                  </a:schemeClr>
                </a:solidFill>
              </a:rPr>
              <a:t> = 1,350 млрд × 10% = 1 350 000 </a:t>
            </a:r>
            <a:endParaRPr lang="ru-RU" sz="11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1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87784" y="0"/>
            <a:ext cx="10060487" cy="982800"/>
          </a:xfrm>
        </p:spPr>
        <p:txBody>
          <a:bodyPr/>
          <a:lstStyle/>
          <a:p>
            <a:r>
              <a:rPr lang="ru-RU" sz="4400" dirty="0">
                <a:ea typeface="MS Gothic" panose="020B0609070205080204" pitchFamily="49" charset="-128"/>
              </a:rPr>
              <a:t>Анализ конкурентов</a:t>
            </a:r>
            <a:endParaRPr sz="4400" dirty="0">
              <a:ea typeface="MS Gothic" panose="020B0609070205080204" pitchFamily="49" charset="-128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64029" y="747043"/>
          <a:ext cx="977270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10080625" cy="594152"/>
          </a:xfrm>
        </p:spPr>
        <p:txBody>
          <a:bodyPr lIns="720000"/>
          <a:lstStyle/>
          <a:p>
            <a:r>
              <a:rPr lang="ru-RU" sz="4000" dirty="0">
                <a:ea typeface="MS Gothic" panose="020B0609070205080204" pitchFamily="49" charset="-128"/>
              </a:rPr>
              <a:t>Бизнес-модель</a:t>
            </a:r>
            <a:endParaRPr sz="4000" dirty="0"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</a:pPr>
            <a:endParaRPr kumimoji="0" lang="ru-RU" sz="3200" b="0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ea typeface="MS Gothic" panose="020B0609070205080204" pitchFamily="49" charset="-128"/>
            </a:endParaRPr>
          </a:p>
        </p:txBody>
      </p:sp>
      <p:graphicFrame>
        <p:nvGraphicFramePr>
          <p:cNvPr id="3" name="Таблица 5"/>
          <p:cNvGraphicFramePr>
            <a:graphicFrameLocks noGrp="1"/>
          </p:cNvGraphicFramePr>
          <p:nvPr/>
        </p:nvGraphicFramePr>
        <p:xfrm>
          <a:off x="196646" y="748518"/>
          <a:ext cx="9740210" cy="4559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8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8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4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40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80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480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70103">
                <a:tc rowSpan="3"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Ключевые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партнёры</a:t>
                      </a:r>
                      <a:endParaRPr kumimoji="0" lang="ru-RU" sz="1200" b="0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Российские издательства настольных игр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endParaRPr kumimoji="0" lang="ru-RU" sz="1200" b="0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Маркетологи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endParaRPr kumimoji="0" lang="ru-RU" sz="1200" b="0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kumimoji="0" lang="ru-RU" sz="1200" b="0" i="1" u="none" strike="noStrike" kern="1200" cap="none" spc="0" baseline="0" noProof="0" dirty="0" err="1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Блогеры</a:t>
                      </a: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, обозревающие настольные игры 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Ключевые виды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деятельности</a:t>
                      </a:r>
                      <a:endParaRPr kumimoji="0" lang="ru-RU" sz="1200" b="0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Производство уникального товара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endParaRPr kumimoji="0" lang="ru-RU" sz="1200" b="0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Помощь в освоении терминов журналистики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Ценностные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предложения</a:t>
                      </a:r>
                      <a:endParaRPr kumimoji="0" lang="ru-RU" sz="1200" b="0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Уникальность игры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endParaRPr kumimoji="0" lang="ru-RU" sz="1200" b="0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Возможность обучения во время использования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endParaRPr kumimoji="0" lang="ru-RU" sz="1200" b="0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Простота в освоении и использовании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Взаимоотношения с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клиентами</a:t>
                      </a:r>
                      <a:endParaRPr kumimoji="0" lang="ru-RU" sz="1200" b="0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Проведение игровых мероприятий в образовательных организациях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endParaRPr kumimoji="0" lang="ru-RU" sz="1200" b="0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Поддержка предложений клиентов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Потребительские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сегменты</a:t>
                      </a:r>
                      <a:endParaRPr kumimoji="0" lang="ru-RU" sz="1200" b="0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Массовый рынок</a:t>
                      </a:r>
                    </a:p>
                    <a:p>
                      <a:endParaRPr lang="ru-RU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Люди, заинтересованные настольными играми </a:t>
                      </a: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Абитуриенты, желающие обучаться на факультете журналистики</a:t>
                      </a:r>
                    </a:p>
                    <a:p>
                      <a:endParaRPr lang="ru-RU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Те, кто хотят провести отдых с пользой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907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Ключевые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ресурсы</a:t>
                      </a:r>
                      <a:endParaRPr kumimoji="0" lang="ru-RU" sz="1200" b="0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1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Материальные ресурсы: </a:t>
                      </a: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бумага, картон, принтер и </a:t>
                      </a:r>
                      <a:r>
                        <a:rPr kumimoji="0" lang="ru-RU" sz="1200" b="0" i="1" u="none" strike="noStrike" kern="1200" cap="none" spc="0" baseline="0" noProof="0" dirty="0" err="1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тд</a:t>
                      </a: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endParaRPr kumimoji="0" lang="ru-RU" sz="1200" b="0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Точки распространения товара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0103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Каналы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сбыта</a:t>
                      </a:r>
                      <a:endParaRPr kumimoji="0" lang="ru-RU" sz="1200" b="1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1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Прямые</a:t>
                      </a: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: продажи через интернет, распределение части товара партнёрам, в образовательные организации и </a:t>
                      </a:r>
                      <a:r>
                        <a:rPr kumimoji="0" lang="ru-RU" sz="1200" b="0" i="1" u="none" strike="noStrike" kern="1200" cap="none" spc="0" baseline="0" noProof="0" dirty="0" err="1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тд</a:t>
                      </a: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4899">
                <a:tc gridSpan="3"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Структура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издержек</a:t>
                      </a:r>
                      <a:endParaRPr kumimoji="0" lang="ru-RU" sz="1200" b="1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1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Переменные издержки: </a:t>
                      </a: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покупка материалов, затраты на доставку товара и др.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endParaRPr kumimoji="0" lang="ru-RU" sz="1200" b="1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1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Постоянные издержки:</a:t>
                      </a: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 реклама, повременные проценты (20%) издательству с продажи товара.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Потоки поступления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доходов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Продажа продукта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endParaRPr kumimoji="0" lang="ru-RU" sz="1200" b="0" i="1" u="none" strike="noStrike" kern="1200" cap="none" spc="0" baseline="0" noProof="0" dirty="0" smtClean="0">
                        <a:ln>
                          <a:noFill/>
                        </a:ln>
                        <a:solidFill>
                          <a:prstClr val="white">
                            <a:lumMod val="50000"/>
                          </a:prstClr>
                        </a:solidFill>
                        <a:effectLst/>
                        <a:uLnTx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kumimoji="0" lang="ru-RU" sz="1200" b="0" i="1" u="none" strike="noStrike" kern="1200" cap="none" spc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latin typeface="+mn-lt"/>
                        </a:rPr>
                        <a:t>Реклама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>
                <a:ea typeface="MS Gothic" panose="020B0609070205080204" pitchFamily="49" charset="-128"/>
              </a:rPr>
              <a:t>Процесс производства </a:t>
            </a:r>
            <a:r>
              <a:rPr lang="ru-RU" sz="4000" dirty="0" smtClean="0">
                <a:ea typeface="MS Gothic" panose="020B0609070205080204" pitchFamily="49" charset="-128"/>
              </a:rPr>
              <a:t>товара</a:t>
            </a:r>
            <a:endParaRPr sz="4000" dirty="0">
              <a:ea typeface="MS Gothic" panose="020B0609070205080204" pitchFamily="49" charset="-128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672160" y="1148066"/>
            <a:ext cx="2232248" cy="936104"/>
          </a:xfrm>
          <a:prstGeom prst="roundRect">
            <a:avLst/>
          </a:prstGeom>
          <a:solidFill>
            <a:srgbClr val="A4D4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Формулировка правил игры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20432" y="2321768"/>
            <a:ext cx="2232248" cy="936104"/>
          </a:xfrm>
          <a:prstGeom prst="roundRect">
            <a:avLst/>
          </a:prstGeom>
          <a:solidFill>
            <a:srgbClr val="A4D4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Разработка карт и фишек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616376" y="4031588"/>
            <a:ext cx="2232248" cy="936104"/>
          </a:xfrm>
          <a:prstGeom prst="roundRect">
            <a:avLst/>
          </a:prstGeom>
          <a:solidFill>
            <a:srgbClr val="A4D4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Оформление и дизайн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47152" y="4018783"/>
            <a:ext cx="2232248" cy="936104"/>
          </a:xfrm>
          <a:prstGeom prst="roundRect">
            <a:avLst/>
          </a:prstGeom>
          <a:solidFill>
            <a:srgbClr val="A4D4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Печать материалов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51880" y="2321768"/>
            <a:ext cx="2232248" cy="936104"/>
          </a:xfrm>
          <a:prstGeom prst="roundRect">
            <a:avLst/>
          </a:prstGeom>
          <a:solidFill>
            <a:srgbClr val="A4D4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Реализация и продвижение продукта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0" y="98971"/>
            <a:ext cx="10080625" cy="721851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Цель проекта по </a:t>
            </a:r>
            <a:r>
              <a:rPr lang="en-US" sz="4000" dirty="0">
                <a:latin typeface="+mn-lt"/>
              </a:rPr>
              <a:t>SMART</a:t>
            </a:r>
            <a:endParaRPr sz="4000" dirty="0">
              <a:latin typeface="+mn-lt"/>
              <a:ea typeface="MS Gothic" panose="020B0609070205080204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9792" y="1220931"/>
          <a:ext cx="9289032" cy="412590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51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7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9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SMART</a:t>
                      </a:r>
                      <a:endParaRPr lang="ru-RU" sz="1400" dirty="0"/>
                    </a:p>
                  </a:txBody>
                  <a:tcPr anchor="ctr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Цели</a:t>
                      </a:r>
                      <a:endParaRPr lang="ru-RU" sz="1400" dirty="0"/>
                    </a:p>
                  </a:txBody>
                  <a:tcPr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93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 </a:t>
                      </a:r>
                      <a:r>
                        <a:rPr lang="ru-RU" sz="1400" dirty="0" smtClean="0">
                          <a:solidFill>
                            <a:srgbClr val="018B9D"/>
                          </a:solidFill>
                        </a:rPr>
                        <a:t>(конкретность)</a:t>
                      </a:r>
                    </a:p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РЕЗУЛЬТАТ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Создать</a:t>
                      </a:r>
                      <a:r>
                        <a:rPr lang="ru-RU" sz="1400" baseline="0" dirty="0" smtClean="0"/>
                        <a:t> игру, что познакомит и научит некоторым терминам журналистики в развлекательной форме.</a:t>
                      </a:r>
                      <a:endParaRPr lang="ru-RU" sz="1400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0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smtClean="0">
                          <a:solidFill>
                            <a:srgbClr val="018B9D"/>
                          </a:solidFill>
                        </a:rPr>
                        <a:t>(измеримость)</a:t>
                      </a:r>
                    </a:p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КРИТЕРИИ ДОСТИЖЕНИЯ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1E9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Выпуск и</a:t>
                      </a:r>
                      <a:r>
                        <a:rPr lang="ru-RU" sz="1400" baseline="0" dirty="0" smtClean="0"/>
                        <a:t> продажа первых 120 экземпляров игры</a:t>
                      </a:r>
                      <a:endParaRPr lang="ru-RU" sz="1400" dirty="0"/>
                    </a:p>
                  </a:txBody>
                  <a:tcPr>
                    <a:solidFill>
                      <a:srgbClr val="D1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561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smtClean="0">
                          <a:solidFill>
                            <a:srgbClr val="018B9D"/>
                          </a:solidFill>
                        </a:rPr>
                        <a:t>(достижимость)</a:t>
                      </a:r>
                    </a:p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ЗА СЧЁТ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ЧЕГО 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При помощи маркетинговой модели </a:t>
                      </a:r>
                      <a:r>
                        <a:rPr lang="en-US" sz="1400" b="1" dirty="0" smtClean="0"/>
                        <a:t>SIVA</a:t>
                      </a:r>
                      <a:r>
                        <a:rPr lang="ru-RU" sz="1400" baseline="0" dirty="0" smtClean="0"/>
                        <a:t> (насколько найденное решение проблемы удовлетворяет потребности покупателей -</a:t>
                      </a:r>
                      <a:r>
                        <a:rPr lang="en-US" sz="1400" baseline="0" dirty="0" smtClean="0"/>
                        <a:t>&gt;</a:t>
                      </a:r>
                      <a:r>
                        <a:rPr lang="ru-RU" sz="1400" baseline="0" dirty="0" smtClean="0"/>
                        <a:t> знают ли покупатели о решении/от кого узнают информацию о решении -</a:t>
                      </a:r>
                      <a:r>
                        <a:rPr lang="en-US" sz="1400" baseline="0" dirty="0" smtClean="0"/>
                        <a:t>&gt;</a:t>
                      </a:r>
                      <a:r>
                        <a:rPr lang="ru-RU" sz="1400" baseline="0" dirty="0" smtClean="0"/>
                        <a:t> знает ли покупатель о ценности, издержках и выгоде -</a:t>
                      </a:r>
                      <a:r>
                        <a:rPr lang="en-US" sz="1400" baseline="0" dirty="0" smtClean="0"/>
                        <a:t>&gt;</a:t>
                      </a:r>
                      <a:endParaRPr lang="ru-RU" sz="1400" baseline="0" dirty="0" smtClean="0"/>
                    </a:p>
                    <a:p>
                      <a:r>
                        <a:rPr lang="ru-RU" sz="1400" baseline="0" dirty="0" smtClean="0"/>
                        <a:t>где покупатель может найти решение/приобрести товар)</a:t>
                      </a:r>
                      <a:endParaRPr lang="ru-RU" sz="1400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63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smtClean="0">
                          <a:solidFill>
                            <a:srgbClr val="018B9D"/>
                          </a:solidFill>
                        </a:rPr>
                        <a:t>(значимость)</a:t>
                      </a:r>
                    </a:p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АКТУАЛЬНОСТЬ 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1E9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Знакомство с новой профессией и терминологией, подготовка абитуриентов к вступительным экзаменам на специальность «Журналистика»</a:t>
                      </a:r>
                      <a:endParaRPr lang="ru-RU" sz="1400" dirty="0"/>
                    </a:p>
                  </a:txBody>
                  <a:tcPr>
                    <a:solidFill>
                      <a:srgbClr val="D1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308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smtClean="0">
                          <a:solidFill>
                            <a:srgbClr val="018B9D"/>
                          </a:solidFill>
                        </a:rPr>
                        <a:t>(срок)</a:t>
                      </a:r>
                    </a:p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КОГДА ДОСТИЧЬ ЦЕЛИ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Добиться поставленных целей к 01.01.2024</a:t>
                      </a:r>
                      <a:endParaRPr lang="ru-RU" sz="1400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3053" y="820822"/>
            <a:ext cx="100806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К началу 2024 года выпустить первые 120 экземпляров игры</a:t>
            </a:r>
            <a:endParaRPr lang="ru-RU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38295" y="130469"/>
            <a:ext cx="10047100" cy="982800"/>
          </a:xfrm>
        </p:spPr>
        <p:txBody>
          <a:bodyPr lIns="720000"/>
          <a:lstStyle/>
          <a:p>
            <a:r>
              <a:rPr lang="ru-RU" sz="4000" dirty="0" smtClean="0">
                <a:ea typeface="MS Gothic" panose="020B0609070205080204" pitchFamily="49" charset="-128"/>
              </a:rPr>
              <a:t>Стартовые инвестиции</a:t>
            </a:r>
            <a:endParaRPr sz="4000" dirty="0">
              <a:ea typeface="MS Gothic" panose="020B0609070205080204" pitchFamily="49" charset="-128"/>
            </a:endParaRPr>
          </a:p>
        </p:txBody>
      </p:sp>
      <p:graphicFrame>
        <p:nvGraphicFramePr>
          <p:cNvPr id="9" name="Содержимое 5"/>
          <p:cNvGraphicFramePr/>
          <p:nvPr/>
        </p:nvGraphicFramePr>
        <p:xfrm>
          <a:off x="143766" y="1251099"/>
          <a:ext cx="9793089" cy="2765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/>
                        <a:t>Реклама </a:t>
                      </a:r>
                    </a:p>
                  </a:txBody>
                  <a:tcPr marL="100806" marR="100806" marT="37804" marB="37804">
                    <a:solidFill>
                      <a:srgbClr val="D1E9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4000</a:t>
                      </a:r>
                    </a:p>
                  </a:txBody>
                  <a:tcPr marL="100806" marR="100806" marT="37804" marB="37804">
                    <a:solidFill>
                      <a:srgbClr val="D1E9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Собственные средства</a:t>
                      </a:r>
                    </a:p>
                  </a:txBody>
                  <a:tcPr marL="100806" marR="100806" marT="37804" marB="37804">
                    <a:solidFill>
                      <a:srgbClr val="D1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300">
                          <a:sym typeface="+mn-ea"/>
                        </a:rPr>
                        <a:t>Брендовые наклейки/коробки/</a:t>
                      </a:r>
                      <a:endParaRPr lang="ru-RU" altLang="en-US" sz="2300"/>
                    </a:p>
                    <a:p>
                      <a:pPr>
                        <a:buNone/>
                      </a:pPr>
                      <a:r>
                        <a:rPr lang="ru-RU" altLang="en-US" sz="2300">
                          <a:sym typeface="+mn-ea"/>
                        </a:rPr>
                        <a:t>пакеты(100 шт)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1500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/>
                        <a:t>Инвестор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300" dirty="0"/>
                        <a:t>5500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-106685" y="387003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684698" y="1755155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anose="02020603050405020304" pitchFamily="18" charset="0"/>
              <a:buNone/>
            </a:pPr>
            <a:r>
              <a:rPr lang="ru-RU" sz="3200" dirty="0" smtClean="0">
                <a:ea typeface="MS Gothic" panose="020B0609070205080204" pitchFamily="49" charset="-128"/>
              </a:rPr>
              <a:t>Для снижения налоговой ставки мы выбрали </a:t>
            </a:r>
            <a:r>
              <a:rPr lang="ru-RU" sz="3200" dirty="0" err="1" smtClean="0">
                <a:ea typeface="MS Gothic" panose="020B0609070205080204" pitchFamily="49" charset="-128"/>
              </a:rPr>
              <a:t>самозанятую</a:t>
            </a:r>
            <a:r>
              <a:rPr lang="ru-RU" sz="3200" dirty="0" smtClean="0">
                <a:ea typeface="MS Gothic" panose="020B0609070205080204" pitchFamily="49" charset="-128"/>
              </a:rPr>
              <a:t> организационно-правовую форму предприятия. При такой форме налог на доходы физического лица составит 4%, юридического лица – 6%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5725" y="0"/>
            <a:ext cx="10064899" cy="58269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anose="020B0609070205080204" pitchFamily="49" charset="-12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87369" y="963115"/>
          <a:ext cx="9921126" cy="4700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2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5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8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26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25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20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25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63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13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925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481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17390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410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11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(23)</a:t>
                      </a:r>
                      <a:endParaRPr lang="ru-RU" sz="1000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12(23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110000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38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5500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1300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1300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1300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1300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1300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1300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1300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1300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1300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1450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1450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20100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2.1.1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Проценты издательству (10%)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11000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2.2.1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Затраты на доставку товара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3300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2.2.2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Реклама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/>
                        <a:t>4000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/>
                        <a:t>4000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161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2.2.3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Брендовые налейки и коробки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/>
                        <a:t>1500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/>
                        <a:t>150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000"/>
                        <a:t>150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/>
                        <a:t>1800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8700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8700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8700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8700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8700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8700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8700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8700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8700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8550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8550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95400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4400</a:t>
                      </a: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8300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8150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/>
                        <a:t>8150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91000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441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ИНВЕСТИЦИОННОЙ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1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5500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5500</a:t>
                      </a: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7784" y="582690"/>
            <a:ext cx="792088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Цена товара – 1000 руб. Примерные продажи – 10 игр в месяц</a:t>
            </a:r>
            <a:endParaRPr lang="ru-RU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1800" indent="-323850" algn="ctr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ru-RU" sz="3200" b="0" strike="noStrike" dirty="0"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anose="020B0609070205080204" pitchFamily="49" charset="-128"/>
              </a:rPr>
              <a:t>Экономика </a:t>
            </a:r>
            <a:r>
              <a:rPr lang="ru-RU" sz="4000" dirty="0" smtClean="0">
                <a:ea typeface="MS Gothic" panose="020B0609070205080204" pitchFamily="49" charset="-128"/>
              </a:rPr>
              <a:t>проекта</a:t>
            </a:r>
            <a:br>
              <a:rPr lang="ru-RU" sz="4000" dirty="0" smtClean="0">
                <a:ea typeface="MS Gothic" panose="020B0609070205080204" pitchFamily="49" charset="-128"/>
              </a:rPr>
            </a:br>
            <a:r>
              <a:rPr lang="ru-RU" sz="4000" dirty="0" smtClean="0">
                <a:ea typeface="MS Gothic" panose="020B0609070205080204" pitchFamily="49" charset="-128"/>
              </a:rPr>
              <a:t/>
            </a:r>
            <a:br>
              <a:rPr lang="ru-RU" sz="4000" dirty="0" smtClean="0">
                <a:ea typeface="MS Gothic" panose="020B0609070205080204" pitchFamily="49" charset="-128"/>
              </a:rPr>
            </a:br>
            <a:endParaRPr sz="1400" i="1" dirty="0">
              <a:solidFill>
                <a:schemeClr val="bg1">
                  <a:lumMod val="50000"/>
                </a:schemeClr>
              </a:solidFill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</a:pPr>
            <a:endParaRPr kumimoji="0" lang="ru-RU" sz="3200" b="0" i="0" u="none" strike="noStrike" kern="0" cap="none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ea typeface="MS Gothic" panose="020B0609070205080204" pitchFamily="49" charset="-128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200821"/>
              </p:ext>
            </p:extLst>
          </p:nvPr>
        </p:nvGraphicFramePr>
        <p:xfrm>
          <a:off x="269280" y="1410432"/>
          <a:ext cx="9721080" cy="3922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месяц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Рентабельность стартовых инвестиций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Рентабельность затрат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43768" y="0"/>
            <a:ext cx="10080625" cy="592982"/>
          </a:xfrm>
        </p:spPr>
        <p:txBody>
          <a:bodyPr lIns="720000"/>
          <a:lstStyle/>
          <a:p>
            <a:r>
              <a:rPr lang="ru-RU" sz="2400" dirty="0">
                <a:ea typeface="MS Gothic" panose="020B0609070205080204" pitchFamily="49" charset="-128"/>
              </a:rPr>
              <a:t>План реализации проекта</a:t>
            </a:r>
            <a:endParaRPr sz="2400" dirty="0">
              <a:ea typeface="MS Gothic" panose="020B0609070205080204" pitchFamily="49" charset="-128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3768" y="743470"/>
          <a:ext cx="9721079" cy="4700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8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6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86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86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6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869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86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69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0869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4082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Задача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Март</a:t>
                      </a:r>
                      <a:r>
                        <a:rPr lang="ru-RU" sz="900" baseline="0" dirty="0" smtClean="0"/>
                        <a:t> 2023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Апрель 2023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Май 2023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Июнь 2023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Июль</a:t>
                      </a:r>
                      <a:r>
                        <a:rPr lang="ru-RU" sz="900" baseline="0" dirty="0" smtClean="0"/>
                        <a:t> 2023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Август 2023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Сентябрь 2023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Октябрь 2023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Ноябрь 2023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Декабрь 2023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Январь 2024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770">
                <a:tc>
                  <a:txBody>
                    <a:bodyPr/>
                    <a:lstStyle/>
                    <a:p>
                      <a:r>
                        <a:rPr lang="ru-RU" sz="1000" smtClean="0"/>
                        <a:t>Формирование проблемы</a:t>
                      </a:r>
                      <a:r>
                        <a:rPr lang="ru-RU" sz="1000" baseline="0" smtClean="0"/>
                        <a:t> и её решения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ru-RU" b="1" strike="sngStrike" dirty="0"/>
                    </a:p>
                  </a:txBody>
                  <a:tcPr>
                    <a:lnL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A4D4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945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950" smtClean="0"/>
                        <a:t>Узнать мнение потенциальных покупателей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45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950" dirty="0" smtClean="0"/>
                        <a:t>Разработка правил,</a:t>
                      </a:r>
                      <a:r>
                        <a:rPr lang="ru-RU" sz="950" baseline="0" dirty="0" smtClean="0"/>
                        <a:t> </a:t>
                      </a:r>
                      <a:r>
                        <a:rPr lang="ru-RU" sz="950" dirty="0" smtClean="0"/>
                        <a:t>структуры и дизайна игры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4864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Tx/>
                        <a:buNone/>
                      </a:pPr>
                      <a:r>
                        <a:rPr lang="ru-RU" sz="1000" dirty="0" smtClean="0"/>
                        <a:t>Совершенствование игры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177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Поиск</a:t>
                      </a:r>
                      <a:r>
                        <a:rPr lang="ru-RU" sz="1000" baseline="0" dirty="0" smtClean="0"/>
                        <a:t> издательства. Заключение договора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82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Продвижение игры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079872" y="1393552"/>
            <a:ext cx="936714" cy="153665"/>
          </a:xfrm>
          <a:prstGeom prst="roundRect">
            <a:avLst/>
          </a:prstGeom>
          <a:solidFill>
            <a:srgbClr val="00D5F2"/>
          </a:solidFill>
          <a:ln>
            <a:solidFill>
              <a:srgbClr val="018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033572" y="1141210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Анализ проблемы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63701" y="1740595"/>
            <a:ext cx="1152128" cy="167777"/>
          </a:xfrm>
          <a:prstGeom prst="roundRect">
            <a:avLst/>
          </a:prstGeom>
          <a:solidFill>
            <a:srgbClr val="00D5F2"/>
          </a:solidFill>
          <a:ln>
            <a:solidFill>
              <a:srgbClr val="018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525079" y="1500192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Проведение опроса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01331" y="2249844"/>
            <a:ext cx="792088" cy="153413"/>
          </a:xfrm>
          <a:prstGeom prst="roundRect">
            <a:avLst/>
          </a:prstGeom>
          <a:solidFill>
            <a:srgbClr val="00D5F2"/>
          </a:solidFill>
          <a:ln>
            <a:solidFill>
              <a:srgbClr val="018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220093" y="1940608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Оценка результатов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93419" y="2632400"/>
            <a:ext cx="1214845" cy="150488"/>
          </a:xfrm>
          <a:prstGeom prst="roundRect">
            <a:avLst/>
          </a:prstGeom>
          <a:solidFill>
            <a:srgbClr val="00D5F2"/>
          </a:solidFill>
          <a:ln>
            <a:solidFill>
              <a:srgbClr val="018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150095" y="2366344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Создание игры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974252" y="3561304"/>
            <a:ext cx="1800200" cy="174922"/>
          </a:xfrm>
          <a:prstGeom prst="roundRect">
            <a:avLst/>
          </a:prstGeom>
          <a:solidFill>
            <a:srgbClr val="00D5F2"/>
          </a:solidFill>
          <a:ln>
            <a:solidFill>
              <a:srgbClr val="018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722224" y="3282213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Доработка правил и дизайна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624488" y="4016912"/>
            <a:ext cx="1080120" cy="176796"/>
          </a:xfrm>
          <a:prstGeom prst="roundRect">
            <a:avLst/>
          </a:prstGeom>
          <a:solidFill>
            <a:srgbClr val="00D5F2"/>
          </a:solidFill>
          <a:ln>
            <a:solidFill>
              <a:srgbClr val="018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804266" y="4215027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Нахождение оптимального варианта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582313" y="3727924"/>
            <a:ext cx="11222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4BACC6">
                    <a:lumMod val="50000"/>
                  </a:srgbClr>
                </a:solidFill>
              </a:rPr>
              <a:t>Анализ услуг</a:t>
            </a:r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353854" y="4497646"/>
            <a:ext cx="918103" cy="177708"/>
          </a:xfrm>
          <a:prstGeom prst="roundRect">
            <a:avLst/>
          </a:prstGeom>
          <a:solidFill>
            <a:srgbClr val="00D5F2"/>
          </a:solidFill>
          <a:ln>
            <a:solidFill>
              <a:srgbClr val="018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271956" y="5016802"/>
            <a:ext cx="1572405" cy="216024"/>
          </a:xfrm>
          <a:prstGeom prst="roundRect">
            <a:avLst/>
          </a:prstGeom>
          <a:solidFill>
            <a:srgbClr val="00D5F2"/>
          </a:solidFill>
          <a:ln>
            <a:solidFill>
              <a:srgbClr val="018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179787" y="3074785"/>
            <a:ext cx="932533" cy="205336"/>
          </a:xfrm>
          <a:prstGeom prst="roundRect">
            <a:avLst/>
          </a:prstGeom>
          <a:solidFill>
            <a:srgbClr val="00D5F2"/>
          </a:solidFill>
          <a:ln>
            <a:solidFill>
              <a:srgbClr val="018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876277" y="2782888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Структурирование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04266" y="4735423"/>
            <a:ext cx="31508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chemeClr val="accent5">
                    <a:lumMod val="50000"/>
                  </a:schemeClr>
                </a:solidFill>
              </a:rPr>
              <a:t>Реклама товара, продажа первых экземпляров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ea typeface="MS Gothic" panose="020B0609070205080204" pitchFamily="49" charset="-128"/>
              </a:rPr>
              <a:t>Координаты команды проекта</a:t>
            </a:r>
            <a:endParaRPr sz="4000" dirty="0">
              <a:ea typeface="MS Gothic" panose="020B0609070205080204" pitchFamily="49" charset="-128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1155153" y="3258786"/>
            <a:ext cx="3603171" cy="22616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Амира </a:t>
            </a:r>
            <a:r>
              <a:rPr lang="ru-RU" sz="1400" b="1" dirty="0" err="1" smtClean="0">
                <a:solidFill>
                  <a:schemeClr val="bg1">
                    <a:lumMod val="50000"/>
                  </a:schemeClr>
                </a:solidFill>
              </a:rPr>
              <a:t>Галеева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+7(909)061-77-77, </a:t>
            </a:r>
          </a:p>
          <a:p>
            <a:pPr algn="ctr">
              <a:lnSpc>
                <a:spcPct val="15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e-mail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pryonyo@gmail.com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1400" b="1" dirty="0" err="1" smtClean="0">
                <a:solidFill>
                  <a:schemeClr val="bg1">
                    <a:lumMod val="50000"/>
                  </a:schemeClr>
                </a:solidFill>
              </a:rPr>
              <a:t>vk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1400" u="sng" dirty="0">
                <a:solidFill>
                  <a:schemeClr val="bg1">
                    <a:lumMod val="50000"/>
                  </a:schemeClr>
                </a:solidFill>
                <a:hlinkClick r:id="rId3"/>
              </a:rPr>
              <a:t>https://vk.com/id212085017</a:t>
            </a:r>
            <a:endParaRPr lang="ru-RU" sz="1400" u="sng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indent="-342900" algn="ctr">
              <a:lnSpc>
                <a:spcPct val="15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Содержимое 2"/>
          <p:cNvSpPr txBox="1"/>
          <p:nvPr/>
        </p:nvSpPr>
        <p:spPr>
          <a:xfrm>
            <a:off x="5312240" y="3249539"/>
            <a:ext cx="3528392" cy="226296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Софья Воронцова, </a:t>
            </a:r>
          </a:p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+7(922)680-27-49,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e-mail: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s.krivaya.013@yandex.ru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endParaRPr lang="ru-RU" sz="14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</a:pPr>
            <a:r>
              <a:rPr lang="en-US" sz="1400" b="1" dirty="0" err="1" smtClean="0">
                <a:solidFill>
                  <a:schemeClr val="bg1">
                    <a:lumMod val="50000"/>
                  </a:schemeClr>
                </a:solidFill>
              </a:rPr>
              <a:t>vk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u="sng" dirty="0">
                <a:solidFill>
                  <a:schemeClr val="bg1">
                    <a:lumMod val="50000"/>
                  </a:schemeClr>
                </a:solidFill>
                <a:hlinkClick r:id="rId4"/>
              </a:rPr>
              <a:t>https://vk.com/sonechka.vorontsova</a:t>
            </a:r>
            <a:endParaRPr lang="ru-RU" sz="1400" u="sng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087984" y="1232173"/>
            <a:ext cx="1737511" cy="173751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192440" y="1232173"/>
            <a:ext cx="1767993" cy="1767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>
                <a:solidFill>
                  <a:srgbClr val="FFFFFF"/>
                </a:solidFill>
                <a:latin typeface="Arial" panose="020B0604020202020204" pitchFamily="34" charset="0"/>
              </a:rPr>
              <a:t>Спасибо за внимание!</a:t>
            </a:r>
            <a:endParaRPr lang="ru-RU" sz="3500" b="0" strike="noStrike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1398</Words>
  <Application>Microsoft Office PowerPoint</Application>
  <PresentationFormat>Произвольный</PresentationFormat>
  <Paragraphs>412</Paragraphs>
  <Slides>21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34" baseType="lpstr">
      <vt:lpstr>MS Gothic</vt:lpstr>
      <vt:lpstr>Arial</vt:lpstr>
      <vt:lpstr>Calibri</vt:lpstr>
      <vt:lpstr>Courier New</vt:lpstr>
      <vt:lpstr>DejaVu Sans</vt:lpstr>
      <vt:lpstr>Futura PT</vt:lpstr>
      <vt:lpstr>Sitka Text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Презентация PowerPoint</vt:lpstr>
      <vt:lpstr>Презентация PowerPoint</vt:lpstr>
      <vt:lpstr>Портрет потребителя</vt:lpstr>
      <vt:lpstr>Потенциальный объем рынка</vt:lpstr>
      <vt:lpstr>Анализ конкурентов</vt:lpstr>
      <vt:lpstr>Бизнес-модель</vt:lpstr>
      <vt:lpstr>Процесс производства товара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Александра</cp:lastModifiedBy>
  <cp:revision>102</cp:revision>
  <dcterms:created xsi:type="dcterms:W3CDTF">2022-10-14T10:42:00Z</dcterms:created>
  <dcterms:modified xsi:type="dcterms:W3CDTF">2023-07-18T06:50:27Z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F8A813CF39AD46F5914C5154FFE61E0D</vt:lpwstr>
  </property>
  <property fmtid="{D5CDD505-2E9C-101B-9397-08002B2CF9AE}" pid="3" name="KSOProductBuildVer">
    <vt:lpwstr>1049-11.2.0.11536</vt:lpwstr>
  </property>
</Properties>
</file>