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9.jpg" ContentType="image/jpeg"/>
  <Override PartName="/ppt/media/image20.jpg" ContentType="image/jpeg"/>
  <Override PartName="/ppt/media/image21.jpg" ContentType="image/jpeg"/>
  <Override PartName="/ppt/media/image22.jpg" ContentType="image/jpe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695" r:id="rId2"/>
    <p:sldId id="2696" r:id="rId3"/>
    <p:sldId id="2708" r:id="rId4"/>
    <p:sldId id="2607" r:id="rId5"/>
    <p:sldId id="257" r:id="rId6"/>
    <p:sldId id="2684" r:id="rId7"/>
    <p:sldId id="259" r:id="rId8"/>
    <p:sldId id="2690" r:id="rId9"/>
    <p:sldId id="2666" r:id="rId10"/>
    <p:sldId id="2691" r:id="rId11"/>
    <p:sldId id="2693" r:id="rId12"/>
    <p:sldId id="2692" r:id="rId13"/>
    <p:sldId id="2651" r:id="rId14"/>
    <p:sldId id="2694" r:id="rId15"/>
    <p:sldId id="2687" r:id="rId16"/>
    <p:sldId id="2697" r:id="rId17"/>
    <p:sldId id="2698" r:id="rId18"/>
    <p:sldId id="2699" r:id="rId19"/>
    <p:sldId id="2709" r:id="rId20"/>
    <p:sldId id="2710" r:id="rId21"/>
    <p:sldId id="2702" r:id="rId22"/>
    <p:sldId id="2703" r:id="rId23"/>
    <p:sldId id="2705" r:id="rId24"/>
    <p:sldId id="2704" r:id="rId25"/>
    <p:sldId id="2706" r:id="rId26"/>
    <p:sldId id="2707" r:id="rId27"/>
    <p:sldId id="2701" r:id="rId28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ладимир" initials="В" lastIdx="1" clrIdx="0">
    <p:extLst>
      <p:ext uri="{19B8F6BF-5375-455C-9EA6-DF929625EA0E}">
        <p15:presenceInfo xmlns:p15="http://schemas.microsoft.com/office/powerpoint/2012/main" userId="064fe1447f3f880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20" autoAdjust="0"/>
    <p:restoredTop sz="92865" autoAdjust="0"/>
  </p:normalViewPr>
  <p:slideViewPr>
    <p:cSldViewPr>
      <p:cViewPr varScale="1">
        <p:scale>
          <a:sx n="85" d="100"/>
          <a:sy n="85" d="100"/>
        </p:scale>
        <p:origin x="686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ysClr val="windowText" lastClr="000000"/>
                </a:solidFill>
                <a:latin typeface="Helvetica Neue Light"/>
              </a:rPr>
              <a:t>Почти все атаки 2023 года совершались дистанционно</a:t>
            </a:r>
            <a:endParaRPr lang="en-US" b="1" dirty="0">
              <a:solidFill>
                <a:sysClr val="windowText" lastClr="000000"/>
              </a:solidFill>
              <a:latin typeface="Helvetica Neue Ligh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97% - Дистанционные атаки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0%</c:formatCode>
                <c:ptCount val="1"/>
                <c:pt idx="0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4E-41BB-A3EF-F281AAA367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3% - Атаки с физическим подключением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4E-41BB-A3EF-F281AAA36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6624896"/>
        <c:axId val="1686625312"/>
      </c:barChart>
      <c:catAx>
        <c:axId val="1686624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86625312"/>
        <c:crossesAt val="0.97499999999999998"/>
        <c:auto val="1"/>
        <c:lblAlgn val="ctr"/>
        <c:lblOffset val="100"/>
        <c:noMultiLvlLbl val="0"/>
      </c:catAx>
      <c:valAx>
        <c:axId val="1686625312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8662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ysClr val="windowText" lastClr="000000"/>
                </a:solidFill>
                <a:latin typeface="Helvetica Neue Light"/>
              </a:rPr>
              <a:t>Больше</a:t>
            </a:r>
            <a:r>
              <a:rPr lang="ru-RU" b="1" baseline="0" dirty="0">
                <a:solidFill>
                  <a:sysClr val="windowText" lastClr="000000"/>
                </a:solidFill>
                <a:latin typeface="Helvetica Neue Light"/>
              </a:rPr>
              <a:t> чем</a:t>
            </a:r>
            <a:r>
              <a:rPr lang="ru-RU" b="1" dirty="0">
                <a:solidFill>
                  <a:sysClr val="windowText" lastClr="000000"/>
                </a:solidFill>
                <a:latin typeface="Helvetica Neue Light"/>
              </a:rPr>
              <a:t> две трети дистанционных атак 2023 года были совершены с большого расстояния</a:t>
            </a:r>
            <a:endParaRPr lang="en-US" b="1" dirty="0">
              <a:solidFill>
                <a:sysClr val="windowText" lastClr="000000"/>
              </a:solidFill>
              <a:latin typeface="Helvetica Neue Ligh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6133235456046983E-2"/>
          <c:y val="0.27301255230125521"/>
          <c:w val="0.94907784856861699"/>
          <c:h val="0.3037158600467828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70% - Дальнего действия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DC-4338-9F1F-C8869786FE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30% - Ближнего действия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DC-4338-9F1F-C8869786F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6624896"/>
        <c:axId val="1686625312"/>
      </c:barChart>
      <c:catAx>
        <c:axId val="1686624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86625312"/>
        <c:crosses val="autoZero"/>
        <c:auto val="1"/>
        <c:lblAlgn val="ctr"/>
        <c:lblOffset val="100"/>
        <c:noMultiLvlLbl val="0"/>
      </c:catAx>
      <c:valAx>
        <c:axId val="16866253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8662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30498170689136"/>
          <c:y val="0.82255916633590564"/>
          <c:w val="0.51098561753005323"/>
          <c:h val="0.122218601985096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/>
              <a:t>Статистика по известным атакам</a:t>
            </a:r>
          </a:p>
        </c:rich>
      </c:tx>
      <c:layout>
        <c:manualLayout>
          <c:xMode val="edge"/>
          <c:yMode val="edge"/>
          <c:x val="2.0829401679201115E-3"/>
          <c:y val="4.01087999074590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Статистика по известным атакам</c:v>
                </c:pt>
              </c:strCache>
            </c:strRef>
          </c:tx>
          <c:dPt>
            <c:idx val="0"/>
            <c:bubble3D val="0"/>
            <c:explosion val="5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217-47DE-A4EB-D5FCA410694F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217-47DE-A4EB-D5FCA410694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Черные хакеры</c:v>
                </c:pt>
                <c:pt idx="1">
                  <c:v>Белые хакеры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17-47DE-A4EB-D5FCA410694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9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646315755660579"/>
          <c:y val="0.19041847477696183"/>
          <c:w val="0.28282773934237315"/>
          <c:h val="0.2934056523897581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AFFC7-2F12-4937-A1D8-CE1B8DE3CF5C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98CD1-7193-4844-A9CF-EF77F5BF2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292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C98CD1-7193-4844-A9CF-EF77F5BF2D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49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74952-8215-3047-80AF-E8C264A9B1A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440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C98CD1-7193-4844-A9CF-EF77F5BF2D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92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spcBef>
                <a:spcPts val="200"/>
              </a:spcBef>
              <a:spcAft>
                <a:spcPts val="4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Большинство автомобильных кибератак можно разделить на две основные категории: 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pPr marL="342900" marR="0" lvl="0" indent="-342900" algn="just">
              <a:spcBef>
                <a:spcPts val="200"/>
              </a:spcBef>
              <a:spcAft>
                <a:spcPts val="400"/>
              </a:spcAft>
              <a:buFont typeface="Helvetica Neue Light"/>
              <a:buChar char="-"/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дистанционные атаки, которые в свою очередь могут быть ближнего действия (например, атака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Man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in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the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Middle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) или дальнего (атака через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API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-интерфейс); 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pPr marL="342900" marR="0" lvl="0" indent="-342900" algn="just">
              <a:spcBef>
                <a:spcPts val="200"/>
              </a:spcBef>
              <a:spcAft>
                <a:spcPts val="400"/>
              </a:spcAft>
              <a:buFont typeface="Helvetica Neue Light"/>
              <a:buChar char="-"/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атаки с физическим подключением, которые требуют физического подключения к автомобилю (подключение через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OBD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 порт,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USB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 интерфейс или врезка в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CAN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 шину).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pPr marL="0" marR="0" algn="just">
              <a:spcBef>
                <a:spcPts val="200"/>
              </a:spcBef>
              <a:spcAft>
                <a:spcPts val="4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В соответствии с данными, представленными в репозитории кибер инцидентов </a:t>
            </a:r>
            <a:r>
              <a:rPr lang="ru-RU" sz="1800" i="1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AutoThreat® Intelligence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, с 2010 года удаленные атаки на автомобили неизменно превосходили по численности физические атаки, составив 85% всех атак в период с 2010 по 2021 год и дойдя до рекордных 97% в 2022 году.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C98CD1-7193-4844-A9CF-EF77F5BF2D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60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spcBef>
                <a:spcPts val="200"/>
              </a:spcBef>
              <a:spcAft>
                <a:spcPts val="4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Большинство автомобильных кибератак можно разделить на две основные категории: 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pPr marL="342900" marR="0" lvl="0" indent="-342900" algn="just">
              <a:spcBef>
                <a:spcPts val="200"/>
              </a:spcBef>
              <a:spcAft>
                <a:spcPts val="400"/>
              </a:spcAft>
              <a:buFont typeface="Helvetica Neue Light"/>
              <a:buChar char="-"/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дистанционные атаки, которые в свою очередь могут быть ближнего действия (например, атака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Man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in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the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Middle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) или дальнего (атака через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API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-интерфейс); 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pPr marL="342900" marR="0" lvl="0" indent="-342900" algn="just">
              <a:spcBef>
                <a:spcPts val="200"/>
              </a:spcBef>
              <a:spcAft>
                <a:spcPts val="400"/>
              </a:spcAft>
              <a:buFont typeface="Helvetica Neue Light"/>
              <a:buChar char="-"/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атаки с физическим подключением, которые требуют физического подключения к автомобилю (подключение через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OBD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 порт,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USB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 интерфейс или врезка в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CAN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 шину).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pPr marL="0" marR="0" algn="just">
              <a:spcBef>
                <a:spcPts val="200"/>
              </a:spcBef>
              <a:spcAft>
                <a:spcPts val="4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В соответствии с данными, представленными в репозитории кибер инцидентов </a:t>
            </a:r>
            <a:r>
              <a:rPr lang="ru-RU" sz="1800" i="1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AutoThreat® Intelligence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, с 2010 года удаленные атаки на автомобили неизменно превосходили по численности физические атаки, составив 85% всех атак в период с 2010 по 2021 год и дойдя до рекордных 97% в 2022 году.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C98CD1-7193-4844-A9CF-EF77F5BF2D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92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spcBef>
                <a:spcPts val="200"/>
              </a:spcBef>
              <a:spcAft>
                <a:spcPts val="4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Большинство автомобильных кибератак можно разделить на две основные категории: 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pPr marL="342900" marR="0" lvl="0" indent="-342900" algn="just">
              <a:spcBef>
                <a:spcPts val="200"/>
              </a:spcBef>
              <a:spcAft>
                <a:spcPts val="400"/>
              </a:spcAft>
              <a:buFont typeface="Helvetica Neue Light"/>
              <a:buChar char="-"/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дистанционные атаки, которые в свою очередь могут быть ближнего действия (например, атака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Man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in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the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Middle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) или дальнего (атака через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API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-интерфейс); 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pPr marL="342900" marR="0" lvl="0" indent="-342900" algn="just">
              <a:spcBef>
                <a:spcPts val="200"/>
              </a:spcBef>
              <a:spcAft>
                <a:spcPts val="400"/>
              </a:spcAft>
              <a:buFont typeface="Helvetica Neue Light"/>
              <a:buChar char="-"/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атаки с физическим подключением, которые требуют физического подключения к автомобилю (подключение через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OBD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 порт,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USB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 интерфейс или врезка в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CAN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 шину).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pPr marL="0" marR="0" algn="just">
              <a:spcBef>
                <a:spcPts val="200"/>
              </a:spcBef>
              <a:spcAft>
                <a:spcPts val="4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В соответствии с данными, представленными в репозитории кибер инцидентов </a:t>
            </a:r>
            <a:r>
              <a:rPr lang="ru-RU" sz="1800" i="1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AutoThreat® Intelligence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, с 2010 года удаленные атаки на автомобили неизменно превосходили по численности физические атаки, составив 85% всех атак в период с 2010 по 2021 год и дойдя до рекордных 97% в 2022 году.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C98CD1-7193-4844-A9CF-EF77F5BF2D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078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spcBef>
                <a:spcPts val="200"/>
              </a:spcBef>
              <a:spcAft>
                <a:spcPts val="4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Большинство автомобильных кибератак можно разделить на две основные категории: 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pPr marL="342900" marR="0" lvl="0" indent="-342900" algn="just">
              <a:spcBef>
                <a:spcPts val="200"/>
              </a:spcBef>
              <a:spcAft>
                <a:spcPts val="400"/>
              </a:spcAft>
              <a:buFont typeface="Helvetica Neue Light"/>
              <a:buChar char="-"/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дистанционные атаки, которые в свою очередь могут быть ближнего действия (например, атака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Man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in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the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Middle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) или дальнего (атака через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API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-интерфейс); 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pPr marL="342900" marR="0" lvl="0" indent="-342900" algn="just">
              <a:spcBef>
                <a:spcPts val="200"/>
              </a:spcBef>
              <a:spcAft>
                <a:spcPts val="400"/>
              </a:spcAft>
              <a:buFont typeface="Helvetica Neue Light"/>
              <a:buChar char="-"/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атаки с физическим подключением, которые требуют физического подключения к автомобилю (подключение через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OBD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 порт,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USB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 интерфейс или врезка в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CAN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 шину).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pPr marL="0" marR="0" algn="just">
              <a:spcBef>
                <a:spcPts val="200"/>
              </a:spcBef>
              <a:spcAft>
                <a:spcPts val="4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В соответствии с данными, представленными в репозитории кибер инцидентов </a:t>
            </a:r>
            <a:r>
              <a:rPr lang="ru-RU" sz="1800" i="1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AutoThreat® Intelligence</a:t>
            </a:r>
            <a:r>
              <a:rPr lang="ru-RU" sz="1800" dirty="0">
                <a:solidFill>
                  <a:srgbClr val="000000"/>
                </a:solidFill>
                <a:effectLst/>
                <a:latin typeface="Helvetica Neue Light"/>
                <a:ea typeface="Arial Unicode MS"/>
                <a:cs typeface="Arial Unicode MS"/>
              </a:rPr>
              <a:t>, с 2010 года удаленные атаки на автомобили неизменно превосходили по численности физические атаки, составив 85% всех атак в период с 2010 по 2021 год и дойдя до рекордных 97% в 2022 году.</a:t>
            </a:r>
            <a:endParaRPr lang="en-US" sz="1800" dirty="0">
              <a:solidFill>
                <a:srgbClr val="000000"/>
              </a:solidFill>
              <a:effectLst/>
              <a:latin typeface="Helvetica Neue Light"/>
              <a:ea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C98CD1-7193-4844-A9CF-EF77F5BF2D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373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7509" y="467690"/>
            <a:ext cx="1099698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4024" y="1620011"/>
            <a:ext cx="763524" cy="7635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2980" y="1648980"/>
            <a:ext cx="701027" cy="701027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054608" y="1720595"/>
            <a:ext cx="562610" cy="562610"/>
          </a:xfrm>
          <a:custGeom>
            <a:avLst/>
            <a:gdLst/>
            <a:ahLst/>
            <a:cxnLst/>
            <a:rect l="l" t="t" r="r" b="b"/>
            <a:pathLst>
              <a:path w="562610" h="562610">
                <a:moveTo>
                  <a:pt x="281178" y="0"/>
                </a:moveTo>
                <a:lnTo>
                  <a:pt x="235568" y="3679"/>
                </a:lnTo>
                <a:lnTo>
                  <a:pt x="192301" y="14331"/>
                </a:lnTo>
                <a:lnTo>
                  <a:pt x="151958" y="31378"/>
                </a:lnTo>
                <a:lnTo>
                  <a:pt x="115115" y="54242"/>
                </a:lnTo>
                <a:lnTo>
                  <a:pt x="82353" y="82343"/>
                </a:lnTo>
                <a:lnTo>
                  <a:pt x="54249" y="115104"/>
                </a:lnTo>
                <a:lnTo>
                  <a:pt x="31383" y="151946"/>
                </a:lnTo>
                <a:lnTo>
                  <a:pt x="14334" y="192292"/>
                </a:lnTo>
                <a:lnTo>
                  <a:pt x="3680" y="235562"/>
                </a:lnTo>
                <a:lnTo>
                  <a:pt x="0" y="281177"/>
                </a:lnTo>
                <a:lnTo>
                  <a:pt x="3680" y="326793"/>
                </a:lnTo>
                <a:lnTo>
                  <a:pt x="14334" y="370063"/>
                </a:lnTo>
                <a:lnTo>
                  <a:pt x="31383" y="410409"/>
                </a:lnTo>
                <a:lnTo>
                  <a:pt x="54249" y="447251"/>
                </a:lnTo>
                <a:lnTo>
                  <a:pt x="82353" y="480012"/>
                </a:lnTo>
                <a:lnTo>
                  <a:pt x="115115" y="508113"/>
                </a:lnTo>
                <a:lnTo>
                  <a:pt x="151958" y="530977"/>
                </a:lnTo>
                <a:lnTo>
                  <a:pt x="192301" y="548024"/>
                </a:lnTo>
                <a:lnTo>
                  <a:pt x="235568" y="558676"/>
                </a:lnTo>
                <a:lnTo>
                  <a:pt x="281178" y="562355"/>
                </a:lnTo>
                <a:lnTo>
                  <a:pt x="326793" y="558676"/>
                </a:lnTo>
                <a:lnTo>
                  <a:pt x="370063" y="548024"/>
                </a:lnTo>
                <a:lnTo>
                  <a:pt x="410409" y="530977"/>
                </a:lnTo>
                <a:lnTo>
                  <a:pt x="447251" y="508113"/>
                </a:lnTo>
                <a:lnTo>
                  <a:pt x="480012" y="480012"/>
                </a:lnTo>
                <a:lnTo>
                  <a:pt x="508113" y="447251"/>
                </a:lnTo>
                <a:lnTo>
                  <a:pt x="530977" y="410409"/>
                </a:lnTo>
                <a:lnTo>
                  <a:pt x="548024" y="370063"/>
                </a:lnTo>
                <a:lnTo>
                  <a:pt x="558676" y="326793"/>
                </a:lnTo>
                <a:lnTo>
                  <a:pt x="562355" y="281177"/>
                </a:lnTo>
                <a:lnTo>
                  <a:pt x="558676" y="235562"/>
                </a:lnTo>
                <a:lnTo>
                  <a:pt x="548024" y="192292"/>
                </a:lnTo>
                <a:lnTo>
                  <a:pt x="530977" y="151946"/>
                </a:lnTo>
                <a:lnTo>
                  <a:pt x="508113" y="115104"/>
                </a:lnTo>
                <a:lnTo>
                  <a:pt x="480012" y="82343"/>
                </a:lnTo>
                <a:lnTo>
                  <a:pt x="447251" y="54242"/>
                </a:lnTo>
                <a:lnTo>
                  <a:pt x="410409" y="31378"/>
                </a:lnTo>
                <a:lnTo>
                  <a:pt x="370063" y="14331"/>
                </a:lnTo>
                <a:lnTo>
                  <a:pt x="326793" y="3679"/>
                </a:lnTo>
                <a:lnTo>
                  <a:pt x="281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4024" y="2901695"/>
            <a:ext cx="763524" cy="76352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2980" y="2932188"/>
            <a:ext cx="701027" cy="701027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1054608" y="3003804"/>
            <a:ext cx="562610" cy="562610"/>
          </a:xfrm>
          <a:custGeom>
            <a:avLst/>
            <a:gdLst/>
            <a:ahLst/>
            <a:cxnLst/>
            <a:rect l="l" t="t" r="r" b="b"/>
            <a:pathLst>
              <a:path w="562610" h="562610">
                <a:moveTo>
                  <a:pt x="281178" y="0"/>
                </a:moveTo>
                <a:lnTo>
                  <a:pt x="235568" y="3679"/>
                </a:lnTo>
                <a:lnTo>
                  <a:pt x="192301" y="14331"/>
                </a:lnTo>
                <a:lnTo>
                  <a:pt x="151958" y="31378"/>
                </a:lnTo>
                <a:lnTo>
                  <a:pt x="115115" y="54242"/>
                </a:lnTo>
                <a:lnTo>
                  <a:pt x="82353" y="82343"/>
                </a:lnTo>
                <a:lnTo>
                  <a:pt x="54249" y="115104"/>
                </a:lnTo>
                <a:lnTo>
                  <a:pt x="31383" y="151946"/>
                </a:lnTo>
                <a:lnTo>
                  <a:pt x="14334" y="192292"/>
                </a:lnTo>
                <a:lnTo>
                  <a:pt x="3680" y="235562"/>
                </a:lnTo>
                <a:lnTo>
                  <a:pt x="0" y="281178"/>
                </a:lnTo>
                <a:lnTo>
                  <a:pt x="3680" y="326793"/>
                </a:lnTo>
                <a:lnTo>
                  <a:pt x="14334" y="370063"/>
                </a:lnTo>
                <a:lnTo>
                  <a:pt x="31383" y="410409"/>
                </a:lnTo>
                <a:lnTo>
                  <a:pt x="54249" y="447251"/>
                </a:lnTo>
                <a:lnTo>
                  <a:pt x="82353" y="480012"/>
                </a:lnTo>
                <a:lnTo>
                  <a:pt x="115115" y="508113"/>
                </a:lnTo>
                <a:lnTo>
                  <a:pt x="151958" y="530977"/>
                </a:lnTo>
                <a:lnTo>
                  <a:pt x="192301" y="548024"/>
                </a:lnTo>
                <a:lnTo>
                  <a:pt x="235568" y="558676"/>
                </a:lnTo>
                <a:lnTo>
                  <a:pt x="281178" y="562356"/>
                </a:lnTo>
                <a:lnTo>
                  <a:pt x="326793" y="558676"/>
                </a:lnTo>
                <a:lnTo>
                  <a:pt x="370063" y="548024"/>
                </a:lnTo>
                <a:lnTo>
                  <a:pt x="410409" y="530977"/>
                </a:lnTo>
                <a:lnTo>
                  <a:pt x="447251" y="508113"/>
                </a:lnTo>
                <a:lnTo>
                  <a:pt x="480012" y="480012"/>
                </a:lnTo>
                <a:lnTo>
                  <a:pt x="508113" y="447251"/>
                </a:lnTo>
                <a:lnTo>
                  <a:pt x="530977" y="410409"/>
                </a:lnTo>
                <a:lnTo>
                  <a:pt x="548024" y="370063"/>
                </a:lnTo>
                <a:lnTo>
                  <a:pt x="558676" y="326793"/>
                </a:lnTo>
                <a:lnTo>
                  <a:pt x="562355" y="281178"/>
                </a:lnTo>
                <a:lnTo>
                  <a:pt x="558676" y="235562"/>
                </a:lnTo>
                <a:lnTo>
                  <a:pt x="548024" y="192292"/>
                </a:lnTo>
                <a:lnTo>
                  <a:pt x="530977" y="151946"/>
                </a:lnTo>
                <a:lnTo>
                  <a:pt x="508113" y="115104"/>
                </a:lnTo>
                <a:lnTo>
                  <a:pt x="480012" y="82343"/>
                </a:lnTo>
                <a:lnTo>
                  <a:pt x="447251" y="54242"/>
                </a:lnTo>
                <a:lnTo>
                  <a:pt x="410409" y="31378"/>
                </a:lnTo>
                <a:lnTo>
                  <a:pt x="370063" y="14331"/>
                </a:lnTo>
                <a:lnTo>
                  <a:pt x="326793" y="3679"/>
                </a:lnTo>
                <a:lnTo>
                  <a:pt x="281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4024" y="4184903"/>
            <a:ext cx="763524" cy="76352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2980" y="4213872"/>
            <a:ext cx="701027" cy="701027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1054608" y="4285488"/>
            <a:ext cx="562610" cy="562610"/>
          </a:xfrm>
          <a:custGeom>
            <a:avLst/>
            <a:gdLst/>
            <a:ahLst/>
            <a:cxnLst/>
            <a:rect l="l" t="t" r="r" b="b"/>
            <a:pathLst>
              <a:path w="562610" h="562610">
                <a:moveTo>
                  <a:pt x="281178" y="0"/>
                </a:moveTo>
                <a:lnTo>
                  <a:pt x="235568" y="3679"/>
                </a:lnTo>
                <a:lnTo>
                  <a:pt x="192301" y="14331"/>
                </a:lnTo>
                <a:lnTo>
                  <a:pt x="151958" y="31378"/>
                </a:lnTo>
                <a:lnTo>
                  <a:pt x="115115" y="54242"/>
                </a:lnTo>
                <a:lnTo>
                  <a:pt x="82353" y="82343"/>
                </a:lnTo>
                <a:lnTo>
                  <a:pt x="54249" y="115104"/>
                </a:lnTo>
                <a:lnTo>
                  <a:pt x="31383" y="151946"/>
                </a:lnTo>
                <a:lnTo>
                  <a:pt x="14334" y="192292"/>
                </a:lnTo>
                <a:lnTo>
                  <a:pt x="3680" y="235562"/>
                </a:lnTo>
                <a:lnTo>
                  <a:pt x="0" y="281178"/>
                </a:lnTo>
                <a:lnTo>
                  <a:pt x="3680" y="326793"/>
                </a:lnTo>
                <a:lnTo>
                  <a:pt x="14334" y="370063"/>
                </a:lnTo>
                <a:lnTo>
                  <a:pt x="31383" y="410409"/>
                </a:lnTo>
                <a:lnTo>
                  <a:pt x="54249" y="447251"/>
                </a:lnTo>
                <a:lnTo>
                  <a:pt x="82353" y="480012"/>
                </a:lnTo>
                <a:lnTo>
                  <a:pt x="115115" y="508113"/>
                </a:lnTo>
                <a:lnTo>
                  <a:pt x="151958" y="530977"/>
                </a:lnTo>
                <a:lnTo>
                  <a:pt x="192301" y="548024"/>
                </a:lnTo>
                <a:lnTo>
                  <a:pt x="235568" y="558676"/>
                </a:lnTo>
                <a:lnTo>
                  <a:pt x="281178" y="562356"/>
                </a:lnTo>
                <a:lnTo>
                  <a:pt x="326793" y="558676"/>
                </a:lnTo>
                <a:lnTo>
                  <a:pt x="370063" y="548024"/>
                </a:lnTo>
                <a:lnTo>
                  <a:pt x="410409" y="530977"/>
                </a:lnTo>
                <a:lnTo>
                  <a:pt x="447251" y="508113"/>
                </a:lnTo>
                <a:lnTo>
                  <a:pt x="480012" y="480012"/>
                </a:lnTo>
                <a:lnTo>
                  <a:pt x="508113" y="447251"/>
                </a:lnTo>
                <a:lnTo>
                  <a:pt x="530977" y="410409"/>
                </a:lnTo>
                <a:lnTo>
                  <a:pt x="548024" y="370063"/>
                </a:lnTo>
                <a:lnTo>
                  <a:pt x="558676" y="326793"/>
                </a:lnTo>
                <a:lnTo>
                  <a:pt x="562355" y="281178"/>
                </a:lnTo>
                <a:lnTo>
                  <a:pt x="558676" y="235562"/>
                </a:lnTo>
                <a:lnTo>
                  <a:pt x="548024" y="192292"/>
                </a:lnTo>
                <a:lnTo>
                  <a:pt x="530977" y="151946"/>
                </a:lnTo>
                <a:lnTo>
                  <a:pt x="508113" y="115104"/>
                </a:lnTo>
                <a:lnTo>
                  <a:pt x="480012" y="82343"/>
                </a:lnTo>
                <a:lnTo>
                  <a:pt x="447251" y="54242"/>
                </a:lnTo>
                <a:lnTo>
                  <a:pt x="410409" y="31378"/>
                </a:lnTo>
                <a:lnTo>
                  <a:pt x="370063" y="14331"/>
                </a:lnTo>
                <a:lnTo>
                  <a:pt x="326793" y="3679"/>
                </a:lnTo>
                <a:lnTo>
                  <a:pt x="281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4024" y="5494020"/>
            <a:ext cx="763524" cy="763524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2980" y="5522976"/>
            <a:ext cx="701027" cy="702538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1054608" y="5594603"/>
            <a:ext cx="562610" cy="563880"/>
          </a:xfrm>
          <a:custGeom>
            <a:avLst/>
            <a:gdLst/>
            <a:ahLst/>
            <a:cxnLst/>
            <a:rect l="l" t="t" r="r" b="b"/>
            <a:pathLst>
              <a:path w="562610" h="563879">
                <a:moveTo>
                  <a:pt x="281178" y="0"/>
                </a:moveTo>
                <a:lnTo>
                  <a:pt x="235568" y="3690"/>
                </a:lnTo>
                <a:lnTo>
                  <a:pt x="192301" y="14373"/>
                </a:lnTo>
                <a:lnTo>
                  <a:pt x="151958" y="31468"/>
                </a:lnTo>
                <a:lnTo>
                  <a:pt x="115115" y="54397"/>
                </a:lnTo>
                <a:lnTo>
                  <a:pt x="82353" y="82576"/>
                </a:lnTo>
                <a:lnTo>
                  <a:pt x="54249" y="115428"/>
                </a:lnTo>
                <a:lnTo>
                  <a:pt x="31383" y="152370"/>
                </a:lnTo>
                <a:lnTo>
                  <a:pt x="14334" y="192823"/>
                </a:lnTo>
                <a:lnTo>
                  <a:pt x="3680" y="236207"/>
                </a:lnTo>
                <a:lnTo>
                  <a:pt x="0" y="281940"/>
                </a:lnTo>
                <a:lnTo>
                  <a:pt x="3680" y="327672"/>
                </a:lnTo>
                <a:lnTo>
                  <a:pt x="14334" y="371056"/>
                </a:lnTo>
                <a:lnTo>
                  <a:pt x="31383" y="411509"/>
                </a:lnTo>
                <a:lnTo>
                  <a:pt x="54249" y="448451"/>
                </a:lnTo>
                <a:lnTo>
                  <a:pt x="82353" y="481303"/>
                </a:lnTo>
                <a:lnTo>
                  <a:pt x="115115" y="509482"/>
                </a:lnTo>
                <a:lnTo>
                  <a:pt x="151958" y="532411"/>
                </a:lnTo>
                <a:lnTo>
                  <a:pt x="192301" y="549506"/>
                </a:lnTo>
                <a:lnTo>
                  <a:pt x="235568" y="560189"/>
                </a:lnTo>
                <a:lnTo>
                  <a:pt x="281178" y="563880"/>
                </a:lnTo>
                <a:lnTo>
                  <a:pt x="326793" y="560189"/>
                </a:lnTo>
                <a:lnTo>
                  <a:pt x="370063" y="549506"/>
                </a:lnTo>
                <a:lnTo>
                  <a:pt x="410409" y="532411"/>
                </a:lnTo>
                <a:lnTo>
                  <a:pt x="447251" y="509482"/>
                </a:lnTo>
                <a:lnTo>
                  <a:pt x="480012" y="481303"/>
                </a:lnTo>
                <a:lnTo>
                  <a:pt x="508113" y="448451"/>
                </a:lnTo>
                <a:lnTo>
                  <a:pt x="530977" y="411509"/>
                </a:lnTo>
                <a:lnTo>
                  <a:pt x="548024" y="371056"/>
                </a:lnTo>
                <a:lnTo>
                  <a:pt x="558676" y="327672"/>
                </a:lnTo>
                <a:lnTo>
                  <a:pt x="562355" y="281940"/>
                </a:lnTo>
                <a:lnTo>
                  <a:pt x="558676" y="236207"/>
                </a:lnTo>
                <a:lnTo>
                  <a:pt x="548024" y="192823"/>
                </a:lnTo>
                <a:lnTo>
                  <a:pt x="530977" y="152370"/>
                </a:lnTo>
                <a:lnTo>
                  <a:pt x="508113" y="115428"/>
                </a:lnTo>
                <a:lnTo>
                  <a:pt x="480012" y="82576"/>
                </a:lnTo>
                <a:lnTo>
                  <a:pt x="447251" y="54397"/>
                </a:lnTo>
                <a:lnTo>
                  <a:pt x="410409" y="31468"/>
                </a:lnTo>
                <a:lnTo>
                  <a:pt x="370063" y="14373"/>
                </a:lnTo>
                <a:lnTo>
                  <a:pt x="326793" y="3690"/>
                </a:lnTo>
                <a:lnTo>
                  <a:pt x="281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1488" y="1620011"/>
            <a:ext cx="763523" cy="763524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01968" y="1648980"/>
            <a:ext cx="701027" cy="701027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6673595" y="1720595"/>
            <a:ext cx="562610" cy="562610"/>
          </a:xfrm>
          <a:custGeom>
            <a:avLst/>
            <a:gdLst/>
            <a:ahLst/>
            <a:cxnLst/>
            <a:rect l="l" t="t" r="r" b="b"/>
            <a:pathLst>
              <a:path w="562609" h="562610">
                <a:moveTo>
                  <a:pt x="281177" y="0"/>
                </a:moveTo>
                <a:lnTo>
                  <a:pt x="235562" y="3679"/>
                </a:lnTo>
                <a:lnTo>
                  <a:pt x="192292" y="14331"/>
                </a:lnTo>
                <a:lnTo>
                  <a:pt x="151946" y="31378"/>
                </a:lnTo>
                <a:lnTo>
                  <a:pt x="115104" y="54242"/>
                </a:lnTo>
                <a:lnTo>
                  <a:pt x="82343" y="82343"/>
                </a:lnTo>
                <a:lnTo>
                  <a:pt x="54242" y="115104"/>
                </a:lnTo>
                <a:lnTo>
                  <a:pt x="31378" y="151946"/>
                </a:lnTo>
                <a:lnTo>
                  <a:pt x="14331" y="192292"/>
                </a:lnTo>
                <a:lnTo>
                  <a:pt x="3679" y="235562"/>
                </a:lnTo>
                <a:lnTo>
                  <a:pt x="0" y="281177"/>
                </a:lnTo>
                <a:lnTo>
                  <a:pt x="3679" y="326793"/>
                </a:lnTo>
                <a:lnTo>
                  <a:pt x="14331" y="370063"/>
                </a:lnTo>
                <a:lnTo>
                  <a:pt x="31378" y="410409"/>
                </a:lnTo>
                <a:lnTo>
                  <a:pt x="54242" y="447251"/>
                </a:lnTo>
                <a:lnTo>
                  <a:pt x="82343" y="480012"/>
                </a:lnTo>
                <a:lnTo>
                  <a:pt x="115104" y="508113"/>
                </a:lnTo>
                <a:lnTo>
                  <a:pt x="151946" y="530977"/>
                </a:lnTo>
                <a:lnTo>
                  <a:pt x="192292" y="548024"/>
                </a:lnTo>
                <a:lnTo>
                  <a:pt x="235562" y="558676"/>
                </a:lnTo>
                <a:lnTo>
                  <a:pt x="281177" y="562355"/>
                </a:lnTo>
                <a:lnTo>
                  <a:pt x="326793" y="558676"/>
                </a:lnTo>
                <a:lnTo>
                  <a:pt x="370063" y="548024"/>
                </a:lnTo>
                <a:lnTo>
                  <a:pt x="410409" y="530977"/>
                </a:lnTo>
                <a:lnTo>
                  <a:pt x="447251" y="508113"/>
                </a:lnTo>
                <a:lnTo>
                  <a:pt x="480012" y="480012"/>
                </a:lnTo>
                <a:lnTo>
                  <a:pt x="508113" y="447251"/>
                </a:lnTo>
                <a:lnTo>
                  <a:pt x="530977" y="410409"/>
                </a:lnTo>
                <a:lnTo>
                  <a:pt x="548024" y="370063"/>
                </a:lnTo>
                <a:lnTo>
                  <a:pt x="558676" y="326793"/>
                </a:lnTo>
                <a:lnTo>
                  <a:pt x="562355" y="281177"/>
                </a:lnTo>
                <a:lnTo>
                  <a:pt x="558676" y="235562"/>
                </a:lnTo>
                <a:lnTo>
                  <a:pt x="548024" y="192292"/>
                </a:lnTo>
                <a:lnTo>
                  <a:pt x="530977" y="151946"/>
                </a:lnTo>
                <a:lnTo>
                  <a:pt x="508113" y="115104"/>
                </a:lnTo>
                <a:lnTo>
                  <a:pt x="480012" y="82343"/>
                </a:lnTo>
                <a:lnTo>
                  <a:pt x="447251" y="54242"/>
                </a:lnTo>
                <a:lnTo>
                  <a:pt x="410409" y="31378"/>
                </a:lnTo>
                <a:lnTo>
                  <a:pt x="370063" y="14331"/>
                </a:lnTo>
                <a:lnTo>
                  <a:pt x="326793" y="3679"/>
                </a:lnTo>
                <a:lnTo>
                  <a:pt x="2811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1488" y="3334511"/>
            <a:ext cx="763523" cy="763524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01968" y="3363480"/>
            <a:ext cx="701027" cy="701027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6673595" y="3435096"/>
            <a:ext cx="562610" cy="562610"/>
          </a:xfrm>
          <a:custGeom>
            <a:avLst/>
            <a:gdLst/>
            <a:ahLst/>
            <a:cxnLst/>
            <a:rect l="l" t="t" r="r" b="b"/>
            <a:pathLst>
              <a:path w="562609" h="562610">
                <a:moveTo>
                  <a:pt x="281177" y="0"/>
                </a:moveTo>
                <a:lnTo>
                  <a:pt x="235562" y="3679"/>
                </a:lnTo>
                <a:lnTo>
                  <a:pt x="192292" y="14331"/>
                </a:lnTo>
                <a:lnTo>
                  <a:pt x="151946" y="31378"/>
                </a:lnTo>
                <a:lnTo>
                  <a:pt x="115104" y="54242"/>
                </a:lnTo>
                <a:lnTo>
                  <a:pt x="82343" y="82343"/>
                </a:lnTo>
                <a:lnTo>
                  <a:pt x="54242" y="115104"/>
                </a:lnTo>
                <a:lnTo>
                  <a:pt x="31378" y="151946"/>
                </a:lnTo>
                <a:lnTo>
                  <a:pt x="14331" y="192292"/>
                </a:lnTo>
                <a:lnTo>
                  <a:pt x="3679" y="235562"/>
                </a:lnTo>
                <a:lnTo>
                  <a:pt x="0" y="281177"/>
                </a:lnTo>
                <a:lnTo>
                  <a:pt x="3679" y="326793"/>
                </a:lnTo>
                <a:lnTo>
                  <a:pt x="14331" y="370063"/>
                </a:lnTo>
                <a:lnTo>
                  <a:pt x="31378" y="410409"/>
                </a:lnTo>
                <a:lnTo>
                  <a:pt x="54242" y="447251"/>
                </a:lnTo>
                <a:lnTo>
                  <a:pt x="82343" y="480012"/>
                </a:lnTo>
                <a:lnTo>
                  <a:pt x="115104" y="508113"/>
                </a:lnTo>
                <a:lnTo>
                  <a:pt x="151946" y="530977"/>
                </a:lnTo>
                <a:lnTo>
                  <a:pt x="192292" y="548024"/>
                </a:lnTo>
                <a:lnTo>
                  <a:pt x="235562" y="558676"/>
                </a:lnTo>
                <a:lnTo>
                  <a:pt x="281177" y="562355"/>
                </a:lnTo>
                <a:lnTo>
                  <a:pt x="326793" y="558676"/>
                </a:lnTo>
                <a:lnTo>
                  <a:pt x="370063" y="548024"/>
                </a:lnTo>
                <a:lnTo>
                  <a:pt x="410409" y="530977"/>
                </a:lnTo>
                <a:lnTo>
                  <a:pt x="447251" y="508113"/>
                </a:lnTo>
                <a:lnTo>
                  <a:pt x="480012" y="480012"/>
                </a:lnTo>
                <a:lnTo>
                  <a:pt x="508113" y="447251"/>
                </a:lnTo>
                <a:lnTo>
                  <a:pt x="530977" y="410409"/>
                </a:lnTo>
                <a:lnTo>
                  <a:pt x="548024" y="370063"/>
                </a:lnTo>
                <a:lnTo>
                  <a:pt x="558676" y="326793"/>
                </a:lnTo>
                <a:lnTo>
                  <a:pt x="562355" y="281177"/>
                </a:lnTo>
                <a:lnTo>
                  <a:pt x="558676" y="235562"/>
                </a:lnTo>
                <a:lnTo>
                  <a:pt x="548024" y="192292"/>
                </a:lnTo>
                <a:lnTo>
                  <a:pt x="530977" y="151946"/>
                </a:lnTo>
                <a:lnTo>
                  <a:pt x="508113" y="115104"/>
                </a:lnTo>
                <a:lnTo>
                  <a:pt x="480012" y="82343"/>
                </a:lnTo>
                <a:lnTo>
                  <a:pt x="447251" y="54242"/>
                </a:lnTo>
                <a:lnTo>
                  <a:pt x="410409" y="31378"/>
                </a:lnTo>
                <a:lnTo>
                  <a:pt x="370063" y="14331"/>
                </a:lnTo>
                <a:lnTo>
                  <a:pt x="326793" y="3679"/>
                </a:lnTo>
                <a:lnTo>
                  <a:pt x="2811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bg 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71488" y="5049011"/>
            <a:ext cx="763523" cy="763524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01968" y="5077967"/>
            <a:ext cx="701027" cy="701027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673595" y="5149596"/>
            <a:ext cx="562610" cy="562610"/>
          </a:xfrm>
          <a:custGeom>
            <a:avLst/>
            <a:gdLst/>
            <a:ahLst/>
            <a:cxnLst/>
            <a:rect l="l" t="t" r="r" b="b"/>
            <a:pathLst>
              <a:path w="562609" h="562610">
                <a:moveTo>
                  <a:pt x="281177" y="0"/>
                </a:moveTo>
                <a:lnTo>
                  <a:pt x="235562" y="3679"/>
                </a:lnTo>
                <a:lnTo>
                  <a:pt x="192292" y="14331"/>
                </a:lnTo>
                <a:lnTo>
                  <a:pt x="151946" y="31378"/>
                </a:lnTo>
                <a:lnTo>
                  <a:pt x="115104" y="54242"/>
                </a:lnTo>
                <a:lnTo>
                  <a:pt x="82343" y="82343"/>
                </a:lnTo>
                <a:lnTo>
                  <a:pt x="54242" y="115104"/>
                </a:lnTo>
                <a:lnTo>
                  <a:pt x="31378" y="151946"/>
                </a:lnTo>
                <a:lnTo>
                  <a:pt x="14331" y="192292"/>
                </a:lnTo>
                <a:lnTo>
                  <a:pt x="3679" y="235562"/>
                </a:lnTo>
                <a:lnTo>
                  <a:pt x="0" y="281177"/>
                </a:lnTo>
                <a:lnTo>
                  <a:pt x="3679" y="326793"/>
                </a:lnTo>
                <a:lnTo>
                  <a:pt x="14331" y="370063"/>
                </a:lnTo>
                <a:lnTo>
                  <a:pt x="31378" y="410409"/>
                </a:lnTo>
                <a:lnTo>
                  <a:pt x="54242" y="447251"/>
                </a:lnTo>
                <a:lnTo>
                  <a:pt x="82343" y="480012"/>
                </a:lnTo>
                <a:lnTo>
                  <a:pt x="115104" y="508113"/>
                </a:lnTo>
                <a:lnTo>
                  <a:pt x="151946" y="530977"/>
                </a:lnTo>
                <a:lnTo>
                  <a:pt x="192292" y="548024"/>
                </a:lnTo>
                <a:lnTo>
                  <a:pt x="235562" y="558676"/>
                </a:lnTo>
                <a:lnTo>
                  <a:pt x="281177" y="562355"/>
                </a:lnTo>
                <a:lnTo>
                  <a:pt x="326793" y="558676"/>
                </a:lnTo>
                <a:lnTo>
                  <a:pt x="370063" y="548024"/>
                </a:lnTo>
                <a:lnTo>
                  <a:pt x="410409" y="530977"/>
                </a:lnTo>
                <a:lnTo>
                  <a:pt x="447251" y="508113"/>
                </a:lnTo>
                <a:lnTo>
                  <a:pt x="480012" y="480012"/>
                </a:lnTo>
                <a:lnTo>
                  <a:pt x="508113" y="447251"/>
                </a:lnTo>
                <a:lnTo>
                  <a:pt x="530977" y="410409"/>
                </a:lnTo>
                <a:lnTo>
                  <a:pt x="548024" y="370063"/>
                </a:lnTo>
                <a:lnTo>
                  <a:pt x="558676" y="326793"/>
                </a:lnTo>
                <a:lnTo>
                  <a:pt x="562355" y="281177"/>
                </a:lnTo>
                <a:lnTo>
                  <a:pt x="558676" y="235562"/>
                </a:lnTo>
                <a:lnTo>
                  <a:pt x="548024" y="192292"/>
                </a:lnTo>
                <a:lnTo>
                  <a:pt x="530977" y="151946"/>
                </a:lnTo>
                <a:lnTo>
                  <a:pt x="508113" y="115104"/>
                </a:lnTo>
                <a:lnTo>
                  <a:pt x="480012" y="82343"/>
                </a:lnTo>
                <a:lnTo>
                  <a:pt x="447251" y="54242"/>
                </a:lnTo>
                <a:lnTo>
                  <a:pt x="410409" y="31378"/>
                </a:lnTo>
                <a:lnTo>
                  <a:pt x="370063" y="14331"/>
                </a:lnTo>
                <a:lnTo>
                  <a:pt x="326793" y="3679"/>
                </a:lnTo>
                <a:lnTo>
                  <a:pt x="2811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4588" y="1060703"/>
            <a:ext cx="899160" cy="11064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E958CD-F4A1-45B4-8822-E9E9E7DEA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E329CE-0134-42F9-9902-3D34619BF1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9F4C65-F721-402F-BCC8-82D4E9F3F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C8E1-7140-4432-BF70-DC6B3867016E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F61563-988F-4D54-98F3-9EA22C34E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555967-0C27-4365-B12D-2C0171759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326D-CA67-475B-B99A-2DB71D2E2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5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5745970" y="1537738"/>
            <a:ext cx="5662903" cy="3907342"/>
          </a:xfrm>
          <a:custGeom>
            <a:avLst/>
            <a:gdLst>
              <a:gd name="connsiteX0" fmla="*/ 1411786 w 5662903"/>
              <a:gd name="connsiteY0" fmla="*/ 653411 h 3907342"/>
              <a:gd name="connsiteX1" fmla="*/ 1200543 w 5662903"/>
              <a:gd name="connsiteY1" fmla="*/ 707206 h 3907342"/>
              <a:gd name="connsiteX2" fmla="*/ 1016854 w 5662903"/>
              <a:gd name="connsiteY2" fmla="*/ 905328 h 3907342"/>
              <a:gd name="connsiteX3" fmla="*/ 888271 w 5662903"/>
              <a:gd name="connsiteY3" fmla="*/ 1302885 h 3907342"/>
              <a:gd name="connsiteX4" fmla="*/ 839724 w 5662903"/>
              <a:gd name="connsiteY4" fmla="*/ 1952359 h 3907342"/>
              <a:gd name="connsiteX5" fmla="*/ 888271 w 5662903"/>
              <a:gd name="connsiteY5" fmla="*/ 2603145 h 3907342"/>
              <a:gd name="connsiteX6" fmla="*/ 1016854 w 5662903"/>
              <a:gd name="connsiteY6" fmla="*/ 3000702 h 3907342"/>
              <a:gd name="connsiteX7" fmla="*/ 1200543 w 5662903"/>
              <a:gd name="connsiteY7" fmla="*/ 3200136 h 3907342"/>
              <a:gd name="connsiteX8" fmla="*/ 1411786 w 5662903"/>
              <a:gd name="connsiteY8" fmla="*/ 3253931 h 3907342"/>
              <a:gd name="connsiteX9" fmla="*/ 1624342 w 5662903"/>
              <a:gd name="connsiteY9" fmla="*/ 3200136 h 3907342"/>
              <a:gd name="connsiteX10" fmla="*/ 1811967 w 5662903"/>
              <a:gd name="connsiteY10" fmla="*/ 3000702 h 3907342"/>
              <a:gd name="connsiteX11" fmla="*/ 1944486 w 5662903"/>
              <a:gd name="connsiteY11" fmla="*/ 2603145 h 3907342"/>
              <a:gd name="connsiteX12" fmla="*/ 1994345 w 5662903"/>
              <a:gd name="connsiteY12" fmla="*/ 1952359 h 3907342"/>
              <a:gd name="connsiteX13" fmla="*/ 1944486 w 5662903"/>
              <a:gd name="connsiteY13" fmla="*/ 1302885 h 3907342"/>
              <a:gd name="connsiteX14" fmla="*/ 1811967 w 5662903"/>
              <a:gd name="connsiteY14" fmla="*/ 905328 h 3907342"/>
              <a:gd name="connsiteX15" fmla="*/ 1624342 w 5662903"/>
              <a:gd name="connsiteY15" fmla="*/ 707206 h 3907342"/>
              <a:gd name="connsiteX16" fmla="*/ 1411786 w 5662903"/>
              <a:gd name="connsiteY16" fmla="*/ 653411 h 3907342"/>
              <a:gd name="connsiteX17" fmla="*/ 4361331 w 5662903"/>
              <a:gd name="connsiteY17" fmla="*/ 39363 h 3907342"/>
              <a:gd name="connsiteX18" fmla="*/ 5033111 w 5662903"/>
              <a:gd name="connsiteY18" fmla="*/ 39363 h 3907342"/>
              <a:gd name="connsiteX19" fmla="*/ 5033111 w 5662903"/>
              <a:gd name="connsiteY19" fmla="*/ 3277548 h 3907342"/>
              <a:gd name="connsiteX20" fmla="*/ 5662903 w 5662903"/>
              <a:gd name="connsiteY20" fmla="*/ 3277548 h 3907342"/>
              <a:gd name="connsiteX21" fmla="*/ 5662903 w 5662903"/>
              <a:gd name="connsiteY21" fmla="*/ 3865355 h 3907342"/>
              <a:gd name="connsiteX22" fmla="*/ 3484870 w 5662903"/>
              <a:gd name="connsiteY22" fmla="*/ 3865355 h 3907342"/>
              <a:gd name="connsiteX23" fmla="*/ 3484870 w 5662903"/>
              <a:gd name="connsiteY23" fmla="*/ 3277548 h 3907342"/>
              <a:gd name="connsiteX24" fmla="*/ 4219628 w 5662903"/>
              <a:gd name="connsiteY24" fmla="*/ 3277548 h 3907342"/>
              <a:gd name="connsiteX25" fmla="*/ 4219628 w 5662903"/>
              <a:gd name="connsiteY25" fmla="*/ 1348807 h 3907342"/>
              <a:gd name="connsiteX26" fmla="*/ 4222253 w 5662903"/>
              <a:gd name="connsiteY26" fmla="*/ 1200543 h 3907342"/>
              <a:gd name="connsiteX27" fmla="*/ 4230125 w 5662903"/>
              <a:gd name="connsiteY27" fmla="*/ 1049655 h 3907342"/>
              <a:gd name="connsiteX28" fmla="*/ 3794518 w 5662903"/>
              <a:gd name="connsiteY28" fmla="*/ 1411786 h 3907342"/>
              <a:gd name="connsiteX29" fmla="*/ 3680368 w 5662903"/>
              <a:gd name="connsiteY29" fmla="*/ 1465581 h 3907342"/>
              <a:gd name="connsiteX30" fmla="*/ 3574090 w 5662903"/>
              <a:gd name="connsiteY30" fmla="*/ 1465581 h 3907342"/>
              <a:gd name="connsiteX31" fmla="*/ 3484870 w 5662903"/>
              <a:gd name="connsiteY31" fmla="*/ 1431467 h 3907342"/>
              <a:gd name="connsiteX32" fmla="*/ 3427139 w 5662903"/>
              <a:gd name="connsiteY32" fmla="*/ 1380297 h 3907342"/>
              <a:gd name="connsiteX33" fmla="*/ 3169973 w 5662903"/>
              <a:gd name="connsiteY33" fmla="*/ 1039159 h 3907342"/>
              <a:gd name="connsiteX34" fmla="*/ 1411786 w 5662903"/>
              <a:gd name="connsiteY34" fmla="*/ 0 h 3907342"/>
              <a:gd name="connsiteX35" fmla="*/ 1977288 w 5662903"/>
              <a:gd name="connsiteY35" fmla="*/ 116774 h 3907342"/>
              <a:gd name="connsiteX36" fmla="*/ 2428640 w 5662903"/>
              <a:gd name="connsiteY36" fmla="*/ 474969 h 3907342"/>
              <a:gd name="connsiteX37" fmla="*/ 2726479 w 5662903"/>
              <a:gd name="connsiteY37" fmla="*/ 1083769 h 3907342"/>
              <a:gd name="connsiteX38" fmla="*/ 2834069 w 5662903"/>
              <a:gd name="connsiteY38" fmla="*/ 1952359 h 3907342"/>
              <a:gd name="connsiteX39" fmla="*/ 2726479 w 5662903"/>
              <a:gd name="connsiteY39" fmla="*/ 2820948 h 3907342"/>
              <a:gd name="connsiteX40" fmla="*/ 2428640 w 5662903"/>
              <a:gd name="connsiteY40" fmla="*/ 3429748 h 3907342"/>
              <a:gd name="connsiteX41" fmla="*/ 1977288 w 5662903"/>
              <a:gd name="connsiteY41" fmla="*/ 3789255 h 3907342"/>
              <a:gd name="connsiteX42" fmla="*/ 1411786 w 5662903"/>
              <a:gd name="connsiteY42" fmla="*/ 3907342 h 3907342"/>
              <a:gd name="connsiteX43" fmla="*/ 848909 w 5662903"/>
              <a:gd name="connsiteY43" fmla="*/ 3789255 h 3907342"/>
              <a:gd name="connsiteX44" fmla="*/ 401493 w 5662903"/>
              <a:gd name="connsiteY44" fmla="*/ 3429748 h 3907342"/>
              <a:gd name="connsiteX45" fmla="*/ 106278 w 5662903"/>
              <a:gd name="connsiteY45" fmla="*/ 2820948 h 3907342"/>
              <a:gd name="connsiteX46" fmla="*/ 0 w 5662903"/>
              <a:gd name="connsiteY46" fmla="*/ 1952359 h 3907342"/>
              <a:gd name="connsiteX47" fmla="*/ 106278 w 5662903"/>
              <a:gd name="connsiteY47" fmla="*/ 1083769 h 3907342"/>
              <a:gd name="connsiteX48" fmla="*/ 401493 w 5662903"/>
              <a:gd name="connsiteY48" fmla="*/ 474969 h 3907342"/>
              <a:gd name="connsiteX49" fmla="*/ 848909 w 5662903"/>
              <a:gd name="connsiteY49" fmla="*/ 116774 h 3907342"/>
              <a:gd name="connsiteX50" fmla="*/ 1411786 w 5662903"/>
              <a:gd name="connsiteY50" fmla="*/ 0 h 390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662903" h="3907342">
                <a:moveTo>
                  <a:pt x="1411786" y="653411"/>
                </a:moveTo>
                <a:cubicBezTo>
                  <a:pt x="1340060" y="653411"/>
                  <a:pt x="1269646" y="671342"/>
                  <a:pt x="1200543" y="707206"/>
                </a:cubicBezTo>
                <a:cubicBezTo>
                  <a:pt x="1131441" y="743068"/>
                  <a:pt x="1070211" y="809109"/>
                  <a:pt x="1016854" y="905328"/>
                </a:cubicBezTo>
                <a:cubicBezTo>
                  <a:pt x="963496" y="1001546"/>
                  <a:pt x="920635" y="1134065"/>
                  <a:pt x="888271" y="1302885"/>
                </a:cubicBezTo>
                <a:cubicBezTo>
                  <a:pt x="855907" y="1471704"/>
                  <a:pt x="839724" y="1688196"/>
                  <a:pt x="839724" y="1952359"/>
                </a:cubicBezTo>
                <a:cubicBezTo>
                  <a:pt x="839724" y="2218272"/>
                  <a:pt x="855907" y="2435200"/>
                  <a:pt x="888271" y="2603145"/>
                </a:cubicBezTo>
                <a:cubicBezTo>
                  <a:pt x="920635" y="2771090"/>
                  <a:pt x="963496" y="2903609"/>
                  <a:pt x="1016854" y="3000702"/>
                </a:cubicBezTo>
                <a:cubicBezTo>
                  <a:pt x="1070211" y="3097795"/>
                  <a:pt x="1131441" y="3164273"/>
                  <a:pt x="1200543" y="3200136"/>
                </a:cubicBezTo>
                <a:cubicBezTo>
                  <a:pt x="1269646" y="3236000"/>
                  <a:pt x="1340060" y="3253931"/>
                  <a:pt x="1411786" y="3253931"/>
                </a:cubicBezTo>
                <a:cubicBezTo>
                  <a:pt x="1483513" y="3253931"/>
                  <a:pt x="1554365" y="3236000"/>
                  <a:pt x="1624342" y="3200136"/>
                </a:cubicBezTo>
                <a:cubicBezTo>
                  <a:pt x="1694319" y="3164273"/>
                  <a:pt x="1756861" y="3097795"/>
                  <a:pt x="1811967" y="3000702"/>
                </a:cubicBezTo>
                <a:cubicBezTo>
                  <a:pt x="1867074" y="2903609"/>
                  <a:pt x="1911247" y="2771090"/>
                  <a:pt x="1944486" y="2603145"/>
                </a:cubicBezTo>
                <a:cubicBezTo>
                  <a:pt x="1977726" y="2435200"/>
                  <a:pt x="1994345" y="2218272"/>
                  <a:pt x="1994345" y="1952359"/>
                </a:cubicBezTo>
                <a:cubicBezTo>
                  <a:pt x="1994345" y="1688196"/>
                  <a:pt x="1977726" y="1471704"/>
                  <a:pt x="1944486" y="1302885"/>
                </a:cubicBezTo>
                <a:cubicBezTo>
                  <a:pt x="1911247" y="1134065"/>
                  <a:pt x="1867074" y="1001546"/>
                  <a:pt x="1811967" y="905328"/>
                </a:cubicBezTo>
                <a:cubicBezTo>
                  <a:pt x="1756861" y="809109"/>
                  <a:pt x="1694319" y="743068"/>
                  <a:pt x="1624342" y="707206"/>
                </a:cubicBezTo>
                <a:cubicBezTo>
                  <a:pt x="1554365" y="671342"/>
                  <a:pt x="1483513" y="653411"/>
                  <a:pt x="1411786" y="653411"/>
                </a:cubicBezTo>
                <a:close/>
                <a:moveTo>
                  <a:pt x="4361331" y="39363"/>
                </a:moveTo>
                <a:lnTo>
                  <a:pt x="5033111" y="39363"/>
                </a:lnTo>
                <a:lnTo>
                  <a:pt x="5033111" y="3277548"/>
                </a:lnTo>
                <a:lnTo>
                  <a:pt x="5662903" y="3277548"/>
                </a:lnTo>
                <a:lnTo>
                  <a:pt x="5662903" y="3865355"/>
                </a:lnTo>
                <a:lnTo>
                  <a:pt x="3484870" y="3865355"/>
                </a:lnTo>
                <a:lnTo>
                  <a:pt x="3484870" y="3277548"/>
                </a:lnTo>
                <a:lnTo>
                  <a:pt x="4219628" y="3277548"/>
                </a:lnTo>
                <a:lnTo>
                  <a:pt x="4219628" y="1348807"/>
                </a:lnTo>
                <a:cubicBezTo>
                  <a:pt x="4219628" y="1299823"/>
                  <a:pt x="4220503" y="1250402"/>
                  <a:pt x="4222253" y="1200543"/>
                </a:cubicBezTo>
                <a:cubicBezTo>
                  <a:pt x="4224001" y="1150684"/>
                  <a:pt x="4226625" y="1100389"/>
                  <a:pt x="4230125" y="1049655"/>
                </a:cubicBezTo>
                <a:lnTo>
                  <a:pt x="3794518" y="1411786"/>
                </a:lnTo>
                <a:cubicBezTo>
                  <a:pt x="3756030" y="1441527"/>
                  <a:pt x="3717980" y="1459459"/>
                  <a:pt x="3680368" y="1465581"/>
                </a:cubicBezTo>
                <a:cubicBezTo>
                  <a:pt x="3642755" y="1471704"/>
                  <a:pt x="3607329" y="1471704"/>
                  <a:pt x="3574090" y="1465581"/>
                </a:cubicBezTo>
                <a:cubicBezTo>
                  <a:pt x="3540851" y="1459459"/>
                  <a:pt x="3511111" y="1448087"/>
                  <a:pt x="3484870" y="1431467"/>
                </a:cubicBezTo>
                <a:cubicBezTo>
                  <a:pt x="3458628" y="1414848"/>
                  <a:pt x="3439385" y="1397791"/>
                  <a:pt x="3427139" y="1380297"/>
                </a:cubicBezTo>
                <a:lnTo>
                  <a:pt x="3169973" y="1039159"/>
                </a:lnTo>
                <a:close/>
                <a:moveTo>
                  <a:pt x="1411786" y="0"/>
                </a:moveTo>
                <a:cubicBezTo>
                  <a:pt x="1614720" y="0"/>
                  <a:pt x="1803220" y="38925"/>
                  <a:pt x="1977288" y="116774"/>
                </a:cubicBezTo>
                <a:cubicBezTo>
                  <a:pt x="2151356" y="194624"/>
                  <a:pt x="2301807" y="314022"/>
                  <a:pt x="2428640" y="474969"/>
                </a:cubicBezTo>
                <a:cubicBezTo>
                  <a:pt x="2555473" y="635917"/>
                  <a:pt x="2654753" y="838849"/>
                  <a:pt x="2726479" y="1083769"/>
                </a:cubicBezTo>
                <a:cubicBezTo>
                  <a:pt x="2798206" y="1328688"/>
                  <a:pt x="2834069" y="1618219"/>
                  <a:pt x="2834069" y="1952359"/>
                </a:cubicBezTo>
                <a:cubicBezTo>
                  <a:pt x="2834069" y="2286499"/>
                  <a:pt x="2798206" y="2576029"/>
                  <a:pt x="2726479" y="2820948"/>
                </a:cubicBezTo>
                <a:cubicBezTo>
                  <a:pt x="2654753" y="3065868"/>
                  <a:pt x="2555473" y="3268801"/>
                  <a:pt x="2428640" y="3429748"/>
                </a:cubicBezTo>
                <a:cubicBezTo>
                  <a:pt x="2301807" y="3590695"/>
                  <a:pt x="2151356" y="3710531"/>
                  <a:pt x="1977288" y="3789255"/>
                </a:cubicBezTo>
                <a:cubicBezTo>
                  <a:pt x="1803220" y="3867979"/>
                  <a:pt x="1614720" y="3907342"/>
                  <a:pt x="1411786" y="3907342"/>
                </a:cubicBezTo>
                <a:cubicBezTo>
                  <a:pt x="1208853" y="3907342"/>
                  <a:pt x="1021227" y="3867979"/>
                  <a:pt x="848909" y="3789255"/>
                </a:cubicBezTo>
                <a:cubicBezTo>
                  <a:pt x="676591" y="3710531"/>
                  <a:pt x="527452" y="3590695"/>
                  <a:pt x="401493" y="3429748"/>
                </a:cubicBezTo>
                <a:cubicBezTo>
                  <a:pt x="275535" y="3268801"/>
                  <a:pt x="177130" y="3065868"/>
                  <a:pt x="106278" y="2820948"/>
                </a:cubicBezTo>
                <a:cubicBezTo>
                  <a:pt x="35426" y="2576029"/>
                  <a:pt x="0" y="2286499"/>
                  <a:pt x="0" y="1952359"/>
                </a:cubicBezTo>
                <a:cubicBezTo>
                  <a:pt x="0" y="1618219"/>
                  <a:pt x="35426" y="1328688"/>
                  <a:pt x="106278" y="1083769"/>
                </a:cubicBezTo>
                <a:cubicBezTo>
                  <a:pt x="177130" y="838849"/>
                  <a:pt x="275535" y="635917"/>
                  <a:pt x="401493" y="474969"/>
                </a:cubicBezTo>
                <a:cubicBezTo>
                  <a:pt x="527452" y="314022"/>
                  <a:pt x="676591" y="194624"/>
                  <a:pt x="848909" y="116774"/>
                </a:cubicBezTo>
                <a:cubicBezTo>
                  <a:pt x="1021227" y="38925"/>
                  <a:pt x="1208853" y="0"/>
                  <a:pt x="14117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D1F1-9B83-46DD-9DB8-A9C1F19B4FE1}" type="datetime1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CDB9C-7BC9-4353-BF4B-B36146C9D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92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79475" y="289001"/>
            <a:ext cx="4850130" cy="1489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54579" y="2461260"/>
            <a:ext cx="6532245" cy="1461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6">
            <a:extLst>
              <a:ext uri="{FF2B5EF4-FFF2-40B4-BE49-F238E27FC236}">
                <a16:creationId xmlns:a16="http://schemas.microsoft.com/office/drawing/2014/main" id="{71DD139E-C304-0DA1-E189-FB185DEBF6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28827"/>
            <a:ext cx="12344400" cy="6854441"/>
          </a:xfrm>
          <a:prstGeom prst="rect">
            <a:avLst/>
          </a:prstGeom>
        </p:spPr>
      </p:pic>
      <p:sp>
        <p:nvSpPr>
          <p:cNvPr id="4" name="Прямоугольник 64">
            <a:extLst>
              <a:ext uri="{FF2B5EF4-FFF2-40B4-BE49-F238E27FC236}">
                <a16:creationId xmlns:a16="http://schemas.microsoft.com/office/drawing/2014/main" id="{02E362BF-B9F1-FD72-8425-5540B9414062}"/>
              </a:ext>
            </a:extLst>
          </p:cNvPr>
          <p:cNvSpPr/>
          <p:nvPr/>
        </p:nvSpPr>
        <p:spPr>
          <a:xfrm rot="10800000">
            <a:off x="-152400" y="-7184"/>
            <a:ext cx="12458727" cy="703335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9000"/>
                </a:schemeClr>
              </a:gs>
              <a:gs pos="45000">
                <a:schemeClr val="tx1">
                  <a:alpha val="5700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3934CF-58C5-7374-7CAB-BA84E5240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0527" y="139798"/>
            <a:ext cx="10996980" cy="147732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Montserrat Medium" panose="00000600000000000000"/>
              </a:rPr>
              <a:t>KUTUZOV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0BEAEFB-58CE-3ADB-7FBD-9BE6A6174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866"/>
            <a:ext cx="1408073" cy="166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C58E6C-F11E-4600-8908-BA7107038F39}"/>
              </a:ext>
            </a:extLst>
          </p:cNvPr>
          <p:cNvSpPr txBox="1"/>
          <p:nvPr/>
        </p:nvSpPr>
        <p:spPr>
          <a:xfrm>
            <a:off x="24506" y="2156222"/>
            <a:ext cx="790029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ontserrat Medium" panose="00000600000000000000" pitchFamily="2" charset="0"/>
              </a:rPr>
              <a:t>«Платформа решений в области кибербезопасности автомобилей, включающая в себя оценку рисков и угроз компонентов автомобиля» </a:t>
            </a:r>
          </a:p>
          <a:p>
            <a:endParaRPr lang="ru-RU" sz="3200" dirty="0">
              <a:solidFill>
                <a:schemeClr val="bg1"/>
              </a:solidFill>
              <a:latin typeface="Montserrat Medium" panose="00000600000000000000" pitchFamily="2" charset="0"/>
            </a:endParaRPr>
          </a:p>
          <a:p>
            <a:endParaRPr lang="ru-RU" sz="3200" dirty="0">
              <a:solidFill>
                <a:schemeClr val="bg1"/>
              </a:solidFill>
              <a:latin typeface="Montserrat Medium" panose="00000600000000000000" pitchFamily="2" charset="0"/>
            </a:endParaRPr>
          </a:p>
          <a:p>
            <a:r>
              <a:rPr lang="ru-RU" sz="3200" dirty="0">
                <a:solidFill>
                  <a:schemeClr val="bg1"/>
                </a:solidFill>
                <a:latin typeface="Montserrat Medium" panose="00000600000000000000" pitchFamily="2" charset="0"/>
              </a:rPr>
              <a:t>Ментор: Новиков М.Д.</a:t>
            </a:r>
            <a:endParaRPr lang="ru-RU" sz="3200" dirty="0">
              <a:latin typeface="Montserrat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226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ED899A7E-DC83-CACD-2135-E3987B0DD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864" y="-385491"/>
            <a:ext cx="12345240" cy="725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64">
            <a:extLst>
              <a:ext uri="{FF2B5EF4-FFF2-40B4-BE49-F238E27FC236}">
                <a16:creationId xmlns:a16="http://schemas.microsoft.com/office/drawing/2014/main" id="{0767247D-F206-1429-7CEF-C4A20006EB08}"/>
              </a:ext>
            </a:extLst>
          </p:cNvPr>
          <p:cNvSpPr/>
          <p:nvPr/>
        </p:nvSpPr>
        <p:spPr>
          <a:xfrm rot="10800000">
            <a:off x="-164299" y="-329904"/>
            <a:ext cx="12387674" cy="7416503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9000"/>
                </a:schemeClr>
              </a:gs>
              <a:gs pos="45000">
                <a:schemeClr val="tx1">
                  <a:alpha val="5700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238720-0A0E-F89A-8A65-190E2B307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5" y="289001"/>
            <a:ext cx="4850130" cy="677108"/>
          </a:xfrm>
        </p:spPr>
        <p:txBody>
          <a:bodyPr/>
          <a:lstStyle/>
          <a:p>
            <a:r>
              <a:rPr lang="ru-RU" sz="4400" dirty="0"/>
              <a:t>Наша </a:t>
            </a:r>
            <a:r>
              <a:rPr lang="ru-RU" sz="4400" dirty="0">
                <a:latin typeface="Montserrat Medium" panose="00000600000000000000"/>
              </a:rPr>
              <a:t>команда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8DE7C1-3D7A-56E9-48F9-293E4BF17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941" y="4075034"/>
            <a:ext cx="4214870" cy="1292662"/>
          </a:xfrm>
        </p:spPr>
        <p:txBody>
          <a:bodyPr/>
          <a:lstStyle/>
          <a:p>
            <a:r>
              <a:rPr lang="ru-RU" sz="1400" dirty="0">
                <a:latin typeface="Montserrat" panose="00000500000000000000" pitchFamily="2" charset="-52"/>
              </a:rPr>
              <a:t>Педанов Андрей Александрович </a:t>
            </a:r>
            <a:br>
              <a:rPr lang="en-US" sz="1400" dirty="0">
                <a:latin typeface="Montserrat" panose="00000500000000000000" pitchFamily="2" charset="-52"/>
              </a:rPr>
            </a:br>
            <a:br>
              <a:rPr lang="en-US" sz="1400" dirty="0">
                <a:latin typeface="Montserrat" panose="00000500000000000000" pitchFamily="2" charset="-52"/>
              </a:rPr>
            </a:br>
            <a:br>
              <a:rPr lang="en-US" sz="1400" dirty="0">
                <a:latin typeface="Montserrat" panose="00000500000000000000" pitchFamily="2" charset="-52"/>
              </a:rPr>
            </a:br>
            <a:r>
              <a:rPr lang="ru-RU" sz="1400" dirty="0">
                <a:latin typeface="Montserrat" panose="00000500000000000000" pitchFamily="2" charset="-52"/>
              </a:rPr>
              <a:t>студент 5-го курса МГТУ им. Баумана по специальности судебная компьютерная техническая экспертиза. С более чем 3-летним опытом работы в автомобильной кибербезопасности</a:t>
            </a:r>
            <a:r>
              <a:rPr lang="en-US" sz="1400" dirty="0">
                <a:latin typeface="Montserrat" panose="00000500000000000000" pitchFamily="2" charset="-52"/>
              </a:rPr>
              <a:t>/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0B7240-B416-DA5E-0E4F-8FDCBD432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024" y="1726692"/>
            <a:ext cx="1597516" cy="21411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964FBB-FEA5-754E-053A-3C7DD3916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9605" y="1726693"/>
            <a:ext cx="2057400" cy="2141173"/>
          </a:xfrm>
          <a:prstGeom prst="rect">
            <a:avLst/>
          </a:prstGeom>
        </p:spPr>
      </p:pic>
      <p:sp>
        <p:nvSpPr>
          <p:cNvPr id="9" name="Текст 2">
            <a:extLst>
              <a:ext uri="{FF2B5EF4-FFF2-40B4-BE49-F238E27FC236}">
                <a16:creationId xmlns:a16="http://schemas.microsoft.com/office/drawing/2014/main" id="{B4DF2B38-FF01-1A5D-023C-D40AEF9283FB}"/>
              </a:ext>
            </a:extLst>
          </p:cNvPr>
          <p:cNvSpPr txBox="1">
            <a:spLocks/>
          </p:cNvSpPr>
          <p:nvPr/>
        </p:nvSpPr>
        <p:spPr>
          <a:xfrm>
            <a:off x="5105401" y="4048509"/>
            <a:ext cx="5029200" cy="17235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200" b="1" i="0">
                <a:solidFill>
                  <a:schemeClr val="bg1"/>
                </a:solidFill>
                <a:latin typeface="Roboto"/>
                <a:ea typeface="+mn-ea"/>
                <a:cs typeface="Robot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kern="0" dirty="0">
                <a:latin typeface="Montserrat" panose="00000500000000000000" pitchFamily="2" charset="-52"/>
                <a:ea typeface="Roboto" panose="02000000000000000000" pitchFamily="2" charset="0"/>
                <a:cs typeface="Roboto" panose="02000000000000000000" pitchFamily="2" charset="0"/>
              </a:rPr>
              <a:t>Гусаров Николай Николаевич</a:t>
            </a:r>
            <a:br>
              <a:rPr lang="en-US" sz="1400" kern="0" dirty="0">
                <a:latin typeface="Montserrat" panose="00000500000000000000" pitchFamily="2" charset="-52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en-US" sz="1400" kern="0" dirty="0">
                <a:latin typeface="Montserrat" panose="00000500000000000000" pitchFamily="2" charset="-52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400" dirty="0">
                <a:latin typeface="Montserrat" panose="00000500000000000000" pitchFamily="2" charset="-52"/>
              </a:rPr>
              <a:t>студент 5-го курса МГТУ им. Баумана по специальности судебная компьютерная техническая экспертиза. Обладает более чем 3-летним опытом оценки движимого и недвижимого имущества, включая сильные стороны в маркетинге и продвижении решений.</a:t>
            </a:r>
            <a:endParaRPr lang="ru-RU" sz="1400" kern="0" dirty="0">
              <a:latin typeface="Montserrat" panose="00000500000000000000" pitchFamily="2" charset="-52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024F6FBF-E8F4-D2D1-F09F-76E22FE6C244}"/>
              </a:ext>
            </a:extLst>
          </p:cNvPr>
          <p:cNvSpPr txBox="1">
            <a:spLocks/>
          </p:cNvSpPr>
          <p:nvPr/>
        </p:nvSpPr>
        <p:spPr>
          <a:xfrm>
            <a:off x="779475" y="1265842"/>
            <a:ext cx="6532245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200" b="1" i="0">
                <a:solidFill>
                  <a:schemeClr val="bg1"/>
                </a:solidFill>
                <a:latin typeface="Roboto"/>
                <a:ea typeface="+mn-ea"/>
                <a:cs typeface="Robot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kern="0" dirty="0">
                <a:latin typeface="Montserrat Medium" panose="00000600000000000000" pitchFamily="2" charset="-52"/>
              </a:rPr>
              <a:t>Студенты группы ЮР-92 НИУ МГТУ им. Н.Э. Баумана</a:t>
            </a:r>
          </a:p>
        </p:txBody>
      </p:sp>
    </p:spTree>
    <p:extLst>
      <p:ext uri="{BB962C8B-B14F-4D97-AF65-F5344CB8AC3E}">
        <p14:creationId xmlns:p14="http://schemas.microsoft.com/office/powerpoint/2010/main" val="348094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6">
            <a:extLst>
              <a:ext uri="{FF2B5EF4-FFF2-40B4-BE49-F238E27FC236}">
                <a16:creationId xmlns:a16="http://schemas.microsoft.com/office/drawing/2014/main" id="{CE378821-FE62-C2BA-B130-DA17D508932D}"/>
              </a:ext>
            </a:extLst>
          </p:cNvPr>
          <p:cNvGrpSpPr/>
          <p:nvPr/>
        </p:nvGrpSpPr>
        <p:grpSpPr bwMode="auto">
          <a:xfrm>
            <a:off x="173331" y="-3051"/>
            <a:ext cx="180000" cy="6858001"/>
            <a:chOff x="258394" y="2"/>
            <a:chExt cx="180000" cy="6858001"/>
          </a:xfrm>
        </p:grpSpPr>
        <p:sp>
          <p:nvSpPr>
            <p:cNvPr id="5" name="Прямоугольник 37">
              <a:extLst>
                <a:ext uri="{FF2B5EF4-FFF2-40B4-BE49-F238E27FC236}">
                  <a16:creationId xmlns:a16="http://schemas.microsoft.com/office/drawing/2014/main" id="{C02764D1-19A3-01AD-6AE1-F255B02C981B}"/>
                </a:ext>
              </a:extLst>
            </p:cNvPr>
            <p:cNvSpPr/>
            <p:nvPr/>
          </p:nvSpPr>
          <p:spPr bwMode="auto">
            <a:xfrm rot="16199999">
              <a:off x="172024" y="139003"/>
              <a:ext cx="352742" cy="7473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Прямоугольник 38">
              <a:extLst>
                <a:ext uri="{FF2B5EF4-FFF2-40B4-BE49-F238E27FC236}">
                  <a16:creationId xmlns:a16="http://schemas.microsoft.com/office/drawing/2014/main" id="{F311A616-2A47-E653-E7A6-9124D86AAAFA}"/>
                </a:ext>
              </a:extLst>
            </p:cNvPr>
            <p:cNvSpPr/>
            <p:nvPr/>
          </p:nvSpPr>
          <p:spPr bwMode="auto">
            <a:xfrm rot="16199999">
              <a:off x="267462" y="423116"/>
              <a:ext cx="161864" cy="180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Прямоугольник 39">
              <a:extLst>
                <a:ext uri="{FF2B5EF4-FFF2-40B4-BE49-F238E27FC236}">
                  <a16:creationId xmlns:a16="http://schemas.microsoft.com/office/drawing/2014/main" id="{BA07EA01-A06C-5CD5-1968-8A3DE6A468C3}"/>
                </a:ext>
              </a:extLst>
            </p:cNvPr>
            <p:cNvSpPr/>
            <p:nvPr/>
          </p:nvSpPr>
          <p:spPr bwMode="auto">
            <a:xfrm rot="16199999">
              <a:off x="-2743861" y="3728376"/>
              <a:ext cx="6184514" cy="7473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Прямоугольник 14">
            <a:extLst>
              <a:ext uri="{FF2B5EF4-FFF2-40B4-BE49-F238E27FC236}">
                <a16:creationId xmlns:a16="http://schemas.microsoft.com/office/drawing/2014/main" id="{EE50C216-A591-D3FB-0ADA-F3A23282B351}"/>
              </a:ext>
            </a:extLst>
          </p:cNvPr>
          <p:cNvSpPr/>
          <p:nvPr/>
        </p:nvSpPr>
        <p:spPr bwMode="auto">
          <a:xfrm flipH="1">
            <a:off x="479376" y="-27384"/>
            <a:ext cx="11712624" cy="10575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B6BF0E5B-D49D-EF5D-B924-A9F6F91F5C2A}"/>
              </a:ext>
            </a:extLst>
          </p:cNvPr>
          <p:cNvSpPr txBox="1"/>
          <p:nvPr/>
        </p:nvSpPr>
        <p:spPr bwMode="auto">
          <a:xfrm>
            <a:off x="762000" y="368535"/>
            <a:ext cx="7502420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Montserrat Medium"/>
              </a:rPr>
              <a:t>Потенциальные потребительские сегменты</a:t>
            </a:r>
          </a:p>
        </p:txBody>
      </p:sp>
      <p:sp>
        <p:nvSpPr>
          <p:cNvPr id="10" name="Google Shape;701;p53">
            <a:extLst>
              <a:ext uri="{FF2B5EF4-FFF2-40B4-BE49-F238E27FC236}">
                <a16:creationId xmlns:a16="http://schemas.microsoft.com/office/drawing/2014/main" id="{A718E6FC-37D0-45EE-B4D6-7438ACCCD55A}"/>
              </a:ext>
            </a:extLst>
          </p:cNvPr>
          <p:cNvSpPr/>
          <p:nvPr/>
        </p:nvSpPr>
        <p:spPr bwMode="auto">
          <a:xfrm>
            <a:off x="10330000" y="282729"/>
            <a:ext cx="1643410" cy="29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bg1"/>
                </a:solidFill>
                <a:latin typeface="Montserrat"/>
              </a:rPr>
              <a:t>РЫНОК СБЫТА</a:t>
            </a:r>
            <a:endParaRPr lang="en-US" sz="14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1" name="Прямоугольник: скругленные углы 1">
            <a:extLst>
              <a:ext uri="{FF2B5EF4-FFF2-40B4-BE49-F238E27FC236}">
                <a16:creationId xmlns:a16="http://schemas.microsoft.com/office/drawing/2014/main" id="{B4EF5226-AD45-8FD4-98F1-5B790A598C66}"/>
              </a:ext>
            </a:extLst>
          </p:cNvPr>
          <p:cNvSpPr/>
          <p:nvPr/>
        </p:nvSpPr>
        <p:spPr bwMode="auto">
          <a:xfrm>
            <a:off x="9854859" y="383165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: скругленные углы 3">
            <a:extLst>
              <a:ext uri="{FF2B5EF4-FFF2-40B4-BE49-F238E27FC236}">
                <a16:creationId xmlns:a16="http://schemas.microsoft.com/office/drawing/2014/main" id="{45D673EC-4B11-2EFA-CBF1-F3FA279CA3DE}"/>
              </a:ext>
            </a:extLst>
          </p:cNvPr>
          <p:cNvSpPr/>
          <p:nvPr/>
        </p:nvSpPr>
        <p:spPr bwMode="auto">
          <a:xfrm>
            <a:off x="9975202" y="498431"/>
            <a:ext cx="110170" cy="110170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: скругленные верхние углы 50">
            <a:extLst>
              <a:ext uri="{FF2B5EF4-FFF2-40B4-BE49-F238E27FC236}">
                <a16:creationId xmlns:a16="http://schemas.microsoft.com/office/drawing/2014/main" id="{6B46EF95-6C37-B088-F31A-F6E09B6A7C30}"/>
              </a:ext>
            </a:extLst>
          </p:cNvPr>
          <p:cNvSpPr/>
          <p:nvPr/>
        </p:nvSpPr>
        <p:spPr bwMode="auto">
          <a:xfrm>
            <a:off x="9975202" y="815786"/>
            <a:ext cx="110170" cy="210032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: скругленные верхние углы 51">
            <a:extLst>
              <a:ext uri="{FF2B5EF4-FFF2-40B4-BE49-F238E27FC236}">
                <a16:creationId xmlns:a16="http://schemas.microsoft.com/office/drawing/2014/main" id="{62D26EB7-6335-39F5-B01E-FFC9BA61E554}"/>
              </a:ext>
            </a:extLst>
          </p:cNvPr>
          <p:cNvSpPr/>
          <p:nvPr/>
        </p:nvSpPr>
        <p:spPr bwMode="auto">
          <a:xfrm rot="10800000">
            <a:off x="9975202" y="-20626"/>
            <a:ext cx="110170" cy="29905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29182B12-BD0C-F2DF-A0A2-EAF2D7BF5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906" y="83967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" name="Прямоугольник 29">
            <a:extLst>
              <a:ext uri="{FF2B5EF4-FFF2-40B4-BE49-F238E27FC236}">
                <a16:creationId xmlns:a16="http://schemas.microsoft.com/office/drawing/2014/main" id="{D7176156-ADDA-408D-B424-D7F2FD54B871}"/>
              </a:ext>
            </a:extLst>
          </p:cNvPr>
          <p:cNvSpPr/>
          <p:nvPr/>
        </p:nvSpPr>
        <p:spPr bwMode="auto">
          <a:xfrm>
            <a:off x="609601" y="1106720"/>
            <a:ext cx="67055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  <a:defRPr/>
            </a:pPr>
            <a:r>
              <a:rPr lang="ru-RU" dirty="0">
                <a:latin typeface="Montserrat" panose="00000500000000000000" pitchFamily="2" charset="-52"/>
              </a:rPr>
              <a:t>ПАО "КАМАЗ", Группа ГАЗ, АО «АВТОВАЗ» —</a:t>
            </a:r>
            <a:r>
              <a:rPr lang="en-US" dirty="0">
                <a:latin typeface="Montserrat" panose="00000500000000000000" pitchFamily="2" charset="-52"/>
              </a:rPr>
              <a:t> </a:t>
            </a:r>
            <a:r>
              <a:rPr lang="ru-RU" dirty="0">
                <a:latin typeface="Montserrat" panose="00000500000000000000" pitchFamily="2" charset="-52"/>
              </a:rPr>
              <a:t>автопроизводители, которые работают над улучшением безопасности и качества автомобилей, включая разработку инновационных решений В условиях быстроразвивающегося мира цифровых технологий необходима эффективная система автоматизированного моделирования рисков на основе методов анализа угроз (TARA.</a:t>
            </a:r>
          </a:p>
          <a:p>
            <a:pPr marL="342900" indent="-342900">
              <a:buFont typeface="+mj-lt"/>
              <a:buAutoNum type="alphaUcPeriod"/>
              <a:defRPr/>
            </a:pPr>
            <a:endParaRPr lang="ru-RU" dirty="0"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lphaUcPeriod"/>
              <a:defRPr/>
            </a:pPr>
            <a:r>
              <a:rPr lang="ru-RU" dirty="0">
                <a:latin typeface="Montserrat" panose="00000500000000000000" pitchFamily="2" charset="-52"/>
              </a:rPr>
              <a:t>С другой стороны, компании, такие как </a:t>
            </a:r>
            <a:r>
              <a:rPr lang="ru-RU" sz="1800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Автотор ИТЭЛМА</a:t>
            </a:r>
            <a:r>
              <a:rPr lang="en-US" dirty="0"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1800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Montserrat" panose="00000500000000000000" pitchFamily="2" charset="-52"/>
              </a:rPr>
              <a:t>Positive</a:t>
            </a:r>
            <a:r>
              <a:rPr lang="ru-RU" dirty="0">
                <a:latin typeface="Montserrat" panose="00000500000000000000" pitchFamily="2" charset="-52"/>
              </a:rPr>
              <a:t> Technologies, АО «Лаборатория Касперского» и ООО ТБТ, имеют опыт в разработке решений в рамках информационной безопасности автомобилей. Наш продукт станет важным инструментом и для них. </a:t>
            </a:r>
          </a:p>
          <a:p>
            <a:pPr marL="342900" indent="-342900">
              <a:buFont typeface="+mj-lt"/>
              <a:buAutoNum type="alphaUcPeriod"/>
              <a:defRPr/>
            </a:pPr>
            <a:endParaRPr lang="ru-RU" dirty="0"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lphaUcPeriod"/>
              <a:defRPr/>
            </a:pPr>
            <a:r>
              <a:rPr lang="ru-RU" dirty="0"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1800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ругие вендоры в сфере автомобильной кибербезопасности. Уже есть письмо заинтересованности от потенциального заказчика.</a:t>
            </a:r>
            <a:endParaRPr lang="ru-RU" dirty="0">
              <a:latin typeface="Montserrat" panose="00000500000000000000" pitchFamily="2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7451EA-3477-9633-8519-D0CA66ABD3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8"/>
          <a:stretch/>
        </p:blipFill>
        <p:spPr>
          <a:xfrm>
            <a:off x="7319682" y="1072758"/>
            <a:ext cx="4036705" cy="549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1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Рисунок 10">
            <a:extLst>
              <a:ext uri="{FF2B5EF4-FFF2-40B4-BE49-F238E27FC236}">
                <a16:creationId xmlns:a16="http://schemas.microsoft.com/office/drawing/2014/main" id="{940503CB-A32B-AD97-FA06-10EC4DD624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6" t="961" b="1"/>
          <a:stretch/>
        </p:blipFill>
        <p:spPr>
          <a:xfrm>
            <a:off x="6027567" y="-11989"/>
            <a:ext cx="6239587" cy="68675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6" t="961" b="1"/>
          <a:stretch/>
        </p:blipFill>
        <p:spPr>
          <a:xfrm>
            <a:off x="-19050" y="-9526"/>
            <a:ext cx="6247078" cy="6867525"/>
          </a:xfrm>
          <a:prstGeom prst="rect">
            <a:avLst/>
          </a:prstGeom>
        </p:spPr>
      </p:pic>
      <p:sp>
        <p:nvSpPr>
          <p:cNvPr id="70" name="Прямоугольник 64">
            <a:extLst>
              <a:ext uri="{FF2B5EF4-FFF2-40B4-BE49-F238E27FC236}">
                <a16:creationId xmlns:a16="http://schemas.microsoft.com/office/drawing/2014/main" id="{6C5B27DA-9406-801C-D557-C1B3F5BFA787}"/>
              </a:ext>
            </a:extLst>
          </p:cNvPr>
          <p:cNvSpPr/>
          <p:nvPr/>
        </p:nvSpPr>
        <p:spPr>
          <a:xfrm rot="10800000">
            <a:off x="243245" y="-14452"/>
            <a:ext cx="12031399" cy="686752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9000"/>
                </a:schemeClr>
              </a:gs>
              <a:gs pos="45000">
                <a:schemeClr val="tx1">
                  <a:alpha val="5700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Пятиугольник 76"/>
          <p:cNvSpPr/>
          <p:nvPr/>
        </p:nvSpPr>
        <p:spPr>
          <a:xfrm rot="5400000">
            <a:off x="407279" y="132619"/>
            <a:ext cx="1676314" cy="1373327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5472" y="126235"/>
            <a:ext cx="1579931" cy="14465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sz="8800" noProof="1">
              <a:solidFill>
                <a:schemeClr val="bg1"/>
              </a:solidFill>
              <a:latin typeface="Montserrat SemiBold" panose="00000700000000000000" pitchFamily="2" charset="-52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105667" y="2"/>
            <a:ext cx="180000" cy="6858002"/>
            <a:chOff x="258396" y="-3140500"/>
            <a:chExt cx="180000" cy="6319801"/>
          </a:xfrm>
          <a:solidFill>
            <a:schemeClr val="accent5">
              <a:lumMod val="75000"/>
            </a:schemeClr>
          </a:solidFill>
        </p:grpSpPr>
        <p:sp>
          <p:nvSpPr>
            <p:cNvPr id="67" name="Прямоугольник 66"/>
            <p:cNvSpPr/>
            <p:nvPr/>
          </p:nvSpPr>
          <p:spPr>
            <a:xfrm rot="16200000">
              <a:off x="-1248942" y="-1600932"/>
              <a:ext cx="3184486" cy="1053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 rot="16200000">
              <a:off x="267464" y="124421"/>
              <a:ext cx="161864" cy="180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id="{83DD8F0C-CD80-4A67-B514-258388A2CC5A}"/>
                </a:ext>
              </a:extLst>
            </p:cNvPr>
            <p:cNvSpPr/>
            <p:nvPr/>
          </p:nvSpPr>
          <p:spPr>
            <a:xfrm rot="16200000">
              <a:off x="-1053918" y="1729405"/>
              <a:ext cx="2794442" cy="1053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21E347AD-75C6-61A7-2E2A-EC111D2C1A7C}"/>
              </a:ext>
            </a:extLst>
          </p:cNvPr>
          <p:cNvSpPr txBox="1"/>
          <p:nvPr/>
        </p:nvSpPr>
        <p:spPr>
          <a:xfrm>
            <a:off x="2432939" y="74474"/>
            <a:ext cx="981078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Montserrat Medium" panose="00000600000000000000" pitchFamily="2" charset="0"/>
              </a:rPr>
              <a:t>АКТУАЛЬНОСТЬ ТЕМАТИКИ</a:t>
            </a:r>
            <a:endParaRPr lang="ru-RU" sz="5400" dirty="0">
              <a:latin typeface="Montserrat Medium" panose="00000600000000000000" pitchFamily="2" charset="0"/>
            </a:endParaRPr>
          </a:p>
        </p:txBody>
      </p:sp>
      <p:sp>
        <p:nvSpPr>
          <p:cNvPr id="76" name="Скругленный прямоугольник 85">
            <a:extLst>
              <a:ext uri="{FF2B5EF4-FFF2-40B4-BE49-F238E27FC236}">
                <a16:creationId xmlns:a16="http://schemas.microsoft.com/office/drawing/2014/main" id="{983F9464-0C68-64BE-3C56-045DDAFC0A0D}"/>
              </a:ext>
            </a:extLst>
          </p:cNvPr>
          <p:cNvSpPr/>
          <p:nvPr/>
        </p:nvSpPr>
        <p:spPr>
          <a:xfrm>
            <a:off x="1219200" y="2301579"/>
            <a:ext cx="10591799" cy="3870621"/>
          </a:xfrm>
          <a:prstGeom prst="roundRect">
            <a:avLst>
              <a:gd name="adj" fmla="val 3285"/>
            </a:avLst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63500" algn="ctr" rotWithShape="0">
              <a:srgbClr val="FF33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Прямоугольник 79">
            <a:extLst>
              <a:ext uri="{FF2B5EF4-FFF2-40B4-BE49-F238E27FC236}">
                <a16:creationId xmlns:a16="http://schemas.microsoft.com/office/drawing/2014/main" id="{BC22C4DA-A466-A417-088F-CA78AA477477}"/>
              </a:ext>
            </a:extLst>
          </p:cNvPr>
          <p:cNvSpPr/>
          <p:nvPr/>
        </p:nvSpPr>
        <p:spPr>
          <a:xfrm>
            <a:off x="2175280" y="2689614"/>
            <a:ext cx="10068445" cy="2885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100" b="1" dirty="0">
                <a:solidFill>
                  <a:schemeClr val="bg1"/>
                </a:solidFill>
                <a:latin typeface="Montserrat" panose="00000500000000000000" pitchFamily="2" charset="-52"/>
              </a:rPr>
              <a:t>РОСТ ЧИСЛА КИБЕРАТАК НА ТРАНСПОРТ</a:t>
            </a:r>
          </a:p>
          <a:p>
            <a:pPr marL="285750" indent="-285750">
              <a:lnSpc>
                <a:spcPct val="125000"/>
              </a:lnSpc>
              <a:buFontTx/>
              <a:buChar char="-"/>
            </a:pPr>
            <a:endParaRPr lang="ru-RU" sz="21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285750" indent="-285750">
              <a:lnSpc>
                <a:spcPct val="125000"/>
              </a:lnSpc>
              <a:buFontTx/>
              <a:buChar char="-"/>
            </a:pPr>
            <a:endParaRPr lang="ru-RU" sz="21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>
              <a:lnSpc>
                <a:spcPct val="125000"/>
              </a:lnSpc>
            </a:pPr>
            <a:r>
              <a:rPr lang="ru-RU" sz="2100" b="1" dirty="0">
                <a:solidFill>
                  <a:schemeClr val="bg1"/>
                </a:solidFill>
                <a:latin typeface="Montserrat" panose="00000500000000000000" pitchFamily="2" charset="-52"/>
              </a:rPr>
              <a:t>ПОЯВЛЕНИЕ ОБЯЗЫВАЮЩИХ РЕГУЛЯЦИЙ И СТАНДАРТОВ</a:t>
            </a:r>
          </a:p>
          <a:p>
            <a:pPr marL="285750" indent="-285750">
              <a:lnSpc>
                <a:spcPct val="125000"/>
              </a:lnSpc>
              <a:buFontTx/>
              <a:buChar char="-"/>
            </a:pPr>
            <a:endParaRPr lang="ru-RU" sz="21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285750" indent="-285750">
              <a:lnSpc>
                <a:spcPct val="125000"/>
              </a:lnSpc>
              <a:buFontTx/>
              <a:buChar char="-"/>
            </a:pPr>
            <a:endParaRPr lang="ru-RU" sz="21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>
              <a:lnSpc>
                <a:spcPct val="125000"/>
              </a:lnSpc>
            </a:pPr>
            <a:r>
              <a:rPr lang="ru-RU" sz="2100" b="1" dirty="0">
                <a:solidFill>
                  <a:schemeClr val="bg1"/>
                </a:solidFill>
                <a:latin typeface="Montserrat" panose="00000500000000000000" pitchFamily="2" charset="-52"/>
              </a:rPr>
              <a:t>РОСТ РЫНКА ТРАНСПОРТНОЙ КИБЕРБЕЗОПАСНОСТИ</a:t>
            </a:r>
            <a:endParaRPr lang="en-US" sz="21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72220E6-7788-B3C3-5E43-50C00A93B3EB}"/>
              </a:ext>
            </a:extLst>
          </p:cNvPr>
          <p:cNvGrpSpPr/>
          <p:nvPr/>
        </p:nvGrpSpPr>
        <p:grpSpPr>
          <a:xfrm>
            <a:off x="1478223" y="2689614"/>
            <a:ext cx="576580" cy="576580"/>
            <a:chOff x="838200" y="1823645"/>
            <a:chExt cx="576580" cy="576580"/>
          </a:xfrm>
          <a:solidFill>
            <a:schemeClr val="bg2">
              <a:lumMod val="10000"/>
            </a:schemeClr>
          </a:solidFill>
        </p:grpSpPr>
        <p:sp>
          <p:nvSpPr>
            <p:cNvPr id="84" name="Прямоугольник: скругленные углы 8">
              <a:extLst>
                <a:ext uri="{FF2B5EF4-FFF2-40B4-BE49-F238E27FC236}">
                  <a16:creationId xmlns:a16="http://schemas.microsoft.com/office/drawing/2014/main" id="{411E6E02-5C72-1974-1831-6217027B9C2E}"/>
                </a:ext>
              </a:extLst>
            </p:cNvPr>
            <p:cNvSpPr/>
            <p:nvPr/>
          </p:nvSpPr>
          <p:spPr>
            <a:xfrm>
              <a:off x="838200" y="1823645"/>
              <a:ext cx="576580" cy="576580"/>
            </a:xfrm>
            <a:prstGeom prst="roundRect">
              <a:avLst>
                <a:gd name="adj" fmla="val 66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E1F21D1-9DB4-43B6-282E-DFA8B35C6E74}"/>
                </a:ext>
              </a:extLst>
            </p:cNvPr>
            <p:cNvSpPr txBox="1"/>
            <p:nvPr/>
          </p:nvSpPr>
          <p:spPr>
            <a:xfrm>
              <a:off x="838200" y="1883460"/>
              <a:ext cx="576579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01</a:t>
              </a:r>
              <a:endParaRPr lang="ru-RU" sz="2400" dirty="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00235AC-97E1-3140-E2E5-14DA9BEEFA29}"/>
              </a:ext>
            </a:extLst>
          </p:cNvPr>
          <p:cNvGrpSpPr/>
          <p:nvPr/>
        </p:nvGrpSpPr>
        <p:grpSpPr>
          <a:xfrm>
            <a:off x="1478223" y="3857324"/>
            <a:ext cx="576580" cy="576580"/>
            <a:chOff x="838200" y="2636164"/>
            <a:chExt cx="576580" cy="576580"/>
          </a:xfrm>
          <a:solidFill>
            <a:schemeClr val="bg2">
              <a:lumMod val="10000"/>
            </a:schemeClr>
          </a:solidFill>
        </p:grpSpPr>
        <p:sp>
          <p:nvSpPr>
            <p:cNvPr id="129" name="Прямоугольник: скругленные углы 15">
              <a:extLst>
                <a:ext uri="{FF2B5EF4-FFF2-40B4-BE49-F238E27FC236}">
                  <a16:creationId xmlns:a16="http://schemas.microsoft.com/office/drawing/2014/main" id="{45442E38-1764-7BC4-897E-529FAAA2E5AB}"/>
                </a:ext>
              </a:extLst>
            </p:cNvPr>
            <p:cNvSpPr/>
            <p:nvPr/>
          </p:nvSpPr>
          <p:spPr>
            <a:xfrm>
              <a:off x="838200" y="2636164"/>
              <a:ext cx="576580" cy="576580"/>
            </a:xfrm>
            <a:prstGeom prst="roundRect">
              <a:avLst>
                <a:gd name="adj" fmla="val 66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5251B8C-E265-173F-6FBE-A7D37023BC7C}"/>
                </a:ext>
              </a:extLst>
            </p:cNvPr>
            <p:cNvSpPr txBox="1"/>
            <p:nvPr/>
          </p:nvSpPr>
          <p:spPr>
            <a:xfrm>
              <a:off x="838200" y="2695979"/>
              <a:ext cx="576579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02</a:t>
              </a:r>
              <a:endParaRPr lang="ru-RU" sz="2400" dirty="0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9641E9F5-F263-8E76-3FDC-B3A901CD5554}"/>
              </a:ext>
            </a:extLst>
          </p:cNvPr>
          <p:cNvGrpSpPr/>
          <p:nvPr/>
        </p:nvGrpSpPr>
        <p:grpSpPr>
          <a:xfrm>
            <a:off x="1429962" y="5062220"/>
            <a:ext cx="673102" cy="576580"/>
            <a:chOff x="789939" y="3460060"/>
            <a:chExt cx="673102" cy="576580"/>
          </a:xfrm>
          <a:solidFill>
            <a:schemeClr val="bg2">
              <a:lumMod val="10000"/>
            </a:schemeClr>
          </a:solidFill>
        </p:grpSpPr>
        <p:sp>
          <p:nvSpPr>
            <p:cNvPr id="132" name="Прямоугольник: скругленные углы 18">
              <a:extLst>
                <a:ext uri="{FF2B5EF4-FFF2-40B4-BE49-F238E27FC236}">
                  <a16:creationId xmlns:a16="http://schemas.microsoft.com/office/drawing/2014/main" id="{013E577C-D82A-268C-F54F-95E7E4644AB5}"/>
                </a:ext>
              </a:extLst>
            </p:cNvPr>
            <p:cNvSpPr/>
            <p:nvPr/>
          </p:nvSpPr>
          <p:spPr>
            <a:xfrm>
              <a:off x="838200" y="3460060"/>
              <a:ext cx="576580" cy="576580"/>
            </a:xfrm>
            <a:prstGeom prst="roundRect">
              <a:avLst>
                <a:gd name="adj" fmla="val 66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86064CF-0937-F533-991B-E756A93ACD45}"/>
                </a:ext>
              </a:extLst>
            </p:cNvPr>
            <p:cNvSpPr txBox="1"/>
            <p:nvPr/>
          </p:nvSpPr>
          <p:spPr>
            <a:xfrm>
              <a:off x="789939" y="3519875"/>
              <a:ext cx="673102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03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65683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" name="Прямоугольник 29"/>
          <p:cNvSpPr/>
          <p:nvPr/>
        </p:nvSpPr>
        <p:spPr bwMode="auto">
          <a:xfrm>
            <a:off x="0" y="-76195"/>
            <a:ext cx="5972272" cy="70103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150" name="Picture 6" descr="Tesla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3209714" y="310154"/>
            <a:ext cx="2398209" cy="1297657"/>
          </a:xfrm>
          <a:prstGeom prst="rect">
            <a:avLst/>
          </a:prstGeom>
          <a:noFill/>
          <a:effectLst>
            <a:glow rad="139700">
              <a:srgbClr val="C00000">
                <a:alpha val="40000"/>
              </a:srgbClr>
            </a:glow>
            <a:outerShdw blurRad="50800" dist="38100" dir="2700000" algn="tl" rotWithShape="0">
              <a:srgbClr val="C00000">
                <a:alpha val="40000"/>
              </a:srgbClr>
            </a:outerShdw>
          </a:effectLst>
        </p:spPr>
      </p:pic>
      <p:sp>
        <p:nvSpPr>
          <p:cNvPr id="123" name="Прямоугольник 81"/>
          <p:cNvSpPr/>
          <p:nvPr/>
        </p:nvSpPr>
        <p:spPr bwMode="auto">
          <a:xfrm>
            <a:off x="3206448" y="306402"/>
            <a:ext cx="2405401" cy="1283300"/>
          </a:xfrm>
          <a:prstGeom prst="rect">
            <a:avLst/>
          </a:prstGeom>
          <a:gradFill>
            <a:gsLst>
              <a:gs pos="23000">
                <a:schemeClr val="tx1"/>
              </a:gs>
              <a:gs pos="100000">
                <a:schemeClr val="tx1">
                  <a:lumMod val="65000"/>
                  <a:lumOff val="35000"/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20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3214923" y="3673197"/>
            <a:ext cx="2403918" cy="1358862"/>
          </a:xfrm>
          <a:prstGeom prst="rect">
            <a:avLst/>
          </a:prstGeom>
          <a:noFill/>
        </p:spPr>
      </p:pic>
      <p:sp>
        <p:nvSpPr>
          <p:cNvPr id="75" name="Прямоугольник 74"/>
          <p:cNvSpPr/>
          <p:nvPr/>
        </p:nvSpPr>
        <p:spPr bwMode="auto">
          <a:xfrm>
            <a:off x="6611484" y="1664658"/>
            <a:ext cx="95348" cy="8910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>
            <a:cxnSpLocks/>
          </p:cNvCxnSpPr>
          <p:nvPr/>
        </p:nvCxnSpPr>
        <p:spPr bwMode="auto">
          <a:xfrm>
            <a:off x="7339584" y="6358500"/>
            <a:ext cx="485241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>
            <a:cxnSpLocks/>
          </p:cNvCxnSpPr>
          <p:nvPr/>
        </p:nvCxnSpPr>
        <p:spPr bwMode="auto">
          <a:xfrm>
            <a:off x="6696080" y="6358500"/>
            <a:ext cx="38578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 bwMode="auto">
          <a:xfrm>
            <a:off x="6418932" y="116632"/>
            <a:ext cx="5322932" cy="1328569"/>
            <a:chOff x="6392016" y="198541"/>
            <a:chExt cx="4885584" cy="1328569"/>
          </a:xfrm>
        </p:grpSpPr>
        <p:sp>
          <p:nvSpPr>
            <p:cNvPr id="17" name="Прямоугольник: скругленные углы 16"/>
            <p:cNvSpPr/>
            <p:nvPr/>
          </p:nvSpPr>
          <p:spPr bwMode="auto">
            <a:xfrm>
              <a:off x="6392016" y="267583"/>
              <a:ext cx="4885584" cy="606814"/>
            </a:xfrm>
            <a:prstGeom prst="roundRect">
              <a:avLst>
                <a:gd name="adj" fmla="val 6646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3" name="Text Placeholder 2"/>
            <p:cNvSpPr txBox="1"/>
            <p:nvPr/>
          </p:nvSpPr>
          <p:spPr bwMode="auto">
            <a:xfrm>
              <a:off x="6553933" y="198541"/>
              <a:ext cx="4288325" cy="1328569"/>
            </a:xfrm>
            <a:prstGeom prst="rect">
              <a:avLst/>
            </a:prstGeom>
            <a:grpFill/>
          </p:spPr>
          <p:txBody>
            <a:bodyPr vert="horz" wrap="square" lIns="0" tIns="45720" rIns="91440" bIns="45720" rtlCol="0" anchor="b" anchorCtr="0">
              <a:spAutoFit/>
            </a:bodyPr>
            <a:lstStyle>
              <a:lvl1pPr marL="0" indent="0" algn="l" defTabSz="914400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3600" b="1" i="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1pPr>
              <a:lvl2pPr marL="548640" indent="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2400" b="1" i="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1097280" indent="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2000" b="1" i="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1645920" indent="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b="1" i="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2194560" indent="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b="1" i="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sz="4000">
                  <a:solidFill>
                    <a:schemeClr val="bg1"/>
                  </a:solidFill>
                  <a:latin typeface="Montserrat ExtraBold"/>
                </a:rPr>
                <a:t>КИБЕР РИСКИ</a:t>
              </a:r>
              <a:br>
                <a:rPr lang="ru-RU" sz="4000">
                  <a:solidFill>
                    <a:schemeClr val="bg1"/>
                  </a:solidFill>
                  <a:latin typeface="Montserrat ExtraBold"/>
                </a:rPr>
              </a:br>
              <a:endParaRPr lang="en-US" sz="4000">
                <a:solidFill>
                  <a:schemeClr val="bg1"/>
                </a:solidFill>
                <a:latin typeface="Montserrat ExtraBold"/>
              </a:endParaRPr>
            </a:p>
          </p:txBody>
        </p:sp>
      </p:grpSp>
      <p:sp>
        <p:nvSpPr>
          <p:cNvPr id="44" name="TextBox 43"/>
          <p:cNvSpPr txBox="1"/>
          <p:nvPr/>
        </p:nvSpPr>
        <p:spPr bwMode="auto">
          <a:xfrm>
            <a:off x="6781799" y="1448242"/>
            <a:ext cx="537624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700"/>
              </a:spcBef>
              <a:defRPr/>
            </a:pPr>
            <a:r>
              <a:rPr lang="ru-RU" b="1" dirty="0">
                <a:latin typeface="Helvetica"/>
                <a:cs typeface="Helvetica"/>
              </a:rPr>
              <a:t>Кибер риски являются растущей угрозой для автомобильной промышленности</a:t>
            </a:r>
            <a:endParaRPr lang="en-US" b="1" dirty="0">
              <a:latin typeface="Helvetica"/>
              <a:cs typeface="Helvetica"/>
            </a:endParaRPr>
          </a:p>
          <a:p>
            <a:pPr>
              <a:spcBef>
                <a:spcPts val="700"/>
              </a:spcBef>
              <a:defRPr/>
            </a:pPr>
            <a:r>
              <a:rPr lang="ru-RU" b="1" dirty="0">
                <a:latin typeface="Helvetica"/>
                <a:cs typeface="Helvetica"/>
              </a:rPr>
              <a:t>Почти 97% всех атак на транспортные средства и экосистему мобильности совершаются дистанционно. </a:t>
            </a:r>
          </a:p>
          <a:p>
            <a:pPr>
              <a:spcBef>
                <a:spcPts val="700"/>
              </a:spcBef>
              <a:defRPr/>
            </a:pPr>
            <a:r>
              <a:rPr lang="ru-RU" b="1" dirty="0">
                <a:latin typeface="Helvetica"/>
                <a:cs typeface="Helvetica"/>
              </a:rPr>
              <a:t>Около 64% всех зафиксированных атак на автомобили совершают чёрные хакеры (злоумышленники). </a:t>
            </a:r>
            <a:endParaRPr lang="ru-RU" sz="1050" b="1" dirty="0">
              <a:latin typeface="Helvetica"/>
              <a:cs typeface="Helvetica"/>
            </a:endParaRPr>
          </a:p>
          <a:p>
            <a:pPr>
              <a:spcBef>
                <a:spcPts val="700"/>
              </a:spcBef>
              <a:defRPr/>
            </a:pPr>
            <a:r>
              <a:rPr lang="ru-RU" b="1" dirty="0">
                <a:latin typeface="Helvetica"/>
                <a:cs typeface="Helvetica"/>
              </a:rPr>
              <a:t>471 новая уязвимость транспортных средств была обнаружена за 2023 год. </a:t>
            </a:r>
          </a:p>
          <a:p>
            <a:pPr>
              <a:spcBef>
                <a:spcPts val="700"/>
              </a:spcBef>
              <a:defRPr/>
            </a:pPr>
            <a:r>
              <a:rPr lang="ru-RU" b="1" dirty="0">
                <a:latin typeface="Helvetica"/>
                <a:cs typeface="Helvetica"/>
              </a:rPr>
              <a:t>Активно развивается регуляторное поле.</a:t>
            </a:r>
          </a:p>
          <a:p>
            <a:pPr>
              <a:spcBef>
                <a:spcPts val="700"/>
              </a:spcBef>
              <a:defRPr/>
            </a:pPr>
            <a:r>
              <a:rPr lang="ru-RU" b="1" dirty="0">
                <a:latin typeface="Helvetica"/>
                <a:cs typeface="Helvetica"/>
              </a:rPr>
              <a:t>Доля инцидентов с «критическим» или «массовым» уроном резко удвоилась с 2022 по 2023 год, составив почти 50% от всех</a:t>
            </a:r>
          </a:p>
          <a:p>
            <a:pPr>
              <a:spcBef>
                <a:spcPts val="700"/>
              </a:spcBef>
              <a:defRPr/>
            </a:pPr>
            <a:br>
              <a:rPr lang="ru-RU" b="1" dirty="0">
                <a:latin typeface="Helvetica"/>
                <a:cs typeface="Helvetica"/>
              </a:rPr>
            </a:br>
            <a:endParaRPr lang="ru-RU" sz="1100" i="1" dirty="0">
              <a:latin typeface="Helvetica"/>
              <a:cs typeface="Helvetica"/>
            </a:endParaRPr>
          </a:p>
        </p:txBody>
      </p:sp>
      <p:sp>
        <p:nvSpPr>
          <p:cNvPr id="114" name="Прямоугольник 78"/>
          <p:cNvSpPr/>
          <p:nvPr/>
        </p:nvSpPr>
        <p:spPr bwMode="auto">
          <a:xfrm>
            <a:off x="7302735" y="6464095"/>
            <a:ext cx="89105" cy="8910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5" name="Прямая соединительная линия 7"/>
          <p:cNvCxnSpPr>
            <a:cxnSpLocks/>
          </p:cNvCxnSpPr>
          <p:nvPr/>
        </p:nvCxnSpPr>
        <p:spPr bwMode="auto">
          <a:xfrm flipV="1">
            <a:off x="7491984" y="6508647"/>
            <a:ext cx="4689125" cy="2253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89"/>
          <p:cNvCxnSpPr>
            <a:cxnSpLocks/>
          </p:cNvCxnSpPr>
          <p:nvPr/>
        </p:nvCxnSpPr>
        <p:spPr bwMode="auto">
          <a:xfrm>
            <a:off x="6392016" y="6508647"/>
            <a:ext cx="842250" cy="2253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 bwMode="auto">
          <a:xfrm>
            <a:off x="6427198" y="792488"/>
            <a:ext cx="5562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latin typeface="Montserrat"/>
              </a:rPr>
              <a:t>ОПЕРАЦИОННЫЕ И БИЗНЕС РИСКИ</a:t>
            </a:r>
            <a:br>
              <a:rPr lang="ru-RU" sz="2400" b="1">
                <a:latin typeface="Montserrat"/>
              </a:rPr>
            </a:br>
            <a:endParaRPr lang="en-US" sz="2400" b="1">
              <a:latin typeface="Montserrat"/>
            </a:endParaRPr>
          </a:p>
        </p:txBody>
      </p:sp>
      <p:grpSp>
        <p:nvGrpSpPr>
          <p:cNvPr id="107" name="Группа 36"/>
          <p:cNvGrpSpPr/>
          <p:nvPr/>
        </p:nvGrpSpPr>
        <p:grpSpPr bwMode="auto">
          <a:xfrm>
            <a:off x="149468" y="8754"/>
            <a:ext cx="180000" cy="6858001"/>
            <a:chOff x="258394" y="2"/>
            <a:chExt cx="180000" cy="6858001"/>
          </a:xfrm>
        </p:grpSpPr>
        <p:sp>
          <p:nvSpPr>
            <p:cNvPr id="108" name="Прямоугольник 37"/>
            <p:cNvSpPr/>
            <p:nvPr/>
          </p:nvSpPr>
          <p:spPr bwMode="auto">
            <a:xfrm rot="16199999">
              <a:off x="172024" y="139003"/>
              <a:ext cx="352742" cy="7473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109" name="Прямоугольник 38"/>
            <p:cNvSpPr/>
            <p:nvPr/>
          </p:nvSpPr>
          <p:spPr bwMode="auto">
            <a:xfrm rot="16199999">
              <a:off x="267462" y="423116"/>
              <a:ext cx="161864" cy="180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0" name="Прямоугольник 39"/>
            <p:cNvSpPr/>
            <p:nvPr/>
          </p:nvSpPr>
          <p:spPr bwMode="auto">
            <a:xfrm rot="16199999">
              <a:off x="-2743861" y="3728376"/>
              <a:ext cx="6184514" cy="7473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51" name="Группа 5"/>
          <p:cNvGrpSpPr/>
          <p:nvPr/>
        </p:nvGrpSpPr>
        <p:grpSpPr bwMode="auto">
          <a:xfrm>
            <a:off x="447641" y="149953"/>
            <a:ext cx="2411154" cy="3289816"/>
            <a:chOff x="6243498" y="1288800"/>
            <a:chExt cx="2663874" cy="3634628"/>
          </a:xfrm>
        </p:grpSpPr>
        <p:pic>
          <p:nvPicPr>
            <p:cNvPr id="152" name="Рисунок 19"/>
            <p:cNvPicPr>
              <a:picLocks noChangeAspect="1"/>
            </p:cNvPicPr>
            <p:nvPr/>
          </p:nvPicPr>
          <p:blipFill>
            <a:blip r:embed="rId4"/>
            <a:srcRect t="-1" b="-17723"/>
            <a:stretch/>
          </p:blipFill>
          <p:spPr bwMode="auto">
            <a:xfrm>
              <a:off x="6245224" y="1386001"/>
              <a:ext cx="2654471" cy="1769371"/>
            </a:xfrm>
            <a:prstGeom prst="rect">
              <a:avLst/>
            </a:prstGeom>
          </p:spPr>
        </p:pic>
        <p:sp>
          <p:nvSpPr>
            <p:cNvPr id="153" name="Прямоугольник 71"/>
            <p:cNvSpPr/>
            <p:nvPr/>
          </p:nvSpPr>
          <p:spPr bwMode="auto">
            <a:xfrm>
              <a:off x="6247453" y="2877854"/>
              <a:ext cx="2652242" cy="20455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600"/>
            </a:p>
          </p:txBody>
        </p:sp>
        <p:sp>
          <p:nvSpPr>
            <p:cNvPr id="154" name="Прямоугольник 81"/>
            <p:cNvSpPr/>
            <p:nvPr/>
          </p:nvSpPr>
          <p:spPr bwMode="auto">
            <a:xfrm>
              <a:off x="6246255" y="1381490"/>
              <a:ext cx="2661117" cy="1517969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50000">
                  <a:schemeClr val="tx1">
                    <a:alpha val="53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/>
            </a:p>
          </p:txBody>
        </p:sp>
        <p:sp>
          <p:nvSpPr>
            <p:cNvPr id="155" name="Прямоугольник 51"/>
            <p:cNvSpPr/>
            <p:nvPr/>
          </p:nvSpPr>
          <p:spPr bwMode="auto">
            <a:xfrm>
              <a:off x="6243498" y="1618682"/>
              <a:ext cx="2558101" cy="122441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Обнаружена новая уязвимость автомобилей группы VAG - CVE-2023-28895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56" name="Прямоугольник 52"/>
            <p:cNvSpPr/>
            <p:nvPr/>
          </p:nvSpPr>
          <p:spPr bwMode="auto">
            <a:xfrm>
              <a:off x="6252297" y="2843093"/>
              <a:ext cx="2640799" cy="178518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100" dirty="0">
                  <a:solidFill>
                    <a:srgbClr val="1F1F1F"/>
                  </a:solidFill>
                  <a:latin typeface="Google Sans"/>
                </a:rPr>
                <a:t>Уязвимость, известная как CVE-2023-28895, затрагивающая автомобили Skoda Superb III (3v3) 2022 года выпуска, была обнаружена исследователями в декабре 2023. Используя уязвимость, злоумышленники, имеющие доступ к модулю MIB3, могут получить контроль над системами ТС.</a:t>
              </a:r>
              <a:endParaRPr lang="en-US" sz="1100" dirty="0"/>
            </a:p>
          </p:txBody>
        </p:sp>
        <p:sp>
          <p:nvSpPr>
            <p:cNvPr id="158" name="Прямоугольник 54"/>
            <p:cNvSpPr/>
            <p:nvPr/>
          </p:nvSpPr>
          <p:spPr bwMode="auto">
            <a:xfrm>
              <a:off x="7748311" y="4595477"/>
              <a:ext cx="1139120" cy="28903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Декабрь</a:t>
              </a:r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202</a:t>
              </a:r>
              <a:r>
                <a:rPr 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  <a:endParaRPr dirty="0"/>
            </a:p>
          </p:txBody>
        </p:sp>
        <p:sp>
          <p:nvSpPr>
            <p:cNvPr id="159" name="Скругленный прямоугольник 55"/>
            <p:cNvSpPr/>
            <p:nvPr/>
          </p:nvSpPr>
          <p:spPr bwMode="auto">
            <a:xfrm>
              <a:off x="6268212" y="1288800"/>
              <a:ext cx="807240" cy="238831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100"/>
                <a:t>Анализ</a:t>
              </a:r>
              <a:endParaRPr lang="en-US" sz="1200"/>
            </a:p>
          </p:txBody>
        </p:sp>
        <p:pic>
          <p:nvPicPr>
            <p:cNvPr id="160" name="Рисунок 74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557681" y="4614152"/>
              <a:ext cx="232431" cy="232431"/>
            </a:xfrm>
            <a:prstGeom prst="rect">
              <a:avLst/>
            </a:prstGeom>
          </p:spPr>
        </p:pic>
      </p:grpSp>
      <p:pic>
        <p:nvPicPr>
          <p:cNvPr id="163" name="Рисунок 30"/>
          <p:cNvPicPr>
            <a:picLocks noChangeAspect="1"/>
          </p:cNvPicPr>
          <p:nvPr/>
        </p:nvPicPr>
        <p:blipFill>
          <a:blip r:embed="rId6"/>
          <a:srcRect b="15900"/>
          <a:stretch/>
        </p:blipFill>
        <p:spPr bwMode="auto">
          <a:xfrm>
            <a:off x="470907" y="3682284"/>
            <a:ext cx="2387885" cy="1196520"/>
          </a:xfrm>
          <a:prstGeom prst="rect">
            <a:avLst/>
          </a:prstGeom>
        </p:spPr>
      </p:pic>
      <p:sp>
        <p:nvSpPr>
          <p:cNvPr id="164" name="Прямоугольник 58"/>
          <p:cNvSpPr/>
          <p:nvPr/>
        </p:nvSpPr>
        <p:spPr bwMode="auto">
          <a:xfrm>
            <a:off x="3214819" y="566687"/>
            <a:ext cx="2329927" cy="851772"/>
          </a:xfrm>
          <a:prstGeom prst="rect">
            <a:avLst/>
          </a:prstGeom>
          <a:grp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defRPr/>
            </a:pPr>
            <a:r>
              <a:rPr lang="ru-RU" sz="1600" b="1" dirty="0">
                <a:solidFill>
                  <a:schemeClr val="bg1"/>
                </a:solidFill>
              </a:rPr>
              <a:t>Автостраховщики отказываются работать с корейскими авто</a:t>
            </a:r>
          </a:p>
        </p:txBody>
      </p:sp>
      <p:sp>
        <p:nvSpPr>
          <p:cNvPr id="162" name="Прямоугольник 72"/>
          <p:cNvSpPr/>
          <p:nvPr/>
        </p:nvSpPr>
        <p:spPr bwMode="auto">
          <a:xfrm>
            <a:off x="484744" y="4790091"/>
            <a:ext cx="2387883" cy="1838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66" name="Прямоугольник 60"/>
          <p:cNvSpPr/>
          <p:nvPr/>
        </p:nvSpPr>
        <p:spPr bwMode="auto">
          <a:xfrm>
            <a:off x="519389" y="4851008"/>
            <a:ext cx="2444362" cy="1446550"/>
          </a:xfrm>
          <a:prstGeom prst="rect">
            <a:avLst/>
          </a:prstGeom>
          <a:grp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b="0" i="0" dirty="0">
                <a:solidFill>
                  <a:srgbClr val="1F1F1F"/>
                </a:solidFill>
                <a:effectLst/>
                <a:latin typeface="Google Sans"/>
              </a:rPr>
              <a:t>Tesla объявила об обнаружении 49 уникальных уязвимостей в автомобильных информационно-развлекательных системах, зарядных устройствах для электромобилей, модемах и т. д. и выделила </a:t>
            </a:r>
            <a:r>
              <a:rPr lang="en-US" sz="1100" b="0" i="0" dirty="0">
                <a:solidFill>
                  <a:srgbClr val="1F1F1F"/>
                </a:solidFill>
                <a:effectLst/>
                <a:latin typeface="Google Sans"/>
              </a:rPr>
              <a:t>$</a:t>
            </a:r>
            <a:r>
              <a:rPr lang="ru-RU" sz="1100" b="0" i="0" dirty="0">
                <a:solidFill>
                  <a:srgbClr val="1F1F1F"/>
                </a:solidFill>
                <a:effectLst/>
                <a:latin typeface="Google Sans"/>
              </a:rPr>
              <a:t>1</a:t>
            </a:r>
            <a:r>
              <a:rPr lang="en-US" sz="1100" b="0" i="0" dirty="0">
                <a:solidFill>
                  <a:srgbClr val="1F1F1F"/>
                </a:solidFill>
                <a:effectLst/>
                <a:latin typeface="Google Sans"/>
              </a:rPr>
              <a:t>,</a:t>
            </a:r>
            <a:r>
              <a:rPr lang="ru-RU" sz="1100" b="0" i="0" dirty="0">
                <a:solidFill>
                  <a:srgbClr val="1F1F1F"/>
                </a:solidFill>
                <a:effectLst/>
                <a:latin typeface="Google Sans"/>
              </a:rPr>
              <a:t>323</a:t>
            </a:r>
            <a:r>
              <a:rPr lang="en-US" sz="1100" dirty="0">
                <a:solidFill>
                  <a:srgbClr val="1F1F1F"/>
                </a:solidFill>
                <a:latin typeface="Google Sans"/>
              </a:rPr>
              <a:t>,</a:t>
            </a:r>
            <a:r>
              <a:rPr lang="ru-RU" sz="1100" b="0" i="0" dirty="0">
                <a:solidFill>
                  <a:srgbClr val="1F1F1F"/>
                </a:solidFill>
                <a:effectLst/>
                <a:latin typeface="Google Sans"/>
              </a:rPr>
              <a:t>750</a:t>
            </a:r>
            <a:r>
              <a:rPr lang="en-US" sz="1100" b="0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en-US" sz="1100" dirty="0">
                <a:solidFill>
                  <a:srgbClr val="1F1F1F"/>
                </a:solidFill>
                <a:latin typeface="Google Sans"/>
              </a:rPr>
              <a:t>USD</a:t>
            </a:r>
            <a:r>
              <a:rPr lang="ru-RU" sz="1100" b="0" i="0" dirty="0">
                <a:solidFill>
                  <a:srgbClr val="1F1F1F"/>
                </a:solidFill>
                <a:effectLst/>
                <a:latin typeface="Google Sans"/>
              </a:rPr>
              <a:t> исследователям безопасности.</a:t>
            </a:r>
            <a:endParaRPr lang="en-US" sz="1100" dirty="0"/>
          </a:p>
        </p:txBody>
      </p:sp>
      <p:sp>
        <p:nvSpPr>
          <p:cNvPr id="168" name="Прямоугольник 62"/>
          <p:cNvSpPr/>
          <p:nvPr/>
        </p:nvSpPr>
        <p:spPr bwMode="auto">
          <a:xfrm>
            <a:off x="1913758" y="6311791"/>
            <a:ext cx="949299" cy="261610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Январь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2024</a:t>
            </a:r>
            <a:endParaRPr dirty="0"/>
          </a:p>
        </p:txBody>
      </p:sp>
      <p:pic>
        <p:nvPicPr>
          <p:cNvPr id="169" name="Рисунок 75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703512" y="6332319"/>
            <a:ext cx="209219" cy="2103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6781800" y="6096890"/>
            <a:ext cx="32993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000" i="1" dirty="0">
                <a:latin typeface="Helvetica"/>
                <a:cs typeface="Helvetica"/>
              </a:rPr>
              <a:t>Источник данных: Годовой отчёт «АВТОКИБЕР-2024»</a:t>
            </a:r>
            <a:endParaRPr dirty="0"/>
          </a:p>
        </p:txBody>
      </p:sp>
      <p:sp>
        <p:nvSpPr>
          <p:cNvPr id="62" name="Скругленный прямоугольник 46"/>
          <p:cNvSpPr/>
          <p:nvPr/>
        </p:nvSpPr>
        <p:spPr bwMode="auto">
          <a:xfrm>
            <a:off x="543268" y="3573016"/>
            <a:ext cx="730658" cy="193508"/>
          </a:xfrm>
          <a:prstGeom prst="roundRect">
            <a:avLst>
              <a:gd name="adj" fmla="val 16667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 dirty="0"/>
              <a:t>Новости</a:t>
            </a:r>
            <a:endParaRPr lang="en-US" sz="1200" dirty="0"/>
          </a:p>
        </p:txBody>
      </p:sp>
      <p:grpSp>
        <p:nvGrpSpPr>
          <p:cNvPr id="72" name="Группа 5"/>
          <p:cNvGrpSpPr/>
          <p:nvPr/>
        </p:nvGrpSpPr>
        <p:grpSpPr bwMode="auto">
          <a:xfrm>
            <a:off x="3210541" y="149953"/>
            <a:ext cx="2400626" cy="3289817"/>
            <a:chOff x="6247453" y="1288800"/>
            <a:chExt cx="2652242" cy="3634629"/>
          </a:xfrm>
        </p:grpSpPr>
        <p:sp>
          <p:nvSpPr>
            <p:cNvPr id="74" name="Прямоугольник 71"/>
            <p:cNvSpPr/>
            <p:nvPr/>
          </p:nvSpPr>
          <p:spPr bwMode="auto">
            <a:xfrm>
              <a:off x="6247453" y="2877855"/>
              <a:ext cx="2652242" cy="20455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600"/>
            </a:p>
          </p:txBody>
        </p:sp>
        <p:sp>
          <p:nvSpPr>
            <p:cNvPr id="78" name="Прямоугольник 52"/>
            <p:cNvSpPr/>
            <p:nvPr/>
          </p:nvSpPr>
          <p:spPr bwMode="auto">
            <a:xfrm>
              <a:off x="6252296" y="2859771"/>
              <a:ext cx="2640799" cy="197220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100" b="0" i="0" dirty="0">
                  <a:solidFill>
                    <a:srgbClr val="1F1F1F"/>
                  </a:solidFill>
                  <a:effectLst/>
                  <a:latin typeface="Google Sans"/>
                </a:rPr>
                <a:t>Новый метод, использующий взлом шины CAN для получения доступа к системам автомобиля и его кражи, набирает обороты. В этом новом способе угона воры используют устройство, которое посылает скачок высокого напряжения по шине CAN, вызывая сбой в сети и выводя из строя системы автомобиля.</a:t>
              </a:r>
              <a:endParaRPr lang="en-US" sz="1100" dirty="0"/>
            </a:p>
          </p:txBody>
        </p:sp>
        <p:sp>
          <p:nvSpPr>
            <p:cNvPr id="80" name="Прямоугольник 54"/>
            <p:cNvSpPr/>
            <p:nvPr/>
          </p:nvSpPr>
          <p:spPr bwMode="auto">
            <a:xfrm>
              <a:off x="7741228" y="4595477"/>
              <a:ext cx="1146202" cy="28903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Февраль </a:t>
              </a:r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202</a:t>
              </a:r>
              <a:r>
                <a:rPr 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  <a:endParaRPr dirty="0"/>
            </a:p>
          </p:txBody>
        </p:sp>
        <p:sp>
          <p:nvSpPr>
            <p:cNvPr id="81" name="Скругленный прямоугольник 55"/>
            <p:cNvSpPr/>
            <p:nvPr/>
          </p:nvSpPr>
          <p:spPr bwMode="auto">
            <a:xfrm>
              <a:off x="6268212" y="1288800"/>
              <a:ext cx="807240" cy="238831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100"/>
                <a:t>Анализ</a:t>
              </a:r>
              <a:endParaRPr lang="en-US" sz="1200"/>
            </a:p>
          </p:txBody>
        </p:sp>
        <p:pic>
          <p:nvPicPr>
            <p:cNvPr id="82" name="Рисунок 74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601047" y="4614152"/>
              <a:ext cx="232431" cy="232431"/>
            </a:xfrm>
            <a:prstGeom prst="rect">
              <a:avLst/>
            </a:prstGeom>
          </p:spPr>
        </p:pic>
      </p:grpSp>
      <p:grpSp>
        <p:nvGrpSpPr>
          <p:cNvPr id="83" name="Группа 5"/>
          <p:cNvGrpSpPr/>
          <p:nvPr/>
        </p:nvGrpSpPr>
        <p:grpSpPr bwMode="auto">
          <a:xfrm>
            <a:off x="3205032" y="3594208"/>
            <a:ext cx="2413993" cy="3033960"/>
            <a:chOff x="6232684" y="1288800"/>
            <a:chExt cx="2667011" cy="3634629"/>
          </a:xfrm>
        </p:grpSpPr>
        <p:sp>
          <p:nvSpPr>
            <p:cNvPr id="86" name="Прямоугольник 81"/>
            <p:cNvSpPr/>
            <p:nvPr/>
          </p:nvSpPr>
          <p:spPr bwMode="auto">
            <a:xfrm>
              <a:off x="6232684" y="1410759"/>
              <a:ext cx="2665472" cy="1349573"/>
            </a:xfrm>
            <a:prstGeom prst="rect">
              <a:avLst/>
            </a:prstGeom>
            <a:gradFill>
              <a:gsLst>
                <a:gs pos="0">
                  <a:schemeClr val="tx1">
                    <a:lumMod val="0"/>
                  </a:schemeClr>
                </a:gs>
                <a:gs pos="78000">
                  <a:schemeClr val="tx1">
                    <a:alpha val="53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/>
            </a:p>
          </p:txBody>
        </p:sp>
        <p:sp>
          <p:nvSpPr>
            <p:cNvPr id="85" name="Прямоугольник 71"/>
            <p:cNvSpPr/>
            <p:nvPr/>
          </p:nvSpPr>
          <p:spPr bwMode="auto">
            <a:xfrm>
              <a:off x="6247453" y="2730322"/>
              <a:ext cx="2652242" cy="21931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600"/>
            </a:p>
          </p:txBody>
        </p:sp>
        <p:sp>
          <p:nvSpPr>
            <p:cNvPr id="87" name="Прямоугольник 51"/>
            <p:cNvSpPr/>
            <p:nvPr/>
          </p:nvSpPr>
          <p:spPr bwMode="auto">
            <a:xfrm>
              <a:off x="6243498" y="1435941"/>
              <a:ext cx="2558101" cy="132766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Новая уязвимость CVE-2023-6248 представляет угрозу для автопарков и подключённых авто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88" name="Прямоугольник 52"/>
            <p:cNvSpPr/>
            <p:nvPr/>
          </p:nvSpPr>
          <p:spPr bwMode="auto">
            <a:xfrm>
              <a:off x="6252297" y="2734036"/>
              <a:ext cx="2640799" cy="19357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100" dirty="0">
                  <a:solidFill>
                    <a:srgbClr val="1F1F1F"/>
                  </a:solidFill>
                  <a:latin typeface="Google Sans"/>
                </a:rPr>
                <a:t>IoT Gateway — Syrus4 использует незащищенный сервер MQTT для загрузки и выполнения произвольных команд, что позволяет удаленному злоумышленнику, не прошедшему аутентификацию, выполнять код на любом устройстве Syrus4, подключенном к облачному сервису</a:t>
              </a:r>
              <a:endParaRPr lang="en-US" sz="1100" dirty="0"/>
            </a:p>
          </p:txBody>
        </p:sp>
        <p:sp>
          <p:nvSpPr>
            <p:cNvPr id="89" name="Прямоугольник 54"/>
            <p:cNvSpPr/>
            <p:nvPr/>
          </p:nvSpPr>
          <p:spPr bwMode="auto">
            <a:xfrm>
              <a:off x="7748311" y="4595477"/>
              <a:ext cx="1139120" cy="3134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Декабрь </a:t>
              </a:r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202</a:t>
              </a:r>
              <a:r>
                <a:rPr 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  <a:endParaRPr dirty="0"/>
            </a:p>
          </p:txBody>
        </p:sp>
        <p:sp>
          <p:nvSpPr>
            <p:cNvPr id="91" name="Скругленный прямоугольник 55"/>
            <p:cNvSpPr/>
            <p:nvPr/>
          </p:nvSpPr>
          <p:spPr bwMode="auto">
            <a:xfrm>
              <a:off x="6268212" y="1288800"/>
              <a:ext cx="807240" cy="238831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100"/>
                <a:t>Анализ</a:t>
              </a:r>
              <a:endParaRPr lang="en-US" sz="1200"/>
            </a:p>
          </p:txBody>
        </p:sp>
        <p:pic>
          <p:nvPicPr>
            <p:cNvPr id="92" name="Рисунок 74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517334" y="4614152"/>
              <a:ext cx="232431" cy="232431"/>
            </a:xfrm>
            <a:prstGeom prst="rect">
              <a:avLst/>
            </a:prstGeom>
          </p:spPr>
        </p:pic>
      </p:grpSp>
      <p:sp>
        <p:nvSpPr>
          <p:cNvPr id="124" name="Прямоугольник 51"/>
          <p:cNvSpPr/>
          <p:nvPr/>
        </p:nvSpPr>
        <p:spPr bwMode="auto">
          <a:xfrm>
            <a:off x="496561" y="3717032"/>
            <a:ext cx="2283051" cy="1108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defRPr/>
            </a:pPr>
            <a:r>
              <a:rPr lang="ru-RU" sz="1600" b="1" dirty="0">
                <a:solidFill>
                  <a:schemeClr val="bg1"/>
                </a:solidFill>
              </a:rPr>
              <a:t>49 уязвимостей было обнаружено в </a:t>
            </a:r>
            <a:r>
              <a:rPr lang="en-US" sz="1600" b="1" dirty="0">
                <a:solidFill>
                  <a:schemeClr val="bg1"/>
                </a:solidFill>
              </a:rPr>
              <a:t>Tesla Model Y </a:t>
            </a:r>
            <a:r>
              <a:rPr lang="ru-RU" sz="1600" b="1" dirty="0">
                <a:solidFill>
                  <a:schemeClr val="bg1"/>
                </a:solidFill>
              </a:rPr>
              <a:t>в рамках </a:t>
            </a:r>
            <a:r>
              <a:rPr lang="en-US" sz="1600" b="1" dirty="0">
                <a:solidFill>
                  <a:schemeClr val="bg1"/>
                </a:solidFill>
              </a:rPr>
              <a:t>Pwn2Own 2024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74">
            <a:extLst>
              <a:ext uri="{FF2B5EF4-FFF2-40B4-BE49-F238E27FC236}">
                <a16:creationId xmlns:a16="http://schemas.microsoft.com/office/drawing/2014/main" id="{72ED8E87-EF3B-CC30-7BA2-46D6B538EC86}"/>
              </a:ext>
            </a:extLst>
          </p:cNvPr>
          <p:cNvSpPr/>
          <p:nvPr/>
        </p:nvSpPr>
        <p:spPr bwMode="auto">
          <a:xfrm>
            <a:off x="6611484" y="2514012"/>
            <a:ext cx="95348" cy="8910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74">
            <a:extLst>
              <a:ext uri="{FF2B5EF4-FFF2-40B4-BE49-F238E27FC236}">
                <a16:creationId xmlns:a16="http://schemas.microsoft.com/office/drawing/2014/main" id="{E8A399EB-CB66-F98F-4B29-5EFD70A1BA53}"/>
              </a:ext>
            </a:extLst>
          </p:cNvPr>
          <p:cNvSpPr/>
          <p:nvPr/>
        </p:nvSpPr>
        <p:spPr bwMode="auto">
          <a:xfrm>
            <a:off x="6611484" y="3549655"/>
            <a:ext cx="95348" cy="8910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74">
            <a:extLst>
              <a:ext uri="{FF2B5EF4-FFF2-40B4-BE49-F238E27FC236}">
                <a16:creationId xmlns:a16="http://schemas.microsoft.com/office/drawing/2014/main" id="{40084432-02A5-51E1-ED31-3C34E5D967CD}"/>
              </a:ext>
            </a:extLst>
          </p:cNvPr>
          <p:cNvSpPr/>
          <p:nvPr/>
        </p:nvSpPr>
        <p:spPr bwMode="auto">
          <a:xfrm>
            <a:off x="6611484" y="4221088"/>
            <a:ext cx="95348" cy="8910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74">
            <a:extLst>
              <a:ext uri="{FF2B5EF4-FFF2-40B4-BE49-F238E27FC236}">
                <a16:creationId xmlns:a16="http://schemas.microsoft.com/office/drawing/2014/main" id="{D9070873-DAE0-221C-9DAC-ABF8884BFE59}"/>
              </a:ext>
            </a:extLst>
          </p:cNvPr>
          <p:cNvSpPr/>
          <p:nvPr/>
        </p:nvSpPr>
        <p:spPr bwMode="auto">
          <a:xfrm>
            <a:off x="6609382" y="4725144"/>
            <a:ext cx="95348" cy="8910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A50050-7BB1-328A-86E7-23D6F538E2EA}"/>
              </a:ext>
            </a:extLst>
          </p:cNvPr>
          <p:cNvCxnSpPr>
            <a:cxnSpLocks/>
          </p:cNvCxnSpPr>
          <p:nvPr/>
        </p:nvCxnSpPr>
        <p:spPr>
          <a:xfrm>
            <a:off x="6888973" y="2060848"/>
            <a:ext cx="4967667" cy="0"/>
          </a:xfrm>
          <a:prstGeom prst="line">
            <a:avLst/>
          </a:prstGeom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397B230-BB9C-DBA4-52CC-950AD861BE5E}"/>
              </a:ext>
            </a:extLst>
          </p:cNvPr>
          <p:cNvCxnSpPr>
            <a:cxnSpLocks/>
          </p:cNvCxnSpPr>
          <p:nvPr/>
        </p:nvCxnSpPr>
        <p:spPr bwMode="auto">
          <a:xfrm>
            <a:off x="6888972" y="2996952"/>
            <a:ext cx="4967667" cy="0"/>
          </a:xfrm>
          <a:prstGeom prst="line">
            <a:avLst/>
          </a:prstGeom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B7FEDFE-1448-8F1A-726E-D920A3752EBA}"/>
              </a:ext>
            </a:extLst>
          </p:cNvPr>
          <p:cNvCxnSpPr>
            <a:cxnSpLocks/>
          </p:cNvCxnSpPr>
          <p:nvPr/>
        </p:nvCxnSpPr>
        <p:spPr bwMode="auto">
          <a:xfrm>
            <a:off x="6888972" y="3933056"/>
            <a:ext cx="4967667" cy="0"/>
          </a:xfrm>
          <a:prstGeom prst="line">
            <a:avLst/>
          </a:prstGeom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41ED81D-E43B-4231-74F1-41119FBDB0AD}"/>
              </a:ext>
            </a:extLst>
          </p:cNvPr>
          <p:cNvCxnSpPr>
            <a:cxnSpLocks/>
          </p:cNvCxnSpPr>
          <p:nvPr/>
        </p:nvCxnSpPr>
        <p:spPr bwMode="auto">
          <a:xfrm>
            <a:off x="6888971" y="4581128"/>
            <a:ext cx="4967667" cy="0"/>
          </a:xfrm>
          <a:prstGeom prst="line">
            <a:avLst/>
          </a:prstGeom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Прямоугольник 74">
            <a:extLst>
              <a:ext uri="{FF2B5EF4-FFF2-40B4-BE49-F238E27FC236}">
                <a16:creationId xmlns:a16="http://schemas.microsoft.com/office/drawing/2014/main" id="{0CD1B76D-0355-F6C1-BE2C-2E02EC201335}"/>
              </a:ext>
            </a:extLst>
          </p:cNvPr>
          <p:cNvSpPr/>
          <p:nvPr/>
        </p:nvSpPr>
        <p:spPr bwMode="auto">
          <a:xfrm>
            <a:off x="6609382" y="5373216"/>
            <a:ext cx="95348" cy="8910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239B8011-8DFF-DCEA-9F21-2E6218F2054A}"/>
              </a:ext>
            </a:extLst>
          </p:cNvPr>
          <p:cNvCxnSpPr>
            <a:cxnSpLocks/>
          </p:cNvCxnSpPr>
          <p:nvPr/>
        </p:nvCxnSpPr>
        <p:spPr bwMode="auto">
          <a:xfrm>
            <a:off x="6888088" y="4941168"/>
            <a:ext cx="4967667" cy="0"/>
          </a:xfrm>
          <a:prstGeom prst="line">
            <a:avLst/>
          </a:prstGeom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B6A93-0CCD-5FE2-CC3A-17FE48900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C0B53901-8348-D552-EBAD-10FF55F669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878462"/>
            <a:ext cx="12216680" cy="6107359"/>
          </a:xfrm>
          <a:prstGeom prst="rect">
            <a:avLst/>
          </a:prstGeom>
        </p:spPr>
      </p:pic>
      <p:grpSp>
        <p:nvGrpSpPr>
          <p:cNvPr id="4" name="Группа 36">
            <a:extLst>
              <a:ext uri="{FF2B5EF4-FFF2-40B4-BE49-F238E27FC236}">
                <a16:creationId xmlns:a16="http://schemas.microsoft.com/office/drawing/2014/main" id="{7E01F870-D558-29D3-CEE6-0B10456080ED}"/>
              </a:ext>
            </a:extLst>
          </p:cNvPr>
          <p:cNvGrpSpPr/>
          <p:nvPr/>
        </p:nvGrpSpPr>
        <p:grpSpPr bwMode="auto">
          <a:xfrm>
            <a:off x="173331" y="-3051"/>
            <a:ext cx="180000" cy="6858001"/>
            <a:chOff x="258394" y="2"/>
            <a:chExt cx="180000" cy="6858001"/>
          </a:xfrm>
        </p:grpSpPr>
        <p:sp>
          <p:nvSpPr>
            <p:cNvPr id="5" name="Прямоугольник 37">
              <a:extLst>
                <a:ext uri="{FF2B5EF4-FFF2-40B4-BE49-F238E27FC236}">
                  <a16:creationId xmlns:a16="http://schemas.microsoft.com/office/drawing/2014/main" id="{37805A6A-845D-32DC-ADD0-9FEB0E1E8B47}"/>
                </a:ext>
              </a:extLst>
            </p:cNvPr>
            <p:cNvSpPr/>
            <p:nvPr/>
          </p:nvSpPr>
          <p:spPr bwMode="auto">
            <a:xfrm rot="16199999">
              <a:off x="172024" y="139003"/>
              <a:ext cx="352742" cy="7473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Прямоугольник 38">
              <a:extLst>
                <a:ext uri="{FF2B5EF4-FFF2-40B4-BE49-F238E27FC236}">
                  <a16:creationId xmlns:a16="http://schemas.microsoft.com/office/drawing/2014/main" id="{F7368393-460D-50CB-B5D3-0ACFBDD8A3C9}"/>
                </a:ext>
              </a:extLst>
            </p:cNvPr>
            <p:cNvSpPr/>
            <p:nvPr/>
          </p:nvSpPr>
          <p:spPr bwMode="auto">
            <a:xfrm rot="16199999">
              <a:off x="267462" y="423116"/>
              <a:ext cx="161864" cy="180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Прямоугольник 39">
              <a:extLst>
                <a:ext uri="{FF2B5EF4-FFF2-40B4-BE49-F238E27FC236}">
                  <a16:creationId xmlns:a16="http://schemas.microsoft.com/office/drawing/2014/main" id="{93CFF84A-D7EC-84B9-54CB-B02C970A4522}"/>
                </a:ext>
              </a:extLst>
            </p:cNvPr>
            <p:cNvSpPr/>
            <p:nvPr/>
          </p:nvSpPr>
          <p:spPr bwMode="auto">
            <a:xfrm rot="16199999">
              <a:off x="-2743861" y="3728376"/>
              <a:ext cx="6184514" cy="7473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Прямоугольник 14">
            <a:extLst>
              <a:ext uri="{FF2B5EF4-FFF2-40B4-BE49-F238E27FC236}">
                <a16:creationId xmlns:a16="http://schemas.microsoft.com/office/drawing/2014/main" id="{09D98AA2-9841-6FBC-DD3F-C9181262ABE4}"/>
              </a:ext>
            </a:extLst>
          </p:cNvPr>
          <p:cNvSpPr/>
          <p:nvPr/>
        </p:nvSpPr>
        <p:spPr bwMode="auto">
          <a:xfrm flipH="1">
            <a:off x="-24680" y="-38739"/>
            <a:ext cx="12432704" cy="10575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86324F48-5635-7DE7-9442-A3E6612D32E6}"/>
              </a:ext>
            </a:extLst>
          </p:cNvPr>
          <p:cNvSpPr txBox="1"/>
          <p:nvPr/>
        </p:nvSpPr>
        <p:spPr bwMode="auto">
          <a:xfrm>
            <a:off x="736745" y="11663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Montserrat Medium"/>
              </a:rPr>
              <a:t>СТАТИСТИКА АТАК ПО ОБЪЕКТАМ</a:t>
            </a:r>
            <a:endParaRPr lang="en-US" sz="2800" dirty="0">
              <a:solidFill>
                <a:schemeClr val="bg1"/>
              </a:solidFill>
              <a:latin typeface="Montserrat Medium"/>
            </a:endParaRPr>
          </a:p>
        </p:txBody>
      </p:sp>
      <p:sp>
        <p:nvSpPr>
          <p:cNvPr id="10" name="Google Shape;701;p53">
            <a:extLst>
              <a:ext uri="{FF2B5EF4-FFF2-40B4-BE49-F238E27FC236}">
                <a16:creationId xmlns:a16="http://schemas.microsoft.com/office/drawing/2014/main" id="{9E651185-04D1-65DB-A116-1752C390EBD9}"/>
              </a:ext>
            </a:extLst>
          </p:cNvPr>
          <p:cNvSpPr/>
          <p:nvPr/>
        </p:nvSpPr>
        <p:spPr bwMode="auto">
          <a:xfrm>
            <a:off x="10330000" y="282729"/>
            <a:ext cx="1643410" cy="29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bg1"/>
                </a:solidFill>
                <a:latin typeface="Montserrat"/>
              </a:rPr>
              <a:t>ЛАНДШАФТ УГРОЗ</a:t>
            </a:r>
            <a:br>
              <a:rPr lang="ru-RU" sz="1400" b="1" dirty="0">
                <a:solidFill>
                  <a:schemeClr val="bg1"/>
                </a:solidFill>
                <a:latin typeface="Montserrat"/>
              </a:rPr>
            </a:br>
            <a:endParaRPr lang="en-US" sz="14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1" name="Прямоугольник: скругленные углы 1">
            <a:extLst>
              <a:ext uri="{FF2B5EF4-FFF2-40B4-BE49-F238E27FC236}">
                <a16:creationId xmlns:a16="http://schemas.microsoft.com/office/drawing/2014/main" id="{AB19634A-FE71-D2E7-DB08-F4CB7E604ADD}"/>
              </a:ext>
            </a:extLst>
          </p:cNvPr>
          <p:cNvSpPr/>
          <p:nvPr/>
        </p:nvSpPr>
        <p:spPr bwMode="auto">
          <a:xfrm>
            <a:off x="9854859" y="383165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: скругленные углы 3">
            <a:extLst>
              <a:ext uri="{FF2B5EF4-FFF2-40B4-BE49-F238E27FC236}">
                <a16:creationId xmlns:a16="http://schemas.microsoft.com/office/drawing/2014/main" id="{8CDE1FFD-4FD9-F611-F7D6-62AC2A9C3C93}"/>
              </a:ext>
            </a:extLst>
          </p:cNvPr>
          <p:cNvSpPr/>
          <p:nvPr/>
        </p:nvSpPr>
        <p:spPr bwMode="auto">
          <a:xfrm>
            <a:off x="9975202" y="498431"/>
            <a:ext cx="110170" cy="110170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: скругленные верхние углы 50">
            <a:extLst>
              <a:ext uri="{FF2B5EF4-FFF2-40B4-BE49-F238E27FC236}">
                <a16:creationId xmlns:a16="http://schemas.microsoft.com/office/drawing/2014/main" id="{4448F79A-CAAB-F782-7333-10E57AFD97B3}"/>
              </a:ext>
            </a:extLst>
          </p:cNvPr>
          <p:cNvSpPr/>
          <p:nvPr/>
        </p:nvSpPr>
        <p:spPr bwMode="auto">
          <a:xfrm>
            <a:off x="9975202" y="815786"/>
            <a:ext cx="110170" cy="210032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: скругленные верхние углы 51">
            <a:extLst>
              <a:ext uri="{FF2B5EF4-FFF2-40B4-BE49-F238E27FC236}">
                <a16:creationId xmlns:a16="http://schemas.microsoft.com/office/drawing/2014/main" id="{809959FD-9709-F671-279B-24ED3E415B38}"/>
              </a:ext>
            </a:extLst>
          </p:cNvPr>
          <p:cNvSpPr/>
          <p:nvPr/>
        </p:nvSpPr>
        <p:spPr bwMode="auto">
          <a:xfrm rot="10800000">
            <a:off x="9975202" y="-20626"/>
            <a:ext cx="110170" cy="29905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CU and car alarm">
            <a:extLst>
              <a:ext uri="{FF2B5EF4-FFF2-40B4-BE49-F238E27FC236}">
                <a16:creationId xmlns:a16="http://schemas.microsoft.com/office/drawing/2014/main" id="{5DF26E61-5412-E274-A635-324EA4BB2B10}"/>
              </a:ext>
            </a:extLst>
          </p:cNvPr>
          <p:cNvSpPr txBox="1"/>
          <p:nvPr/>
        </p:nvSpPr>
        <p:spPr bwMode="auto">
          <a:xfrm>
            <a:off x="736745" y="548680"/>
            <a:ext cx="10201124" cy="4885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</a:defRPr>
            </a:lvl1pPr>
          </a:lstStyle>
          <a:p>
            <a:pPr>
              <a:defRPr/>
            </a:pPr>
            <a:r>
              <a:rPr lang="ru-RU" sz="2000" dirty="0">
                <a:solidFill>
                  <a:srgbClr val="FFC000"/>
                </a:solidFill>
                <a:latin typeface="Montserrat SemiBold"/>
                <a:cs typeface="Helvetica"/>
              </a:rPr>
              <a:t>АВТОКИБЕР-2024</a:t>
            </a:r>
            <a:endParaRPr lang="en-US" sz="2000" dirty="0">
              <a:solidFill>
                <a:srgbClr val="FFC000"/>
              </a:solidFill>
              <a:latin typeface="Montserrat SemiBold"/>
              <a:cs typeface="Helvetica"/>
            </a:endParaRPr>
          </a:p>
        </p:txBody>
      </p:sp>
      <p:grpSp>
        <p:nvGrpSpPr>
          <p:cNvPr id="28" name="Группа 36">
            <a:extLst>
              <a:ext uri="{FF2B5EF4-FFF2-40B4-BE49-F238E27FC236}">
                <a16:creationId xmlns:a16="http://schemas.microsoft.com/office/drawing/2014/main" id="{4665FFDB-76F9-A84C-8E98-174C95BF581B}"/>
              </a:ext>
            </a:extLst>
          </p:cNvPr>
          <p:cNvGrpSpPr/>
          <p:nvPr/>
        </p:nvGrpSpPr>
        <p:grpSpPr bwMode="auto">
          <a:xfrm>
            <a:off x="149468" y="8754"/>
            <a:ext cx="180000" cy="6858001"/>
            <a:chOff x="258394" y="2"/>
            <a:chExt cx="180000" cy="6858001"/>
          </a:xfrm>
        </p:grpSpPr>
        <p:sp>
          <p:nvSpPr>
            <p:cNvPr id="29" name="Прямоугольник 37">
              <a:extLst>
                <a:ext uri="{FF2B5EF4-FFF2-40B4-BE49-F238E27FC236}">
                  <a16:creationId xmlns:a16="http://schemas.microsoft.com/office/drawing/2014/main" id="{E2176E22-9855-68CE-C031-209CBC6CA0F2}"/>
                </a:ext>
              </a:extLst>
            </p:cNvPr>
            <p:cNvSpPr/>
            <p:nvPr/>
          </p:nvSpPr>
          <p:spPr bwMode="auto">
            <a:xfrm rot="16199999">
              <a:off x="172024" y="139003"/>
              <a:ext cx="352742" cy="7473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Прямоугольник 38">
              <a:extLst>
                <a:ext uri="{FF2B5EF4-FFF2-40B4-BE49-F238E27FC236}">
                  <a16:creationId xmlns:a16="http://schemas.microsoft.com/office/drawing/2014/main" id="{7CD28DC5-6DBD-4D93-8D8D-B7FBE5366CBE}"/>
                </a:ext>
              </a:extLst>
            </p:cNvPr>
            <p:cNvSpPr/>
            <p:nvPr/>
          </p:nvSpPr>
          <p:spPr bwMode="auto">
            <a:xfrm rot="16199999">
              <a:off x="267462" y="423116"/>
              <a:ext cx="161864" cy="180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Прямоугольник 39">
              <a:extLst>
                <a:ext uri="{FF2B5EF4-FFF2-40B4-BE49-F238E27FC236}">
                  <a16:creationId xmlns:a16="http://schemas.microsoft.com/office/drawing/2014/main" id="{52096BB6-34EA-32EF-AA2E-4B9A5227F4FF}"/>
                </a:ext>
              </a:extLst>
            </p:cNvPr>
            <p:cNvSpPr/>
            <p:nvPr/>
          </p:nvSpPr>
          <p:spPr bwMode="auto">
            <a:xfrm rot="16199999">
              <a:off x="-2743861" y="3728376"/>
              <a:ext cx="6184514" cy="7473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09526D60-44BA-A48F-742B-561A810F9C28}"/>
              </a:ext>
            </a:extLst>
          </p:cNvPr>
          <p:cNvSpPr txBox="1"/>
          <p:nvPr/>
        </p:nvSpPr>
        <p:spPr>
          <a:xfrm>
            <a:off x="8124475" y="1478507"/>
            <a:ext cx="1643933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F470A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4</a:t>
            </a:r>
            <a:r>
              <a:rPr lang="en-US" sz="2000" b="1" dirty="0">
                <a:solidFill>
                  <a:srgbClr val="F470A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%</a:t>
            </a:r>
          </a:p>
          <a:p>
            <a:pPr marL="50800" marR="0">
              <a:spcBef>
                <a:spcPts val="0"/>
              </a:spcBef>
              <a:spcAft>
                <a:spcPts val="0"/>
              </a:spcAft>
            </a:pPr>
            <a:r>
              <a:rPr lang="ru-RU" sz="10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Зарядная инфраструктура</a:t>
            </a:r>
            <a:endParaRPr lang="en-US" sz="1000" b="1" dirty="0">
              <a:solidFill>
                <a:schemeClr val="bg1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E97AD39-B57E-FA5B-6927-1CAADE738376}"/>
              </a:ext>
            </a:extLst>
          </p:cNvPr>
          <p:cNvSpPr txBox="1"/>
          <p:nvPr/>
        </p:nvSpPr>
        <p:spPr>
          <a:xfrm>
            <a:off x="7896199" y="2626859"/>
            <a:ext cx="266429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220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FAAD8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ru-RU" sz="4000" b="1" dirty="0">
                <a:solidFill>
                  <a:srgbClr val="FAAD8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3</a:t>
            </a:r>
            <a:r>
              <a:rPr lang="en-US" sz="2000" b="1" dirty="0">
                <a:solidFill>
                  <a:srgbClr val="FAAD8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%</a:t>
            </a:r>
            <a:br>
              <a:rPr lang="ru-RU" sz="1000" b="1" dirty="0">
                <a:latin typeface="Times New Roman" panose="02020603050405020304" pitchFamily="18" charset="0"/>
                <a:ea typeface="Arial" panose="020B0604020202020204" pitchFamily="34" charset="0"/>
              </a:rPr>
            </a:br>
            <a:r>
              <a:rPr lang="ru-RU" sz="900" b="1" dirty="0">
                <a:solidFill>
                  <a:srgbClr val="FFFFFF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API для автомобильной промышленности и интеллектуальной </a:t>
            </a:r>
            <a:r>
              <a:rPr lang="ru-RU" sz="9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мобильности</a:t>
            </a:r>
            <a:endParaRPr 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2DB4D5E-CDEB-C7C5-A4AA-0C528A7DC16E}"/>
              </a:ext>
            </a:extLst>
          </p:cNvPr>
          <p:cNvSpPr txBox="1"/>
          <p:nvPr/>
        </p:nvSpPr>
        <p:spPr>
          <a:xfrm>
            <a:off x="10560496" y="3231960"/>
            <a:ext cx="1655367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ru-RU" sz="4000" b="1" dirty="0">
                <a:solidFill>
                  <a:srgbClr val="5EB98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9</a:t>
            </a:r>
            <a:r>
              <a:rPr lang="en-US" sz="2000" b="1" dirty="0">
                <a:solidFill>
                  <a:srgbClr val="5EB98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%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0800" marR="0">
              <a:spcBef>
                <a:spcPts val="0"/>
              </a:spcBef>
              <a:spcAft>
                <a:spcPts val="0"/>
              </a:spcAft>
            </a:pPr>
            <a:r>
              <a:rPr lang="ru-RU" sz="900" b="1" dirty="0">
                <a:solidFill>
                  <a:srgbClr val="FFFFFF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Мобильные приложения</a:t>
            </a:r>
            <a:endParaRPr lang="en-US" sz="1000" b="1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294E9FC-59FE-1313-B18E-2C1AC130663F}"/>
              </a:ext>
            </a:extLst>
          </p:cNvPr>
          <p:cNvSpPr txBox="1"/>
          <p:nvPr/>
        </p:nvSpPr>
        <p:spPr>
          <a:xfrm>
            <a:off x="6239959" y="3783339"/>
            <a:ext cx="2664297" cy="1029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marR="0">
              <a:spcBef>
                <a:spcPts val="0"/>
              </a:spcBef>
              <a:spcAft>
                <a:spcPts val="0"/>
              </a:spcAft>
            </a:pPr>
            <a:r>
              <a:rPr lang="ru-RU" sz="4000" b="1" dirty="0">
                <a:solidFill>
                  <a:srgbClr val="95D4B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43</a:t>
            </a:r>
            <a:r>
              <a:rPr lang="en-US" sz="2000" b="1" dirty="0">
                <a:solidFill>
                  <a:srgbClr val="95D4BC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%</a:t>
            </a:r>
          </a:p>
          <a:p>
            <a:pPr marL="101600" marR="72390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1" dirty="0">
                <a:solidFill>
                  <a:srgbClr val="FFFFFF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Телематические сервисы и облачная инфраструктура</a:t>
            </a:r>
            <a:endParaRPr lang="en-US" sz="1000" b="1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1C6C648-5490-077F-B96F-DB8C78DDB42E}"/>
              </a:ext>
            </a:extLst>
          </p:cNvPr>
          <p:cNvSpPr txBox="1"/>
          <p:nvPr/>
        </p:nvSpPr>
        <p:spPr>
          <a:xfrm>
            <a:off x="6113855" y="5683181"/>
            <a:ext cx="1163745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marR="0">
              <a:spcBef>
                <a:spcPts val="0"/>
              </a:spcBef>
              <a:spcAft>
                <a:spcPts val="0"/>
              </a:spcAft>
            </a:pPr>
            <a:r>
              <a:rPr lang="ru-RU" sz="4000" b="1" dirty="0">
                <a:solidFill>
                  <a:srgbClr val="65B7D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15</a:t>
            </a:r>
            <a:r>
              <a:rPr lang="en-US" sz="2000" b="1" dirty="0">
                <a:solidFill>
                  <a:srgbClr val="65B7D5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%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9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Мультимедиа системы</a:t>
            </a:r>
            <a:endParaRPr lang="en-US" sz="9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EA0FD96-7429-1BF2-54AC-EFDF2EC0F0CC}"/>
              </a:ext>
            </a:extLst>
          </p:cNvPr>
          <p:cNvSpPr txBox="1"/>
          <p:nvPr/>
        </p:nvSpPr>
        <p:spPr>
          <a:xfrm>
            <a:off x="8048065" y="5617984"/>
            <a:ext cx="1426378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300" marR="0">
              <a:spcBef>
                <a:spcPts val="0"/>
              </a:spcBef>
              <a:spcAft>
                <a:spcPts val="0"/>
              </a:spcAft>
            </a:pPr>
            <a:r>
              <a:rPr lang="ru-RU" sz="40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9</a:t>
            </a:r>
            <a:r>
              <a:rPr lang="en-US" sz="20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%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2100" marR="0">
              <a:spcBef>
                <a:spcPts val="0"/>
              </a:spcBef>
              <a:spcAft>
                <a:spcPts val="0"/>
              </a:spcAft>
            </a:pPr>
            <a:r>
              <a:rPr lang="ru-RU" sz="900" b="1" dirty="0">
                <a:solidFill>
                  <a:srgbClr val="FFFFFF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Электроника, ЭБУ, блоки телематики</a:t>
            </a:r>
            <a:endParaRPr lang="en-US" sz="1000" b="1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942AE0-1636-A678-ABD6-FA322C6B0557}"/>
              </a:ext>
            </a:extLst>
          </p:cNvPr>
          <p:cNvSpPr txBox="1"/>
          <p:nvPr/>
        </p:nvSpPr>
        <p:spPr>
          <a:xfrm>
            <a:off x="10330000" y="5456886"/>
            <a:ext cx="1990431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marR="0">
              <a:spcBef>
                <a:spcPts val="0"/>
              </a:spcBef>
              <a:spcAft>
                <a:spcPts val="0"/>
              </a:spcAft>
            </a:pPr>
            <a:r>
              <a:rPr lang="ru-RU" sz="4400" b="1" dirty="0">
                <a:solidFill>
                  <a:srgbClr val="82A0CE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7</a:t>
            </a:r>
            <a:r>
              <a:rPr lang="en-US" sz="2400" b="1" dirty="0">
                <a:solidFill>
                  <a:srgbClr val="82A0CE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%</a:t>
            </a:r>
          </a:p>
          <a:p>
            <a:pPr marL="863600" marR="0">
              <a:spcBef>
                <a:spcPts val="0"/>
              </a:spcBef>
              <a:spcAft>
                <a:spcPts val="0"/>
              </a:spcAft>
            </a:pPr>
            <a:r>
              <a:rPr lang="ru-RU" sz="900" b="1" dirty="0">
                <a:solidFill>
                  <a:srgbClr val="FFFFFF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Системы бесключевого доступа</a:t>
            </a:r>
            <a:endParaRPr lang="en-US" sz="1050" b="1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sp>
        <p:nvSpPr>
          <p:cNvPr id="46" name="Прямоугольник 29">
            <a:extLst>
              <a:ext uri="{FF2B5EF4-FFF2-40B4-BE49-F238E27FC236}">
                <a16:creationId xmlns:a16="http://schemas.microsoft.com/office/drawing/2014/main" id="{A8C903E2-2C16-C53F-8518-E50DB20F2D39}"/>
              </a:ext>
            </a:extLst>
          </p:cNvPr>
          <p:cNvSpPr/>
          <p:nvPr/>
        </p:nvSpPr>
        <p:spPr bwMode="auto">
          <a:xfrm>
            <a:off x="732294" y="1494647"/>
            <a:ext cx="489384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За прошедший год вырос % атак на:</a:t>
            </a: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- телематические сервисы и облачную инфраструктуру;</a:t>
            </a: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- на мультимедиа системы;</a:t>
            </a: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- на </a:t>
            </a:r>
            <a:r>
              <a:rPr lang="en-US" sz="1400" dirty="0">
                <a:solidFill>
                  <a:schemeClr val="bg1"/>
                </a:solidFill>
                <a:latin typeface="Montserrat"/>
              </a:rPr>
              <a:t>API </a:t>
            </a:r>
            <a:r>
              <a:rPr lang="ru-RU" sz="1400" dirty="0">
                <a:solidFill>
                  <a:schemeClr val="bg1"/>
                </a:solidFill>
                <a:latin typeface="Montserrat"/>
              </a:rPr>
              <a:t>для автомобильной промышленности и интеллектуальной мобильности;</a:t>
            </a: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- атаки на мобильные приложения.</a:t>
            </a:r>
          </a:p>
          <a:p>
            <a:pPr>
              <a:defRPr/>
            </a:pPr>
            <a:endParaRPr lang="ru-RU" sz="1400" dirty="0">
              <a:solidFill>
                <a:schemeClr val="bg1"/>
              </a:solidFill>
              <a:latin typeface="Montserrat"/>
            </a:endParaRP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Остались на прежнем уровне:</a:t>
            </a: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- атаки на зарядную инфраструктуру.</a:t>
            </a:r>
          </a:p>
          <a:p>
            <a:pPr>
              <a:defRPr/>
            </a:pPr>
            <a:endParaRPr lang="ru-RU" sz="1400" dirty="0">
              <a:solidFill>
                <a:schemeClr val="bg1"/>
              </a:solidFill>
              <a:latin typeface="Montserrat"/>
            </a:endParaRP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Снизился % атак на:</a:t>
            </a: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- ЭБУ и другие блоки электроники;</a:t>
            </a: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- Системы бесключевого доступа.</a:t>
            </a:r>
          </a:p>
          <a:p>
            <a:pPr>
              <a:defRPr/>
            </a:pPr>
            <a:endParaRPr lang="ru-RU" sz="1400" dirty="0">
              <a:solidFill>
                <a:schemeClr val="bg1"/>
              </a:solidFill>
              <a:latin typeface="Montserrat"/>
            </a:endParaRPr>
          </a:p>
          <a:p>
            <a:pPr>
              <a:defRPr/>
            </a:pPr>
            <a:endParaRPr lang="ru-RU" sz="1400" dirty="0">
              <a:solidFill>
                <a:schemeClr val="bg1"/>
              </a:solidFill>
              <a:latin typeface="Montserrat"/>
            </a:endParaRP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Вывод:</a:t>
            </a: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Растёт % удалённо совершаемых атак, в результате которых воздействию подвержены сразу много ТС.</a:t>
            </a:r>
          </a:p>
        </p:txBody>
      </p:sp>
    </p:spTree>
    <p:extLst>
      <p:ext uri="{BB962C8B-B14F-4D97-AF65-F5344CB8AC3E}">
        <p14:creationId xmlns:p14="http://schemas.microsoft.com/office/powerpoint/2010/main" val="199667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3" name="airbag.png"/>
          <p:cNvPicPr>
            <a:picLocks noChangeAspect="1"/>
          </p:cNvPicPr>
          <p:nvPr/>
        </p:nvPicPr>
        <p:blipFill>
          <a:blip r:embed="rId2"/>
          <a:srcRect l="21718"/>
          <a:stretch/>
        </p:blipFill>
        <p:spPr bwMode="auto">
          <a:xfrm>
            <a:off x="93851" y="75311"/>
            <a:ext cx="9379673" cy="67938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car-ecc.png"/>
          <p:cNvPicPr>
            <a:picLocks noChangeAspect="1"/>
          </p:cNvPicPr>
          <p:nvPr/>
        </p:nvPicPr>
        <p:blipFill>
          <a:blip r:embed="rId3"/>
          <a:srcRect r="47982"/>
          <a:stretch/>
        </p:blipFill>
        <p:spPr bwMode="auto">
          <a:xfrm>
            <a:off x="6708944" y="61596"/>
            <a:ext cx="5475984" cy="68075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010101.png"/>
          <p:cNvPicPr>
            <a:picLocks noChangeAspect="1"/>
          </p:cNvPicPr>
          <p:nvPr/>
        </p:nvPicPr>
        <p:blipFill>
          <a:blip r:embed="rId4"/>
          <a:srcRect l="57164" r="4486"/>
          <a:stretch/>
        </p:blipFill>
        <p:spPr bwMode="auto">
          <a:xfrm>
            <a:off x="-1" y="68400"/>
            <a:ext cx="4164743" cy="67896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68"/>
          <p:cNvSpPr/>
          <p:nvPr/>
        </p:nvSpPr>
        <p:spPr bwMode="auto">
          <a:xfrm flipV="1">
            <a:off x="2548452" y="-1"/>
            <a:ext cx="2155768" cy="6789601"/>
          </a:xfrm>
          <a:prstGeom prst="line">
            <a:avLst/>
          </a:prstGeom>
          <a:ln w="1016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</a:defRPr>
            </a:pPr>
            <a:endParaRPr sz="3200"/>
          </a:p>
        </p:txBody>
      </p:sp>
      <p:sp>
        <p:nvSpPr>
          <p:cNvPr id="27" name="Shape 65"/>
          <p:cNvSpPr/>
          <p:nvPr/>
        </p:nvSpPr>
        <p:spPr bwMode="auto">
          <a:xfrm flipV="1">
            <a:off x="1463287" y="3221299"/>
            <a:ext cx="347310" cy="978003"/>
          </a:xfrm>
          <a:prstGeom prst="line">
            <a:avLst/>
          </a:prstGeom>
          <a:ln w="50800" cap="rnd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0800" tIns="50800" rIns="50800" bIns="50800" anchor="ctr"/>
          <a:lstStyle/>
          <a:p>
            <a:pPr>
              <a:defRPr sz="32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</a:defRPr>
            </a:pPr>
            <a:endParaRPr sz="3200"/>
          </a:p>
        </p:txBody>
      </p:sp>
      <p:sp>
        <p:nvSpPr>
          <p:cNvPr id="31" name="Shape 66"/>
          <p:cNvSpPr/>
          <p:nvPr/>
        </p:nvSpPr>
        <p:spPr bwMode="auto">
          <a:xfrm>
            <a:off x="459156" y="2706973"/>
            <a:ext cx="1501467" cy="452966"/>
          </a:xfrm>
          <a:prstGeom prst="roundRect">
            <a:avLst>
              <a:gd name="adj" fmla="val 20465"/>
            </a:avLst>
          </a:prstGeom>
          <a:gradFill>
            <a:gsLst>
              <a:gs pos="0">
                <a:srgbClr val="FBFBFB"/>
              </a:gs>
              <a:gs pos="100000">
                <a:srgbClr val="DCDEE0"/>
              </a:gs>
            </a:gsLst>
            <a:lin ang="5400000" scaled="1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</a:defRPr>
            </a:pPr>
            <a:endParaRPr sz="3200"/>
          </a:p>
        </p:txBody>
      </p:sp>
      <p:sp>
        <p:nvSpPr>
          <p:cNvPr id="32" name="Shape 67"/>
          <p:cNvSpPr/>
          <p:nvPr/>
        </p:nvSpPr>
        <p:spPr bwMode="auto">
          <a:xfrm>
            <a:off x="623269" y="2743200"/>
            <a:ext cx="1338427" cy="451598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3500" b="0">
                <a:solidFill>
                  <a:srgbClr val="000000"/>
                </a:solidFill>
                <a:latin typeface="Helvetica Neue Bold Condensed"/>
                <a:ea typeface="Helvetica Neue Bold Condensed"/>
                <a:cs typeface="Helvetica Neue Bold Condensed"/>
              </a:defRPr>
            </a:lvl1pPr>
          </a:lstStyle>
          <a:p>
            <a:pPr>
              <a:defRPr/>
            </a:pPr>
            <a:r>
              <a:rPr lang="ru-RU" sz="1400">
                <a:latin typeface="Calibri"/>
              </a:rPr>
              <a:t>Блокировка колес</a:t>
            </a:r>
            <a:endParaRPr sz="1600">
              <a:latin typeface="Calibri"/>
            </a:endParaRPr>
          </a:p>
        </p:txBody>
      </p:sp>
      <p:sp>
        <p:nvSpPr>
          <p:cNvPr id="35" name="Shape 70"/>
          <p:cNvSpPr/>
          <p:nvPr/>
        </p:nvSpPr>
        <p:spPr bwMode="auto">
          <a:xfrm>
            <a:off x="4296046" y="2652769"/>
            <a:ext cx="1561678" cy="632574"/>
          </a:xfrm>
          <a:prstGeom prst="roundRect">
            <a:avLst>
              <a:gd name="adj" fmla="val 13245"/>
            </a:avLst>
          </a:prstGeom>
          <a:gradFill>
            <a:gsLst>
              <a:gs pos="0">
                <a:srgbClr val="FBFBFB"/>
              </a:gs>
              <a:gs pos="100000">
                <a:srgbClr val="DCDEE0"/>
              </a:gs>
            </a:gsLst>
            <a:lin ang="5400000" scaled="1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</a:defRPr>
            </a:pPr>
            <a:endParaRPr sz="3200"/>
          </a:p>
        </p:txBody>
      </p:sp>
      <p:sp>
        <p:nvSpPr>
          <p:cNvPr id="36" name="Shape 71"/>
          <p:cNvSpPr/>
          <p:nvPr/>
        </p:nvSpPr>
        <p:spPr bwMode="auto">
          <a:xfrm>
            <a:off x="4388016" y="2584783"/>
            <a:ext cx="1437538" cy="748923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3500" b="0">
                <a:solidFill>
                  <a:srgbClr val="000000"/>
                </a:solidFill>
                <a:latin typeface="Helvetica Neue Bold Condensed"/>
                <a:ea typeface="Helvetica Neue Bold Condensed"/>
                <a:cs typeface="Helvetica Neue Bold Condensed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ru-RU" sz="1400">
                <a:latin typeface="Calibri"/>
              </a:rPr>
              <a:t>Срабатывание подушек безопасности</a:t>
            </a:r>
            <a:endParaRPr sz="1400">
              <a:latin typeface="Calibri"/>
            </a:endParaRPr>
          </a:p>
        </p:txBody>
      </p:sp>
      <p:grpSp>
        <p:nvGrpSpPr>
          <p:cNvPr id="4" name="Группа 3"/>
          <p:cNvGrpSpPr/>
          <p:nvPr/>
        </p:nvGrpSpPr>
        <p:grpSpPr bwMode="auto">
          <a:xfrm>
            <a:off x="1661835" y="3095507"/>
            <a:ext cx="216024" cy="216024"/>
            <a:chOff x="4452012" y="3508395"/>
            <a:chExt cx="216024" cy="216024"/>
          </a:xfrm>
          <a:solidFill>
            <a:schemeClr val="accent5">
              <a:lumMod val="75000"/>
            </a:schemeClr>
          </a:solidFill>
        </p:grpSpPr>
        <p:sp>
          <p:nvSpPr>
            <p:cNvPr id="2" name="Овал 1"/>
            <p:cNvSpPr/>
            <p:nvPr/>
          </p:nvSpPr>
          <p:spPr bwMode="auto">
            <a:xfrm>
              <a:off x="4452012" y="3508395"/>
              <a:ext cx="216024" cy="216024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8" name="Овал 37"/>
            <p:cNvSpPr/>
            <p:nvPr/>
          </p:nvSpPr>
          <p:spPr bwMode="auto">
            <a:xfrm>
              <a:off x="4499753" y="3561876"/>
              <a:ext cx="120541" cy="12054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39" name="Shape 65"/>
          <p:cNvSpPr/>
          <p:nvPr/>
        </p:nvSpPr>
        <p:spPr bwMode="auto">
          <a:xfrm flipV="1">
            <a:off x="4707176" y="3333196"/>
            <a:ext cx="1076669" cy="668772"/>
          </a:xfrm>
          <a:prstGeom prst="line">
            <a:avLst/>
          </a:prstGeom>
          <a:ln w="50800" cap="rnd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0800" tIns="50800" rIns="50800" bIns="50800" anchor="ctr"/>
          <a:lstStyle/>
          <a:p>
            <a:pPr>
              <a:defRPr sz="32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</a:defRPr>
            </a:pPr>
            <a:endParaRPr sz="3200"/>
          </a:p>
        </p:txBody>
      </p:sp>
      <p:grpSp>
        <p:nvGrpSpPr>
          <p:cNvPr id="40" name="Группа 39"/>
          <p:cNvGrpSpPr/>
          <p:nvPr/>
        </p:nvGrpSpPr>
        <p:grpSpPr bwMode="auto">
          <a:xfrm>
            <a:off x="5689420" y="3136231"/>
            <a:ext cx="206826" cy="216024"/>
            <a:chOff x="4452012" y="3508395"/>
            <a:chExt cx="216024" cy="216024"/>
          </a:xfrm>
          <a:solidFill>
            <a:schemeClr val="accent5">
              <a:lumMod val="75000"/>
            </a:schemeClr>
          </a:solidFill>
        </p:grpSpPr>
        <p:sp>
          <p:nvSpPr>
            <p:cNvPr id="41" name="Овал 40"/>
            <p:cNvSpPr/>
            <p:nvPr/>
          </p:nvSpPr>
          <p:spPr bwMode="auto">
            <a:xfrm>
              <a:off x="4452012" y="3508395"/>
              <a:ext cx="216024" cy="216024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2" name="Овал 41"/>
            <p:cNvSpPr/>
            <p:nvPr/>
          </p:nvSpPr>
          <p:spPr bwMode="auto">
            <a:xfrm>
              <a:off x="4499753" y="3561876"/>
              <a:ext cx="120541" cy="12054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22" name="Shape 65"/>
          <p:cNvSpPr/>
          <p:nvPr/>
        </p:nvSpPr>
        <p:spPr bwMode="auto">
          <a:xfrm flipH="1" flipV="1">
            <a:off x="9366199" y="3126519"/>
            <a:ext cx="546929" cy="960031"/>
          </a:xfrm>
          <a:prstGeom prst="line">
            <a:avLst/>
          </a:prstGeom>
          <a:ln w="50800" cap="rnd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0800" tIns="50800" rIns="50800" bIns="50800" anchor="ctr"/>
          <a:lstStyle/>
          <a:p>
            <a:pPr>
              <a:defRPr sz="32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</a:defRPr>
            </a:pPr>
            <a:endParaRPr sz="3200"/>
          </a:p>
        </p:txBody>
      </p:sp>
      <p:sp>
        <p:nvSpPr>
          <p:cNvPr id="25" name="Shape 66"/>
          <p:cNvSpPr/>
          <p:nvPr/>
        </p:nvSpPr>
        <p:spPr bwMode="auto">
          <a:xfrm>
            <a:off x="9258359" y="2359792"/>
            <a:ext cx="1501467" cy="693523"/>
          </a:xfrm>
          <a:prstGeom prst="roundRect">
            <a:avLst>
              <a:gd name="adj" fmla="val 20465"/>
            </a:avLst>
          </a:prstGeom>
          <a:gradFill>
            <a:gsLst>
              <a:gs pos="0">
                <a:srgbClr val="FBFBFB"/>
              </a:gs>
              <a:gs pos="100000">
                <a:srgbClr val="DCDEE0"/>
              </a:gs>
            </a:gsLst>
            <a:lin ang="5400000" scaled="1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</a:defRPr>
            </a:pPr>
            <a:endParaRPr sz="3200"/>
          </a:p>
        </p:txBody>
      </p:sp>
      <p:sp>
        <p:nvSpPr>
          <p:cNvPr id="26" name="Shape 67"/>
          <p:cNvSpPr/>
          <p:nvPr/>
        </p:nvSpPr>
        <p:spPr bwMode="auto">
          <a:xfrm>
            <a:off x="9305929" y="2424991"/>
            <a:ext cx="1613319" cy="796308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3500" b="0">
                <a:solidFill>
                  <a:srgbClr val="000000"/>
                </a:solidFill>
                <a:latin typeface="Helvetica Neue Bold Condensed"/>
                <a:ea typeface="Helvetica Neue Bold Condensed"/>
                <a:cs typeface="Helvetica Neue Bold Condensed"/>
              </a:defRPr>
            </a:lvl1pPr>
          </a:lstStyle>
          <a:p>
            <a:pPr>
              <a:defRPr/>
            </a:pPr>
            <a:r>
              <a:rPr lang="ru-RU" sz="1400">
                <a:latin typeface="Calibri"/>
              </a:rPr>
              <a:t>Воздействие на двигатель и рулевое колесо</a:t>
            </a:r>
            <a:br>
              <a:rPr lang="ru-RU" sz="1400">
                <a:latin typeface="Calibri"/>
              </a:rPr>
            </a:br>
            <a:endParaRPr lang="en-US" sz="1400">
              <a:latin typeface="Calibri"/>
            </a:endParaRPr>
          </a:p>
        </p:txBody>
      </p:sp>
      <p:grpSp>
        <p:nvGrpSpPr>
          <p:cNvPr id="28" name="Группа 57"/>
          <p:cNvGrpSpPr/>
          <p:nvPr/>
        </p:nvGrpSpPr>
        <p:grpSpPr bwMode="auto">
          <a:xfrm>
            <a:off x="9197918" y="2952497"/>
            <a:ext cx="216024" cy="216024"/>
            <a:chOff x="4452012" y="3508395"/>
            <a:chExt cx="216024" cy="216024"/>
          </a:xfrm>
          <a:solidFill>
            <a:schemeClr val="accent5">
              <a:lumMod val="75000"/>
            </a:schemeClr>
          </a:solidFill>
        </p:grpSpPr>
        <p:sp>
          <p:nvSpPr>
            <p:cNvPr id="29" name="Овал 58"/>
            <p:cNvSpPr/>
            <p:nvPr/>
          </p:nvSpPr>
          <p:spPr bwMode="auto">
            <a:xfrm>
              <a:off x="4452012" y="3508395"/>
              <a:ext cx="216024" cy="216024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0" name="Овал 59"/>
            <p:cNvSpPr/>
            <p:nvPr/>
          </p:nvSpPr>
          <p:spPr bwMode="auto">
            <a:xfrm>
              <a:off x="4499753" y="3561876"/>
              <a:ext cx="120541" cy="12054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56" name="Shape 68"/>
          <p:cNvSpPr/>
          <p:nvPr/>
        </p:nvSpPr>
        <p:spPr bwMode="auto">
          <a:xfrm flipV="1">
            <a:off x="6707536" y="-1"/>
            <a:ext cx="2155768" cy="6789601"/>
          </a:xfrm>
          <a:prstGeom prst="line">
            <a:avLst/>
          </a:prstGeom>
          <a:ln w="1016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</a:defRPr>
            </a:pPr>
            <a:endParaRPr sz="3200"/>
          </a:p>
        </p:txBody>
      </p:sp>
      <p:sp>
        <p:nvSpPr>
          <p:cNvPr id="55" name="Прямоугольник 54"/>
          <p:cNvSpPr/>
          <p:nvPr/>
        </p:nvSpPr>
        <p:spPr bwMode="auto">
          <a:xfrm flipH="1">
            <a:off x="-7072" y="6078303"/>
            <a:ext cx="12192000" cy="786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Прямоугольник 50"/>
          <p:cNvSpPr/>
          <p:nvPr/>
        </p:nvSpPr>
        <p:spPr bwMode="auto">
          <a:xfrm>
            <a:off x="1292482" y="6203707"/>
            <a:ext cx="69126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latin typeface="Montserrat Medium"/>
              </a:rPr>
              <a:t>КАЖДАЯ ИЗ ЭТИХ УГРОЗ МОЖЕТ ТАКЖЕ ПРИВЕСТИ К РЕПУТАЦИОННОМУ И ФИНАНСОВОМУ УЩЕРБУ</a:t>
            </a:r>
            <a:br>
              <a:rPr lang="ru-RU" sz="1600" dirty="0">
                <a:solidFill>
                  <a:schemeClr val="bg1"/>
                </a:solidFill>
                <a:latin typeface="Montserrat Medium"/>
              </a:rPr>
            </a:br>
            <a:endParaRPr lang="en-US" sz="1600" dirty="0">
              <a:solidFill>
                <a:schemeClr val="bg1"/>
              </a:solidFill>
              <a:latin typeface="Montserrat Medium"/>
            </a:endParaRPr>
          </a:p>
        </p:txBody>
      </p:sp>
      <p:sp>
        <p:nvSpPr>
          <p:cNvPr id="46" name="Прямоугольник 45"/>
          <p:cNvSpPr/>
          <p:nvPr/>
        </p:nvSpPr>
        <p:spPr bwMode="auto">
          <a:xfrm flipH="1">
            <a:off x="-7072" y="0"/>
            <a:ext cx="12192000" cy="10273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Google Shape;701;p53"/>
          <p:cNvSpPr/>
          <p:nvPr/>
        </p:nvSpPr>
        <p:spPr bwMode="auto">
          <a:xfrm>
            <a:off x="10330000" y="282729"/>
            <a:ext cx="1643410" cy="29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bg1"/>
                </a:solidFill>
                <a:latin typeface="Montserrat"/>
              </a:rPr>
              <a:t>ЛАНДШАФТ УГРОЗ</a:t>
            </a:r>
            <a:br>
              <a:rPr lang="ru-RU" sz="1400" b="1" dirty="0">
                <a:solidFill>
                  <a:schemeClr val="bg1"/>
                </a:solidFill>
                <a:latin typeface="Montserrat"/>
              </a:rPr>
            </a:br>
            <a:endParaRPr lang="en-US" sz="14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49" name="Прямоугольник: скругленные углы 48"/>
          <p:cNvSpPr/>
          <p:nvPr/>
        </p:nvSpPr>
        <p:spPr bwMode="auto">
          <a:xfrm>
            <a:off x="9854859" y="383165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Прямоугольник: скругленные углы 49"/>
          <p:cNvSpPr/>
          <p:nvPr/>
        </p:nvSpPr>
        <p:spPr bwMode="auto">
          <a:xfrm>
            <a:off x="9975202" y="498431"/>
            <a:ext cx="110170" cy="110170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" name="Прямоугольник: скругленные верхние углы 50"/>
          <p:cNvSpPr/>
          <p:nvPr/>
        </p:nvSpPr>
        <p:spPr bwMode="auto">
          <a:xfrm>
            <a:off x="9975202" y="815786"/>
            <a:ext cx="110170" cy="210032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2" name="Прямоугольник: скругленные верхние углы 51"/>
          <p:cNvSpPr/>
          <p:nvPr/>
        </p:nvSpPr>
        <p:spPr bwMode="auto">
          <a:xfrm rot="10800000">
            <a:off x="9975202" y="0"/>
            <a:ext cx="110170" cy="278432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7" name="Прямоугольник: скругленные углы 56"/>
          <p:cNvSpPr/>
          <p:nvPr/>
        </p:nvSpPr>
        <p:spPr bwMode="auto">
          <a:xfrm>
            <a:off x="795231" y="6281636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8" name="Прямоугольник: скругленные углы 57"/>
          <p:cNvSpPr/>
          <p:nvPr/>
        </p:nvSpPr>
        <p:spPr bwMode="auto">
          <a:xfrm>
            <a:off x="915574" y="6396902"/>
            <a:ext cx="110170" cy="110170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0" name="Прямоугольник: скругленные верхние углы 59"/>
          <p:cNvSpPr/>
          <p:nvPr/>
        </p:nvSpPr>
        <p:spPr bwMode="auto">
          <a:xfrm rot="10800000">
            <a:off x="913883" y="6078302"/>
            <a:ext cx="110170" cy="130226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" name="Прямоугольник: скругленные верхние углы 60"/>
          <p:cNvSpPr/>
          <p:nvPr/>
        </p:nvSpPr>
        <p:spPr bwMode="auto">
          <a:xfrm>
            <a:off x="913883" y="6705600"/>
            <a:ext cx="110170" cy="16006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CU and car alarm">
            <a:extLst>
              <a:ext uri="{FF2B5EF4-FFF2-40B4-BE49-F238E27FC236}">
                <a16:creationId xmlns:a16="http://schemas.microsoft.com/office/drawing/2014/main" id="{9E20B52A-8BB3-0735-DDEB-14C0045AC901}"/>
              </a:ext>
            </a:extLst>
          </p:cNvPr>
          <p:cNvSpPr txBox="1"/>
          <p:nvPr/>
        </p:nvSpPr>
        <p:spPr bwMode="auto">
          <a:xfrm>
            <a:off x="736745" y="548680"/>
            <a:ext cx="10201124" cy="4885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</a:defRPr>
            </a:lvl1pPr>
          </a:lstStyle>
          <a:p>
            <a:pPr>
              <a:defRPr/>
            </a:pPr>
            <a:r>
              <a:rPr lang="ru-RU" sz="2000" dirty="0">
                <a:solidFill>
                  <a:srgbClr val="FFC000"/>
                </a:solidFill>
                <a:latin typeface="Montserrat SemiBold"/>
                <a:cs typeface="Helvetica"/>
              </a:rPr>
              <a:t>КИБЕРАТАКИ ОПАСНЫЕ ДЛЯ ЖИЗНИ</a:t>
            </a:r>
          </a:p>
        </p:txBody>
      </p:sp>
      <p:sp>
        <p:nvSpPr>
          <p:cNvPr id="5" name="Text Placeholder 38">
            <a:extLst>
              <a:ext uri="{FF2B5EF4-FFF2-40B4-BE49-F238E27FC236}">
                <a16:creationId xmlns:a16="http://schemas.microsoft.com/office/drawing/2014/main" id="{11584F40-2CC8-C3BA-C6E8-78982203715A}"/>
              </a:ext>
            </a:extLst>
          </p:cNvPr>
          <p:cNvSpPr txBox="1"/>
          <p:nvPr/>
        </p:nvSpPr>
        <p:spPr bwMode="auto">
          <a:xfrm>
            <a:off x="736745" y="11663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Montserrat Medium"/>
              </a:rPr>
              <a:t>УГРОЗЫ</a:t>
            </a:r>
            <a:endParaRPr lang="en-US" sz="2800" dirty="0">
              <a:solidFill>
                <a:schemeClr val="bg1"/>
              </a:solidFill>
              <a:latin typeface="Montserrat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Прямоугольник 71">
            <a:extLst>
              <a:ext uri="{FF2B5EF4-FFF2-40B4-BE49-F238E27FC236}">
                <a16:creationId xmlns:a16="http://schemas.microsoft.com/office/drawing/2014/main" id="{5AA9ADE3-A220-F4F7-CE9C-97F3A2E9D266}"/>
              </a:ext>
            </a:extLst>
          </p:cNvPr>
          <p:cNvSpPr/>
          <p:nvPr/>
        </p:nvSpPr>
        <p:spPr bwMode="auto">
          <a:xfrm>
            <a:off x="5245198" y="2031933"/>
            <a:ext cx="2077727" cy="4565419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1600"/>
          </a:p>
        </p:txBody>
      </p:sp>
      <p:grpSp>
        <p:nvGrpSpPr>
          <p:cNvPr id="4" name="Группа 36">
            <a:extLst>
              <a:ext uri="{FF2B5EF4-FFF2-40B4-BE49-F238E27FC236}">
                <a16:creationId xmlns:a16="http://schemas.microsoft.com/office/drawing/2014/main" id="{CE378821-FE62-C2BA-B130-DA17D508932D}"/>
              </a:ext>
            </a:extLst>
          </p:cNvPr>
          <p:cNvGrpSpPr/>
          <p:nvPr/>
        </p:nvGrpSpPr>
        <p:grpSpPr bwMode="auto">
          <a:xfrm>
            <a:off x="173331" y="-3051"/>
            <a:ext cx="180000" cy="6858001"/>
            <a:chOff x="258394" y="2"/>
            <a:chExt cx="180000" cy="6858001"/>
          </a:xfrm>
        </p:grpSpPr>
        <p:sp>
          <p:nvSpPr>
            <p:cNvPr id="5" name="Прямоугольник 37">
              <a:extLst>
                <a:ext uri="{FF2B5EF4-FFF2-40B4-BE49-F238E27FC236}">
                  <a16:creationId xmlns:a16="http://schemas.microsoft.com/office/drawing/2014/main" id="{C02764D1-19A3-01AD-6AE1-F255B02C981B}"/>
                </a:ext>
              </a:extLst>
            </p:cNvPr>
            <p:cNvSpPr/>
            <p:nvPr/>
          </p:nvSpPr>
          <p:spPr bwMode="auto">
            <a:xfrm rot="16199999">
              <a:off x="172024" y="139003"/>
              <a:ext cx="352742" cy="7473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Прямоугольник 38">
              <a:extLst>
                <a:ext uri="{FF2B5EF4-FFF2-40B4-BE49-F238E27FC236}">
                  <a16:creationId xmlns:a16="http://schemas.microsoft.com/office/drawing/2014/main" id="{F311A616-2A47-E653-E7A6-9124D86AAAFA}"/>
                </a:ext>
              </a:extLst>
            </p:cNvPr>
            <p:cNvSpPr/>
            <p:nvPr/>
          </p:nvSpPr>
          <p:spPr bwMode="auto">
            <a:xfrm rot="16199999">
              <a:off x="267462" y="423116"/>
              <a:ext cx="161864" cy="180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Прямоугольник 39">
              <a:extLst>
                <a:ext uri="{FF2B5EF4-FFF2-40B4-BE49-F238E27FC236}">
                  <a16:creationId xmlns:a16="http://schemas.microsoft.com/office/drawing/2014/main" id="{BA07EA01-A06C-5CD5-1968-8A3DE6A468C3}"/>
                </a:ext>
              </a:extLst>
            </p:cNvPr>
            <p:cNvSpPr/>
            <p:nvPr/>
          </p:nvSpPr>
          <p:spPr bwMode="auto">
            <a:xfrm rot="16199999">
              <a:off x="-2743861" y="3728376"/>
              <a:ext cx="6184514" cy="7473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Прямоугольник 14">
            <a:extLst>
              <a:ext uri="{FF2B5EF4-FFF2-40B4-BE49-F238E27FC236}">
                <a16:creationId xmlns:a16="http://schemas.microsoft.com/office/drawing/2014/main" id="{EE50C216-A591-D3FB-0ADA-F3A23282B351}"/>
              </a:ext>
            </a:extLst>
          </p:cNvPr>
          <p:cNvSpPr/>
          <p:nvPr/>
        </p:nvSpPr>
        <p:spPr bwMode="auto">
          <a:xfrm flipH="1">
            <a:off x="479376" y="-27384"/>
            <a:ext cx="11712624" cy="10575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B6BF0E5B-D49D-EF5D-B924-A9F6F91F5C2A}"/>
              </a:ext>
            </a:extLst>
          </p:cNvPr>
          <p:cNvSpPr txBox="1"/>
          <p:nvPr/>
        </p:nvSpPr>
        <p:spPr bwMode="auto">
          <a:xfrm>
            <a:off x="736745" y="116632"/>
            <a:ext cx="6367367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Montserrat Medium"/>
              </a:rPr>
              <a:t>ЭВОЛЮЦИЯ УГРОЗ</a:t>
            </a:r>
          </a:p>
        </p:txBody>
      </p:sp>
      <p:sp>
        <p:nvSpPr>
          <p:cNvPr id="10" name="Google Shape;701;p53">
            <a:extLst>
              <a:ext uri="{FF2B5EF4-FFF2-40B4-BE49-F238E27FC236}">
                <a16:creationId xmlns:a16="http://schemas.microsoft.com/office/drawing/2014/main" id="{A718E6FC-37D0-45EE-B4D6-7438ACCCD55A}"/>
              </a:ext>
            </a:extLst>
          </p:cNvPr>
          <p:cNvSpPr/>
          <p:nvPr/>
        </p:nvSpPr>
        <p:spPr bwMode="auto">
          <a:xfrm>
            <a:off x="10330000" y="282729"/>
            <a:ext cx="1643410" cy="29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bg1"/>
                </a:solidFill>
                <a:latin typeface="Montserrat"/>
              </a:rPr>
              <a:t>ЛАНДШАФТ УГРОЗ</a:t>
            </a:r>
            <a:br>
              <a:rPr lang="ru-RU" sz="1400" b="1" dirty="0">
                <a:solidFill>
                  <a:schemeClr val="bg1"/>
                </a:solidFill>
                <a:latin typeface="Montserrat"/>
              </a:rPr>
            </a:br>
            <a:endParaRPr lang="en-US" sz="14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1" name="Прямоугольник: скругленные углы 1">
            <a:extLst>
              <a:ext uri="{FF2B5EF4-FFF2-40B4-BE49-F238E27FC236}">
                <a16:creationId xmlns:a16="http://schemas.microsoft.com/office/drawing/2014/main" id="{B4EF5226-AD45-8FD4-98F1-5B790A598C66}"/>
              </a:ext>
            </a:extLst>
          </p:cNvPr>
          <p:cNvSpPr/>
          <p:nvPr/>
        </p:nvSpPr>
        <p:spPr bwMode="auto">
          <a:xfrm>
            <a:off x="9854859" y="383165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: скругленные углы 3">
            <a:extLst>
              <a:ext uri="{FF2B5EF4-FFF2-40B4-BE49-F238E27FC236}">
                <a16:creationId xmlns:a16="http://schemas.microsoft.com/office/drawing/2014/main" id="{45D673EC-4B11-2EFA-CBF1-F3FA279CA3DE}"/>
              </a:ext>
            </a:extLst>
          </p:cNvPr>
          <p:cNvSpPr/>
          <p:nvPr/>
        </p:nvSpPr>
        <p:spPr bwMode="auto">
          <a:xfrm>
            <a:off x="9975202" y="498431"/>
            <a:ext cx="110170" cy="110170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: скругленные верхние углы 50">
            <a:extLst>
              <a:ext uri="{FF2B5EF4-FFF2-40B4-BE49-F238E27FC236}">
                <a16:creationId xmlns:a16="http://schemas.microsoft.com/office/drawing/2014/main" id="{6B46EF95-6C37-B088-F31A-F6E09B6A7C30}"/>
              </a:ext>
            </a:extLst>
          </p:cNvPr>
          <p:cNvSpPr/>
          <p:nvPr/>
        </p:nvSpPr>
        <p:spPr bwMode="auto">
          <a:xfrm>
            <a:off x="9975202" y="815786"/>
            <a:ext cx="110170" cy="210032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: скругленные верхние углы 51">
            <a:extLst>
              <a:ext uri="{FF2B5EF4-FFF2-40B4-BE49-F238E27FC236}">
                <a16:creationId xmlns:a16="http://schemas.microsoft.com/office/drawing/2014/main" id="{62D26EB7-6335-39F5-B01E-FFC9BA61E554}"/>
              </a:ext>
            </a:extLst>
          </p:cNvPr>
          <p:cNvSpPr/>
          <p:nvPr/>
        </p:nvSpPr>
        <p:spPr bwMode="auto">
          <a:xfrm rot="10800000">
            <a:off x="9975202" y="-20626"/>
            <a:ext cx="110170" cy="29905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CU and car alarm">
            <a:extLst>
              <a:ext uri="{FF2B5EF4-FFF2-40B4-BE49-F238E27FC236}">
                <a16:creationId xmlns:a16="http://schemas.microsoft.com/office/drawing/2014/main" id="{82809963-38AC-5201-3B9D-48C8F4BF16C1}"/>
              </a:ext>
            </a:extLst>
          </p:cNvPr>
          <p:cNvSpPr txBox="1"/>
          <p:nvPr/>
        </p:nvSpPr>
        <p:spPr bwMode="auto">
          <a:xfrm>
            <a:off x="736745" y="548680"/>
            <a:ext cx="10201124" cy="4885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</a:defRPr>
            </a:lvl1pPr>
          </a:lstStyle>
          <a:p>
            <a:pPr>
              <a:defRPr/>
            </a:pPr>
            <a:r>
              <a:rPr lang="ru-RU" sz="2000" dirty="0">
                <a:solidFill>
                  <a:srgbClr val="FFC000"/>
                </a:solidFill>
                <a:latin typeface="Montserrat SemiBold"/>
                <a:cs typeface="Helvetica"/>
              </a:rPr>
              <a:t>КИБЕРАТАКИ НА АВТОМОБИЛИ 2.0</a:t>
            </a:r>
            <a:endParaRPr lang="en-US" sz="2000" dirty="0">
              <a:solidFill>
                <a:srgbClr val="FFC000"/>
              </a:solidFill>
              <a:latin typeface="Montserrat SemiBold"/>
              <a:cs typeface="Helvetica"/>
            </a:endParaRPr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29182B12-BD0C-F2DF-A0A2-EAF2D7BF5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906" y="83967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" name="Straight Connector 18">
            <a:extLst>
              <a:ext uri="{FF2B5EF4-FFF2-40B4-BE49-F238E27FC236}">
                <a16:creationId xmlns:a16="http://schemas.microsoft.com/office/drawing/2014/main" id="{7435B265-F84D-9DB4-DA87-B1AB8E6BF411}"/>
              </a:ext>
            </a:extLst>
          </p:cNvPr>
          <p:cNvCxnSpPr>
            <a:cxnSpLocks/>
          </p:cNvCxnSpPr>
          <p:nvPr/>
        </p:nvCxnSpPr>
        <p:spPr bwMode="auto">
          <a:xfrm>
            <a:off x="7433617" y="1844824"/>
            <a:ext cx="0" cy="4464496"/>
          </a:xfrm>
          <a:prstGeom prst="line">
            <a:avLst/>
          </a:prstGeom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Connector 18">
            <a:extLst>
              <a:ext uri="{FF2B5EF4-FFF2-40B4-BE49-F238E27FC236}">
                <a16:creationId xmlns:a16="http://schemas.microsoft.com/office/drawing/2014/main" id="{35F89F87-51B3-4953-D274-E601FDABD4C5}"/>
              </a:ext>
            </a:extLst>
          </p:cNvPr>
          <p:cNvCxnSpPr>
            <a:cxnSpLocks/>
          </p:cNvCxnSpPr>
          <p:nvPr/>
        </p:nvCxnSpPr>
        <p:spPr bwMode="auto">
          <a:xfrm>
            <a:off x="5135700" y="1844824"/>
            <a:ext cx="0" cy="4464496"/>
          </a:xfrm>
          <a:prstGeom prst="line">
            <a:avLst/>
          </a:prstGeom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6395D0B-2FC3-ABD6-0706-399399CB4470}"/>
              </a:ext>
            </a:extLst>
          </p:cNvPr>
          <p:cNvSpPr txBox="1"/>
          <p:nvPr/>
        </p:nvSpPr>
        <p:spPr bwMode="auto">
          <a:xfrm>
            <a:off x="554118" y="2331279"/>
            <a:ext cx="434127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700"/>
              </a:spcBef>
              <a:spcAft>
                <a:spcPts val="500"/>
              </a:spcAft>
              <a:defRPr/>
            </a:pPr>
            <a:r>
              <a:rPr lang="ru-RU" dirty="0">
                <a:latin typeface="Helvetica"/>
                <a:cs typeface="Helvetica"/>
              </a:rPr>
              <a:t>Годы/месяцы работ</a:t>
            </a:r>
          </a:p>
          <a:p>
            <a:pPr algn="r">
              <a:spcBef>
                <a:spcPts val="700"/>
              </a:spcBef>
              <a:spcAft>
                <a:spcPts val="500"/>
              </a:spcAft>
              <a:defRPr/>
            </a:pPr>
            <a:endParaRPr lang="ru-RU" dirty="0">
              <a:latin typeface="Helvetica"/>
              <a:cs typeface="Helvetica"/>
            </a:endParaRPr>
          </a:p>
          <a:p>
            <a:pPr algn="r">
              <a:spcBef>
                <a:spcPts val="700"/>
              </a:spcBef>
              <a:spcAft>
                <a:spcPts val="500"/>
              </a:spcAft>
              <a:defRPr/>
            </a:pPr>
            <a:r>
              <a:rPr lang="ru-RU" dirty="0">
                <a:latin typeface="Helvetica"/>
                <a:cs typeface="Helvetica"/>
              </a:rPr>
              <a:t>Атаки на отдельные автомобили</a:t>
            </a:r>
          </a:p>
          <a:p>
            <a:pPr algn="r">
              <a:spcBef>
                <a:spcPts val="700"/>
              </a:spcBef>
              <a:spcAft>
                <a:spcPts val="500"/>
              </a:spcAft>
              <a:defRPr/>
            </a:pPr>
            <a:endParaRPr lang="ru-RU" dirty="0">
              <a:latin typeface="Helvetica"/>
              <a:cs typeface="Helvetica"/>
            </a:endParaRPr>
          </a:p>
          <a:p>
            <a:pPr algn="r">
              <a:spcBef>
                <a:spcPts val="700"/>
              </a:spcBef>
              <a:spcAft>
                <a:spcPts val="500"/>
              </a:spcAft>
              <a:defRPr/>
            </a:pPr>
            <a:r>
              <a:rPr lang="ru-RU" dirty="0">
                <a:latin typeface="Helvetica"/>
                <a:cs typeface="Helvetica"/>
              </a:rPr>
              <a:t>Фокус атаки на причинение вреда ТС</a:t>
            </a:r>
          </a:p>
          <a:p>
            <a:pPr algn="r">
              <a:spcBef>
                <a:spcPts val="700"/>
              </a:spcBef>
              <a:spcAft>
                <a:spcPts val="500"/>
              </a:spcAft>
              <a:defRPr/>
            </a:pPr>
            <a:endParaRPr lang="ru-RU" dirty="0">
              <a:latin typeface="Helvetica"/>
              <a:cs typeface="Helvetica"/>
            </a:endParaRPr>
          </a:p>
          <a:p>
            <a:pPr algn="r">
              <a:spcBef>
                <a:spcPts val="700"/>
              </a:spcBef>
              <a:spcAft>
                <a:spcPts val="500"/>
              </a:spcAft>
              <a:defRPr/>
            </a:pPr>
            <a:r>
              <a:rPr lang="ru-RU" dirty="0">
                <a:latin typeface="Helvetica"/>
                <a:cs typeface="Helvetica"/>
              </a:rPr>
              <a:t>Обязательная экспертиза в автопроме</a:t>
            </a:r>
          </a:p>
          <a:p>
            <a:pPr algn="r">
              <a:spcBef>
                <a:spcPts val="700"/>
              </a:spcBef>
              <a:spcAft>
                <a:spcPts val="500"/>
              </a:spcAft>
              <a:defRPr/>
            </a:pPr>
            <a:endParaRPr lang="ru-RU" dirty="0">
              <a:latin typeface="Helvetica"/>
              <a:cs typeface="Helvetica"/>
            </a:endParaRPr>
          </a:p>
          <a:p>
            <a:pPr algn="r">
              <a:spcBef>
                <a:spcPts val="700"/>
              </a:spcBef>
              <a:spcAft>
                <a:spcPts val="500"/>
              </a:spcAft>
              <a:defRPr/>
            </a:pPr>
            <a:r>
              <a:rPr lang="ru-RU" dirty="0">
                <a:latin typeface="Helvetica"/>
                <a:cs typeface="Helvetica"/>
              </a:rPr>
              <a:t>Необходим доступ к автомобилю</a:t>
            </a:r>
          </a:p>
        </p:txBody>
      </p:sp>
      <p:cxnSp>
        <p:nvCxnSpPr>
          <p:cNvPr id="28" name="Straight Connector 33">
            <a:extLst>
              <a:ext uri="{FF2B5EF4-FFF2-40B4-BE49-F238E27FC236}">
                <a16:creationId xmlns:a16="http://schemas.microsoft.com/office/drawing/2014/main" id="{09F37F3F-F0DE-8C05-36C7-865FBC7402B2}"/>
              </a:ext>
            </a:extLst>
          </p:cNvPr>
          <p:cNvCxnSpPr>
            <a:cxnSpLocks/>
          </p:cNvCxnSpPr>
          <p:nvPr/>
        </p:nvCxnSpPr>
        <p:spPr bwMode="auto">
          <a:xfrm>
            <a:off x="767320" y="2996952"/>
            <a:ext cx="10975840" cy="0"/>
          </a:xfrm>
          <a:prstGeom prst="line">
            <a:avLst/>
          </a:prstGeom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E37668F5-C910-D27A-D2F3-7F481927F87E}"/>
              </a:ext>
            </a:extLst>
          </p:cNvPr>
          <p:cNvSpPr txBox="1"/>
          <p:nvPr/>
        </p:nvSpPr>
        <p:spPr>
          <a:xfrm>
            <a:off x="1199372" y="1484784"/>
            <a:ext cx="41045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700"/>
              </a:spcBef>
              <a:spcAft>
                <a:spcPts val="500"/>
              </a:spcAft>
              <a:defRPr/>
            </a:pPr>
            <a:r>
              <a:rPr lang="ru-RU" b="1" dirty="0">
                <a:latin typeface="Helvetica"/>
                <a:cs typeface="Helvetica"/>
              </a:rPr>
              <a:t>КИБЕРАТАКИ</a:t>
            </a:r>
            <a:r>
              <a:rPr lang="en-US" b="1" dirty="0">
                <a:latin typeface="Helvetica"/>
                <a:cs typeface="Helvetica"/>
              </a:rPr>
              <a:t> 1.0. (</a:t>
            </a:r>
            <a:r>
              <a:rPr lang="ru-RU" b="1" dirty="0">
                <a:latin typeface="Helvetica"/>
                <a:cs typeface="Helvetica"/>
              </a:rPr>
              <a:t>2015</a:t>
            </a:r>
            <a:r>
              <a:rPr lang="en-US" b="1" dirty="0">
                <a:latin typeface="Helvetica"/>
                <a:cs typeface="Helvetica"/>
              </a:rPr>
              <a:t>)</a:t>
            </a:r>
            <a:endParaRPr lang="ru-RU" b="1" dirty="0">
              <a:latin typeface="Helvetica"/>
              <a:cs typeface="Helvetica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1B4A103-3BD3-91B4-C08A-2B516AC9C10D}"/>
              </a:ext>
            </a:extLst>
          </p:cNvPr>
          <p:cNvSpPr txBox="1"/>
          <p:nvPr/>
        </p:nvSpPr>
        <p:spPr>
          <a:xfrm>
            <a:off x="7047164" y="1412776"/>
            <a:ext cx="41045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700"/>
              </a:spcBef>
              <a:spcAft>
                <a:spcPts val="500"/>
              </a:spcAft>
              <a:defRPr/>
            </a:pPr>
            <a:r>
              <a:rPr lang="ru-RU" b="1" dirty="0">
                <a:latin typeface="Helvetica"/>
                <a:cs typeface="Helvetica"/>
              </a:rPr>
              <a:t>КИБЕРАТАКИ </a:t>
            </a:r>
            <a:r>
              <a:rPr lang="en-US" b="1" dirty="0">
                <a:latin typeface="Helvetica"/>
                <a:cs typeface="Helvetica"/>
              </a:rPr>
              <a:t>2.0.</a:t>
            </a:r>
            <a:r>
              <a:rPr lang="ru-RU" b="1" dirty="0">
                <a:latin typeface="Helvetica"/>
                <a:cs typeface="Helvetica"/>
              </a:rPr>
              <a:t> </a:t>
            </a:r>
            <a:r>
              <a:rPr lang="en-US" b="1" dirty="0">
                <a:latin typeface="Helvetica"/>
                <a:cs typeface="Helvetica"/>
              </a:rPr>
              <a:t>(</a:t>
            </a:r>
            <a:r>
              <a:rPr lang="ru-RU" b="1" dirty="0">
                <a:latin typeface="Helvetica"/>
                <a:cs typeface="Helvetica"/>
              </a:rPr>
              <a:t>20</a:t>
            </a:r>
            <a:r>
              <a:rPr lang="en-US" b="1" dirty="0">
                <a:latin typeface="Helvetica"/>
                <a:cs typeface="Helvetica"/>
              </a:rPr>
              <a:t>2</a:t>
            </a:r>
            <a:r>
              <a:rPr lang="ru-RU" b="1" dirty="0">
                <a:latin typeface="Helvetica"/>
                <a:cs typeface="Helvetica"/>
              </a:rPr>
              <a:t>4</a:t>
            </a:r>
            <a:r>
              <a:rPr lang="en-US" b="1" dirty="0">
                <a:latin typeface="Helvetica"/>
                <a:cs typeface="Helvetica"/>
              </a:rPr>
              <a:t>)</a:t>
            </a:r>
            <a:endParaRPr lang="ru-RU" b="1" dirty="0">
              <a:latin typeface="Helvetica"/>
              <a:cs typeface="Helvetica"/>
            </a:endParaRPr>
          </a:p>
        </p:txBody>
      </p:sp>
      <p:sp>
        <p:nvSpPr>
          <p:cNvPr id="3088" name="TextBox 3087">
            <a:extLst>
              <a:ext uri="{FF2B5EF4-FFF2-40B4-BE49-F238E27FC236}">
                <a16:creationId xmlns:a16="http://schemas.microsoft.com/office/drawing/2014/main" id="{0F12216F-BAF7-2C42-0818-370560F03A7C}"/>
              </a:ext>
            </a:extLst>
          </p:cNvPr>
          <p:cNvSpPr txBox="1"/>
          <p:nvPr/>
        </p:nvSpPr>
        <p:spPr bwMode="auto">
          <a:xfrm>
            <a:off x="7698125" y="2340816"/>
            <a:ext cx="3939757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700"/>
              </a:spcBef>
              <a:spcAft>
                <a:spcPts val="500"/>
              </a:spcAft>
              <a:defRPr/>
            </a:pPr>
            <a:r>
              <a:rPr lang="ru-RU" dirty="0">
                <a:latin typeface="Helvetica"/>
                <a:cs typeface="Helvetica"/>
              </a:rPr>
              <a:t>Недели работ</a:t>
            </a:r>
          </a:p>
          <a:p>
            <a:pPr>
              <a:spcBef>
                <a:spcPts val="700"/>
              </a:spcBef>
              <a:spcAft>
                <a:spcPts val="500"/>
              </a:spcAft>
              <a:defRPr/>
            </a:pPr>
            <a:endParaRPr lang="ru-RU" dirty="0">
              <a:latin typeface="Helvetica"/>
              <a:cs typeface="Helvetica"/>
            </a:endParaRPr>
          </a:p>
          <a:p>
            <a:pPr>
              <a:spcBef>
                <a:spcPts val="700"/>
              </a:spcBef>
              <a:spcAft>
                <a:spcPts val="500"/>
              </a:spcAft>
              <a:defRPr/>
            </a:pPr>
            <a:r>
              <a:rPr lang="ru-RU" dirty="0">
                <a:latin typeface="Helvetica"/>
                <a:cs typeface="Helvetica"/>
              </a:rPr>
              <a:t>Атаки на миллионы автомобилей</a:t>
            </a:r>
          </a:p>
          <a:p>
            <a:pPr>
              <a:spcBef>
                <a:spcPts val="700"/>
              </a:spcBef>
              <a:spcAft>
                <a:spcPts val="500"/>
              </a:spcAft>
              <a:defRPr/>
            </a:pPr>
            <a:endParaRPr lang="ru-RU" sz="700" dirty="0">
              <a:latin typeface="Helvetica"/>
              <a:cs typeface="Helvetica"/>
            </a:endParaRPr>
          </a:p>
          <a:p>
            <a:pPr>
              <a:spcBef>
                <a:spcPts val="700"/>
              </a:spcBef>
              <a:spcAft>
                <a:spcPts val="500"/>
              </a:spcAft>
              <a:defRPr/>
            </a:pPr>
            <a:r>
              <a:rPr lang="ru-RU" dirty="0">
                <a:latin typeface="Helvetica"/>
                <a:cs typeface="Helvetica"/>
              </a:rPr>
              <a:t>Фокус атаки на причинение вреда и ТС, и бизнесу в целом</a:t>
            </a:r>
          </a:p>
          <a:p>
            <a:pPr>
              <a:spcBef>
                <a:spcPts val="700"/>
              </a:spcBef>
              <a:spcAft>
                <a:spcPts val="500"/>
              </a:spcAft>
              <a:defRPr/>
            </a:pPr>
            <a:endParaRPr lang="ru-RU" sz="1050" dirty="0">
              <a:latin typeface="Helvetica"/>
              <a:cs typeface="Helvetica"/>
            </a:endParaRPr>
          </a:p>
          <a:p>
            <a:pPr>
              <a:spcBef>
                <a:spcPts val="700"/>
              </a:spcBef>
              <a:spcAft>
                <a:spcPts val="500"/>
              </a:spcAft>
              <a:defRPr/>
            </a:pPr>
            <a:r>
              <a:rPr lang="ru-RU" dirty="0">
                <a:latin typeface="Helvetica"/>
                <a:cs typeface="Helvetica"/>
              </a:rPr>
              <a:t>Достаточно общих знаний</a:t>
            </a:r>
          </a:p>
          <a:p>
            <a:pPr>
              <a:spcBef>
                <a:spcPts val="700"/>
              </a:spcBef>
              <a:spcAft>
                <a:spcPts val="500"/>
              </a:spcAft>
              <a:defRPr/>
            </a:pPr>
            <a:endParaRPr lang="ru-RU" dirty="0">
              <a:latin typeface="Helvetica"/>
              <a:cs typeface="Helvetica"/>
            </a:endParaRPr>
          </a:p>
          <a:p>
            <a:pPr>
              <a:spcBef>
                <a:spcPts val="700"/>
              </a:spcBef>
              <a:spcAft>
                <a:spcPts val="500"/>
              </a:spcAft>
              <a:defRPr/>
            </a:pPr>
            <a:r>
              <a:rPr lang="ru-RU" dirty="0">
                <a:latin typeface="Helvetica"/>
                <a:cs typeface="Helvetica"/>
              </a:rPr>
              <a:t>Можно без доступа к автомобилю</a:t>
            </a:r>
          </a:p>
        </p:txBody>
      </p:sp>
      <p:sp>
        <p:nvSpPr>
          <p:cNvPr id="3089" name="TextBox 3088">
            <a:extLst>
              <a:ext uri="{FF2B5EF4-FFF2-40B4-BE49-F238E27FC236}">
                <a16:creationId xmlns:a16="http://schemas.microsoft.com/office/drawing/2014/main" id="{03B42A8F-F14A-4156-6D31-2B163D9029A5}"/>
              </a:ext>
            </a:extLst>
          </p:cNvPr>
          <p:cNvSpPr txBox="1"/>
          <p:nvPr/>
        </p:nvSpPr>
        <p:spPr bwMode="auto">
          <a:xfrm>
            <a:off x="5135700" y="2331279"/>
            <a:ext cx="229791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700"/>
              </a:spcBef>
              <a:spcAft>
                <a:spcPts val="500"/>
              </a:spcAft>
              <a:defRPr/>
            </a:pPr>
            <a:r>
              <a:rPr lang="ru-RU" i="1" dirty="0">
                <a:latin typeface="Helvetica"/>
                <a:cs typeface="Helvetica"/>
              </a:rPr>
              <a:t>трудозатраты</a:t>
            </a:r>
          </a:p>
          <a:p>
            <a:pPr algn="ctr">
              <a:spcBef>
                <a:spcPts val="700"/>
              </a:spcBef>
              <a:spcAft>
                <a:spcPts val="500"/>
              </a:spcAft>
              <a:defRPr/>
            </a:pPr>
            <a:endParaRPr lang="ru-RU" i="1" dirty="0">
              <a:latin typeface="Helvetica"/>
              <a:cs typeface="Helvetica"/>
            </a:endParaRPr>
          </a:p>
          <a:p>
            <a:pPr algn="ctr">
              <a:spcBef>
                <a:spcPts val="700"/>
              </a:spcBef>
              <a:spcAft>
                <a:spcPts val="500"/>
              </a:spcAft>
              <a:defRPr/>
            </a:pPr>
            <a:r>
              <a:rPr lang="ru-RU" i="1" dirty="0">
                <a:latin typeface="Helvetica"/>
                <a:cs typeface="Helvetica"/>
              </a:rPr>
              <a:t>масштаб угроз</a:t>
            </a:r>
          </a:p>
          <a:p>
            <a:pPr algn="ctr">
              <a:spcBef>
                <a:spcPts val="700"/>
              </a:spcBef>
              <a:spcAft>
                <a:spcPts val="500"/>
              </a:spcAft>
              <a:defRPr/>
            </a:pPr>
            <a:endParaRPr lang="ru-RU" i="1" dirty="0">
              <a:latin typeface="Helvetica"/>
              <a:cs typeface="Helvetica"/>
            </a:endParaRPr>
          </a:p>
          <a:p>
            <a:pPr algn="ctr">
              <a:spcBef>
                <a:spcPts val="700"/>
              </a:spcBef>
              <a:spcAft>
                <a:spcPts val="500"/>
              </a:spcAft>
              <a:defRPr/>
            </a:pPr>
            <a:r>
              <a:rPr lang="ru-RU" i="1" dirty="0">
                <a:latin typeface="Helvetica"/>
                <a:cs typeface="Helvetica"/>
              </a:rPr>
              <a:t>фокус атаки</a:t>
            </a:r>
          </a:p>
          <a:p>
            <a:pPr algn="ctr">
              <a:spcBef>
                <a:spcPts val="700"/>
              </a:spcBef>
              <a:spcAft>
                <a:spcPts val="500"/>
              </a:spcAft>
              <a:defRPr/>
            </a:pPr>
            <a:endParaRPr lang="ru-RU" i="1" dirty="0">
              <a:latin typeface="Helvetica"/>
              <a:cs typeface="Helvetica"/>
            </a:endParaRPr>
          </a:p>
          <a:p>
            <a:pPr algn="ctr">
              <a:spcBef>
                <a:spcPts val="700"/>
              </a:spcBef>
              <a:spcAft>
                <a:spcPts val="500"/>
              </a:spcAft>
              <a:defRPr/>
            </a:pPr>
            <a:r>
              <a:rPr lang="ru-RU" i="1" dirty="0">
                <a:latin typeface="Helvetica"/>
                <a:cs typeface="Helvetica"/>
              </a:rPr>
              <a:t>экспертиза</a:t>
            </a:r>
          </a:p>
          <a:p>
            <a:pPr algn="ctr">
              <a:spcBef>
                <a:spcPts val="700"/>
              </a:spcBef>
              <a:spcAft>
                <a:spcPts val="500"/>
              </a:spcAft>
              <a:defRPr/>
            </a:pPr>
            <a:endParaRPr lang="ru-RU" i="1" dirty="0">
              <a:latin typeface="Helvetica"/>
              <a:cs typeface="Helvetica"/>
            </a:endParaRPr>
          </a:p>
          <a:p>
            <a:pPr algn="ctr">
              <a:spcBef>
                <a:spcPts val="700"/>
              </a:spcBef>
              <a:spcAft>
                <a:spcPts val="500"/>
              </a:spcAft>
              <a:defRPr/>
            </a:pPr>
            <a:r>
              <a:rPr lang="ru-RU" i="1" dirty="0">
                <a:latin typeface="Helvetica"/>
                <a:cs typeface="Helvetica"/>
              </a:rPr>
              <a:t>методы исследования</a:t>
            </a:r>
          </a:p>
        </p:txBody>
      </p:sp>
      <p:cxnSp>
        <p:nvCxnSpPr>
          <p:cNvPr id="3090" name="Straight Connector 33">
            <a:extLst>
              <a:ext uri="{FF2B5EF4-FFF2-40B4-BE49-F238E27FC236}">
                <a16:creationId xmlns:a16="http://schemas.microsoft.com/office/drawing/2014/main" id="{9A642FCA-EC8E-2E17-6539-81127F18729C}"/>
              </a:ext>
            </a:extLst>
          </p:cNvPr>
          <p:cNvCxnSpPr>
            <a:cxnSpLocks/>
          </p:cNvCxnSpPr>
          <p:nvPr/>
        </p:nvCxnSpPr>
        <p:spPr bwMode="auto">
          <a:xfrm>
            <a:off x="767408" y="3789040"/>
            <a:ext cx="10975840" cy="0"/>
          </a:xfrm>
          <a:prstGeom prst="line">
            <a:avLst/>
          </a:prstGeom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91" name="Straight Connector 33">
            <a:extLst>
              <a:ext uri="{FF2B5EF4-FFF2-40B4-BE49-F238E27FC236}">
                <a16:creationId xmlns:a16="http://schemas.microsoft.com/office/drawing/2014/main" id="{9E74BE8A-7F13-4E17-BF55-9C099F250F73}"/>
              </a:ext>
            </a:extLst>
          </p:cNvPr>
          <p:cNvCxnSpPr>
            <a:cxnSpLocks/>
          </p:cNvCxnSpPr>
          <p:nvPr/>
        </p:nvCxnSpPr>
        <p:spPr bwMode="auto">
          <a:xfrm>
            <a:off x="767408" y="4653136"/>
            <a:ext cx="10975840" cy="0"/>
          </a:xfrm>
          <a:prstGeom prst="line">
            <a:avLst/>
          </a:prstGeom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92" name="Straight Connector 33">
            <a:extLst>
              <a:ext uri="{FF2B5EF4-FFF2-40B4-BE49-F238E27FC236}">
                <a16:creationId xmlns:a16="http://schemas.microsoft.com/office/drawing/2014/main" id="{54508C3C-D838-31C5-98BB-0979E978D192}"/>
              </a:ext>
            </a:extLst>
          </p:cNvPr>
          <p:cNvCxnSpPr>
            <a:cxnSpLocks/>
          </p:cNvCxnSpPr>
          <p:nvPr/>
        </p:nvCxnSpPr>
        <p:spPr bwMode="auto">
          <a:xfrm>
            <a:off x="767408" y="5517232"/>
            <a:ext cx="10975840" cy="0"/>
          </a:xfrm>
          <a:prstGeom prst="line">
            <a:avLst/>
          </a:prstGeom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3103" name="Группа 3102">
            <a:extLst>
              <a:ext uri="{FF2B5EF4-FFF2-40B4-BE49-F238E27FC236}">
                <a16:creationId xmlns:a16="http://schemas.microsoft.com/office/drawing/2014/main" id="{329CB455-2E97-F60E-B042-E61EBCD21FEB}"/>
              </a:ext>
            </a:extLst>
          </p:cNvPr>
          <p:cNvGrpSpPr/>
          <p:nvPr/>
        </p:nvGrpSpPr>
        <p:grpSpPr>
          <a:xfrm>
            <a:off x="5336805" y="1442346"/>
            <a:ext cx="1986121" cy="460465"/>
            <a:chOff x="5475289" y="1471029"/>
            <a:chExt cx="1636116" cy="349028"/>
          </a:xfrm>
          <a:solidFill>
            <a:schemeClr val="accent5">
              <a:lumMod val="75000"/>
            </a:schemeClr>
          </a:solidFill>
        </p:grpSpPr>
        <p:grpSp>
          <p:nvGrpSpPr>
            <p:cNvPr id="3099" name="Группа 3098">
              <a:extLst>
                <a:ext uri="{FF2B5EF4-FFF2-40B4-BE49-F238E27FC236}">
                  <a16:creationId xmlns:a16="http://schemas.microsoft.com/office/drawing/2014/main" id="{60D9FFB0-3AF7-480E-1BB4-3085A8771938}"/>
                </a:ext>
              </a:extLst>
            </p:cNvPr>
            <p:cNvGrpSpPr/>
            <p:nvPr/>
          </p:nvGrpSpPr>
          <p:grpSpPr>
            <a:xfrm>
              <a:off x="5475289" y="1471029"/>
              <a:ext cx="1102617" cy="349028"/>
              <a:chOff x="6202581" y="1495326"/>
              <a:chExt cx="1102617" cy="349028"/>
            </a:xfrm>
            <a:grpFill/>
          </p:grpSpPr>
          <p:grpSp>
            <p:nvGrpSpPr>
              <p:cNvPr id="3093" name="Группа 3092">
                <a:extLst>
                  <a:ext uri="{FF2B5EF4-FFF2-40B4-BE49-F238E27FC236}">
                    <a16:creationId xmlns:a16="http://schemas.microsoft.com/office/drawing/2014/main" id="{6FF8BE79-3E63-2DC6-8157-64CE6280A4E0}"/>
                  </a:ext>
                </a:extLst>
              </p:cNvPr>
              <p:cNvGrpSpPr/>
              <p:nvPr/>
            </p:nvGrpSpPr>
            <p:grpSpPr>
              <a:xfrm>
                <a:off x="6202581" y="1495326"/>
                <a:ext cx="575402" cy="336636"/>
                <a:chOff x="845637" y="1757052"/>
                <a:chExt cx="539878" cy="315853"/>
              </a:xfrm>
              <a:grpFill/>
            </p:grpSpPr>
            <p:sp>
              <p:nvSpPr>
                <p:cNvPr id="3094" name="Шеврон 248">
                  <a:extLst>
                    <a:ext uri="{FF2B5EF4-FFF2-40B4-BE49-F238E27FC236}">
                      <a16:creationId xmlns:a16="http://schemas.microsoft.com/office/drawing/2014/main" id="{07D7B7D1-094D-FD23-08E6-38C05D3722B8}"/>
                    </a:ext>
                  </a:extLst>
                </p:cNvPr>
                <p:cNvSpPr/>
                <p:nvPr/>
              </p:nvSpPr>
              <p:spPr>
                <a:xfrm>
                  <a:off x="845637" y="1757052"/>
                  <a:ext cx="297774" cy="315853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95" name="Шеврон 249">
                  <a:extLst>
                    <a:ext uri="{FF2B5EF4-FFF2-40B4-BE49-F238E27FC236}">
                      <a16:creationId xmlns:a16="http://schemas.microsoft.com/office/drawing/2014/main" id="{9F398FB4-F698-98E2-B7BB-B6C3AEFBE9C8}"/>
                    </a:ext>
                  </a:extLst>
                </p:cNvPr>
                <p:cNvSpPr/>
                <p:nvPr/>
              </p:nvSpPr>
              <p:spPr>
                <a:xfrm>
                  <a:off x="1087741" y="1757052"/>
                  <a:ext cx="297774" cy="315853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096" name="Группа 3095">
                <a:extLst>
                  <a:ext uri="{FF2B5EF4-FFF2-40B4-BE49-F238E27FC236}">
                    <a16:creationId xmlns:a16="http://schemas.microsoft.com/office/drawing/2014/main" id="{91F42871-ED40-7D47-EB35-65C745C6492F}"/>
                  </a:ext>
                </a:extLst>
              </p:cNvPr>
              <p:cNvGrpSpPr/>
              <p:nvPr/>
            </p:nvGrpSpPr>
            <p:grpSpPr>
              <a:xfrm>
                <a:off x="6729796" y="1507716"/>
                <a:ext cx="575402" cy="336638"/>
                <a:chOff x="845637" y="1784030"/>
                <a:chExt cx="539878" cy="315855"/>
              </a:xfrm>
              <a:grpFill/>
            </p:grpSpPr>
            <p:sp>
              <p:nvSpPr>
                <p:cNvPr id="3097" name="Шеврон 248">
                  <a:extLst>
                    <a:ext uri="{FF2B5EF4-FFF2-40B4-BE49-F238E27FC236}">
                      <a16:creationId xmlns:a16="http://schemas.microsoft.com/office/drawing/2014/main" id="{34FC3FCA-73B4-2059-C4D3-F6A40E73A362}"/>
                    </a:ext>
                  </a:extLst>
                </p:cNvPr>
                <p:cNvSpPr/>
                <p:nvPr/>
              </p:nvSpPr>
              <p:spPr>
                <a:xfrm>
                  <a:off x="845637" y="1784032"/>
                  <a:ext cx="297774" cy="315853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98" name="Шеврон 249">
                  <a:extLst>
                    <a:ext uri="{FF2B5EF4-FFF2-40B4-BE49-F238E27FC236}">
                      <a16:creationId xmlns:a16="http://schemas.microsoft.com/office/drawing/2014/main" id="{1F31DB5E-77AB-E267-FEEC-1391F5F956AC}"/>
                    </a:ext>
                  </a:extLst>
                </p:cNvPr>
                <p:cNvSpPr/>
                <p:nvPr/>
              </p:nvSpPr>
              <p:spPr>
                <a:xfrm>
                  <a:off x="1087741" y="1784030"/>
                  <a:ext cx="297774" cy="315853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3100" name="Группа 3099">
              <a:extLst>
                <a:ext uri="{FF2B5EF4-FFF2-40B4-BE49-F238E27FC236}">
                  <a16:creationId xmlns:a16="http://schemas.microsoft.com/office/drawing/2014/main" id="{5F3E8327-B48F-9740-BBA0-888CAF7B3A1F}"/>
                </a:ext>
              </a:extLst>
            </p:cNvPr>
            <p:cNvGrpSpPr/>
            <p:nvPr/>
          </p:nvGrpSpPr>
          <p:grpSpPr>
            <a:xfrm>
              <a:off x="6536003" y="1471029"/>
              <a:ext cx="575402" cy="336636"/>
              <a:chOff x="845637" y="1757052"/>
              <a:chExt cx="539878" cy="315853"/>
            </a:xfrm>
            <a:grpFill/>
          </p:grpSpPr>
          <p:sp>
            <p:nvSpPr>
              <p:cNvPr id="3101" name="Шеврон 248">
                <a:extLst>
                  <a:ext uri="{FF2B5EF4-FFF2-40B4-BE49-F238E27FC236}">
                    <a16:creationId xmlns:a16="http://schemas.microsoft.com/office/drawing/2014/main" id="{937380D5-0102-0D62-D4AC-BDF05101FE03}"/>
                  </a:ext>
                </a:extLst>
              </p:cNvPr>
              <p:cNvSpPr/>
              <p:nvPr/>
            </p:nvSpPr>
            <p:spPr>
              <a:xfrm>
                <a:off x="845637" y="1757052"/>
                <a:ext cx="297774" cy="315853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02" name="Шеврон 249">
                <a:extLst>
                  <a:ext uri="{FF2B5EF4-FFF2-40B4-BE49-F238E27FC236}">
                    <a16:creationId xmlns:a16="http://schemas.microsoft.com/office/drawing/2014/main" id="{55882E54-0B24-F6EA-76DA-6ABD374102DA}"/>
                  </a:ext>
                </a:extLst>
              </p:cNvPr>
              <p:cNvSpPr/>
              <p:nvPr/>
            </p:nvSpPr>
            <p:spPr>
              <a:xfrm>
                <a:off x="1087741" y="1757052"/>
                <a:ext cx="297774" cy="315853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0264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29">
            <a:extLst>
              <a:ext uri="{FF2B5EF4-FFF2-40B4-BE49-F238E27FC236}">
                <a16:creationId xmlns:a16="http://schemas.microsoft.com/office/drawing/2014/main" id="{14B385CA-4677-F207-ECCE-3CF7D3B9F7A1}"/>
              </a:ext>
            </a:extLst>
          </p:cNvPr>
          <p:cNvSpPr/>
          <p:nvPr/>
        </p:nvSpPr>
        <p:spPr bwMode="auto">
          <a:xfrm>
            <a:off x="7187369" y="1340267"/>
            <a:ext cx="49062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Montserrat"/>
              </a:rPr>
              <a:t>Последний год показал увеличение числа обмена информацией о кибератаках в даркнете.</a:t>
            </a:r>
          </a:p>
          <a:p>
            <a:pPr>
              <a:defRPr/>
            </a:pPr>
            <a:r>
              <a:rPr lang="ru-RU" sz="1400" dirty="0">
                <a:latin typeface="Montserrat"/>
              </a:rPr>
              <a:t>Хакеры, как белые, так и чёрные, обмениваются информацией об алгоритмах атак и инструментами для взлома.</a:t>
            </a:r>
          </a:p>
          <a:p>
            <a:pPr>
              <a:defRPr/>
            </a:pPr>
            <a:r>
              <a:rPr lang="ru-RU" sz="1400" dirty="0">
                <a:latin typeface="Montserrat"/>
              </a:rPr>
              <a:t>К сожалению, злоумышленников больше, чем исследователей безопасности:</a:t>
            </a:r>
          </a:p>
          <a:p>
            <a:pPr marL="285750" indent="-285750">
              <a:buFontTx/>
              <a:buChar char="-"/>
              <a:defRPr/>
            </a:pPr>
            <a:endParaRPr lang="ru-RU" sz="1400" dirty="0">
              <a:latin typeface="Montserrat"/>
            </a:endParaRPr>
          </a:p>
        </p:txBody>
      </p:sp>
      <p:grpSp>
        <p:nvGrpSpPr>
          <p:cNvPr id="2" name="Группа 36">
            <a:extLst>
              <a:ext uri="{FF2B5EF4-FFF2-40B4-BE49-F238E27FC236}">
                <a16:creationId xmlns:a16="http://schemas.microsoft.com/office/drawing/2014/main" id="{1ACB8B82-BC4B-8318-453A-74976B6528B8}"/>
              </a:ext>
            </a:extLst>
          </p:cNvPr>
          <p:cNvGrpSpPr/>
          <p:nvPr/>
        </p:nvGrpSpPr>
        <p:grpSpPr bwMode="auto">
          <a:xfrm>
            <a:off x="173331" y="-3051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3" name="Прямоугольник 37">
              <a:extLst>
                <a:ext uri="{FF2B5EF4-FFF2-40B4-BE49-F238E27FC236}">
                  <a16:creationId xmlns:a16="http://schemas.microsoft.com/office/drawing/2014/main" id="{1BEA58DD-509A-5717-A892-289527E594A0}"/>
                </a:ext>
              </a:extLst>
            </p:cNvPr>
            <p:cNvSpPr/>
            <p:nvPr/>
          </p:nvSpPr>
          <p:spPr bwMode="auto">
            <a:xfrm rot="16199999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4" name="Прямоугольник 38">
              <a:extLst>
                <a:ext uri="{FF2B5EF4-FFF2-40B4-BE49-F238E27FC236}">
                  <a16:creationId xmlns:a16="http://schemas.microsoft.com/office/drawing/2014/main" id="{0FFA9C6F-B15D-C7D9-3B45-B1FFC1838552}"/>
                </a:ext>
              </a:extLst>
            </p:cNvPr>
            <p:cNvSpPr/>
            <p:nvPr/>
          </p:nvSpPr>
          <p:spPr bwMode="auto">
            <a:xfrm rot="16199999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" name="Прямоугольник 39">
              <a:extLst>
                <a:ext uri="{FF2B5EF4-FFF2-40B4-BE49-F238E27FC236}">
                  <a16:creationId xmlns:a16="http://schemas.microsoft.com/office/drawing/2014/main" id="{7F411DD6-C063-05E0-5439-0DF3FC164FCA}"/>
                </a:ext>
              </a:extLst>
            </p:cNvPr>
            <p:cNvSpPr/>
            <p:nvPr/>
          </p:nvSpPr>
          <p:spPr bwMode="auto">
            <a:xfrm rot="16199999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" name="Прямоугольник 14">
            <a:extLst>
              <a:ext uri="{FF2B5EF4-FFF2-40B4-BE49-F238E27FC236}">
                <a16:creationId xmlns:a16="http://schemas.microsoft.com/office/drawing/2014/main" id="{161AF5AD-C248-7487-A607-922D8BF6F7A4}"/>
              </a:ext>
            </a:extLst>
          </p:cNvPr>
          <p:cNvSpPr/>
          <p:nvPr/>
        </p:nvSpPr>
        <p:spPr bwMode="auto">
          <a:xfrm flipH="1">
            <a:off x="479376" y="-27384"/>
            <a:ext cx="11712624" cy="10575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ext Placeholder 38">
            <a:extLst>
              <a:ext uri="{FF2B5EF4-FFF2-40B4-BE49-F238E27FC236}">
                <a16:creationId xmlns:a16="http://schemas.microsoft.com/office/drawing/2014/main" id="{961DAEAD-7C43-F90B-3595-CEBF75FEB069}"/>
              </a:ext>
            </a:extLst>
          </p:cNvPr>
          <p:cNvSpPr txBox="1"/>
          <p:nvPr/>
        </p:nvSpPr>
        <p:spPr bwMode="auto">
          <a:xfrm>
            <a:off x="736745" y="11663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Montserrat Medium"/>
              </a:rPr>
              <a:t>ТРЕНДЫ КИБЕРАТАК</a:t>
            </a:r>
            <a:endParaRPr lang="en-US" sz="2800" dirty="0">
              <a:solidFill>
                <a:schemeClr val="bg1"/>
              </a:solidFill>
              <a:latin typeface="Montserrat Medium"/>
            </a:endParaRPr>
          </a:p>
        </p:txBody>
      </p:sp>
      <p:sp>
        <p:nvSpPr>
          <p:cNvPr id="9" name="Google Shape;701;p53">
            <a:extLst>
              <a:ext uri="{FF2B5EF4-FFF2-40B4-BE49-F238E27FC236}">
                <a16:creationId xmlns:a16="http://schemas.microsoft.com/office/drawing/2014/main" id="{39FF181B-39B1-C0A4-A133-97DE0D5240D6}"/>
              </a:ext>
            </a:extLst>
          </p:cNvPr>
          <p:cNvSpPr/>
          <p:nvPr/>
        </p:nvSpPr>
        <p:spPr bwMode="auto">
          <a:xfrm>
            <a:off x="10330000" y="282729"/>
            <a:ext cx="1643410" cy="29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bg1"/>
                </a:solidFill>
                <a:latin typeface="Montserrat"/>
              </a:rPr>
              <a:t>ЛАНДШАФТ УГРОЗ</a:t>
            </a:r>
            <a:br>
              <a:rPr lang="ru-RU" sz="1400" b="1" dirty="0">
                <a:solidFill>
                  <a:schemeClr val="bg1"/>
                </a:solidFill>
                <a:latin typeface="Montserrat"/>
              </a:rPr>
            </a:br>
            <a:endParaRPr lang="en-US" sz="14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0" name="Прямоугольник: скругленные углы 1">
            <a:extLst>
              <a:ext uri="{FF2B5EF4-FFF2-40B4-BE49-F238E27FC236}">
                <a16:creationId xmlns:a16="http://schemas.microsoft.com/office/drawing/2014/main" id="{286F5735-F48A-1C61-8AB8-B05B7FFEE51E}"/>
              </a:ext>
            </a:extLst>
          </p:cNvPr>
          <p:cNvSpPr/>
          <p:nvPr/>
        </p:nvSpPr>
        <p:spPr bwMode="auto">
          <a:xfrm>
            <a:off x="9854859" y="383165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: скругленные углы 3">
            <a:extLst>
              <a:ext uri="{FF2B5EF4-FFF2-40B4-BE49-F238E27FC236}">
                <a16:creationId xmlns:a16="http://schemas.microsoft.com/office/drawing/2014/main" id="{5E3C7344-5063-B6DB-4510-ED36AF52E57C}"/>
              </a:ext>
            </a:extLst>
          </p:cNvPr>
          <p:cNvSpPr/>
          <p:nvPr/>
        </p:nvSpPr>
        <p:spPr bwMode="auto">
          <a:xfrm>
            <a:off x="9975202" y="498431"/>
            <a:ext cx="110170" cy="110170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: скругленные верхние углы 50">
            <a:extLst>
              <a:ext uri="{FF2B5EF4-FFF2-40B4-BE49-F238E27FC236}">
                <a16:creationId xmlns:a16="http://schemas.microsoft.com/office/drawing/2014/main" id="{B7CAC547-03D2-63E6-86F3-7F33249A7871}"/>
              </a:ext>
            </a:extLst>
          </p:cNvPr>
          <p:cNvSpPr/>
          <p:nvPr/>
        </p:nvSpPr>
        <p:spPr bwMode="auto">
          <a:xfrm>
            <a:off x="9975202" y="815786"/>
            <a:ext cx="110170" cy="210032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: скругленные верхние углы 51">
            <a:extLst>
              <a:ext uri="{FF2B5EF4-FFF2-40B4-BE49-F238E27FC236}">
                <a16:creationId xmlns:a16="http://schemas.microsoft.com/office/drawing/2014/main" id="{7CE43AC0-A824-E129-C7B9-CC3F6FA77674}"/>
              </a:ext>
            </a:extLst>
          </p:cNvPr>
          <p:cNvSpPr/>
          <p:nvPr/>
        </p:nvSpPr>
        <p:spPr bwMode="auto">
          <a:xfrm rot="10800000">
            <a:off x="9975202" y="-20626"/>
            <a:ext cx="110170" cy="29905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CU and car alarm">
            <a:extLst>
              <a:ext uri="{FF2B5EF4-FFF2-40B4-BE49-F238E27FC236}">
                <a16:creationId xmlns:a16="http://schemas.microsoft.com/office/drawing/2014/main" id="{9472BF31-9E69-556D-92A2-2FB07BC771EC}"/>
              </a:ext>
            </a:extLst>
          </p:cNvPr>
          <p:cNvSpPr txBox="1"/>
          <p:nvPr/>
        </p:nvSpPr>
        <p:spPr bwMode="auto">
          <a:xfrm>
            <a:off x="736745" y="548680"/>
            <a:ext cx="10201124" cy="4885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</a:defRPr>
            </a:lvl1pPr>
          </a:lstStyle>
          <a:p>
            <a:pPr>
              <a:defRPr/>
            </a:pPr>
            <a:r>
              <a:rPr lang="ru-RU" sz="2000" dirty="0">
                <a:solidFill>
                  <a:srgbClr val="FFC000"/>
                </a:solidFill>
                <a:latin typeface="Montserrat SemiBold"/>
                <a:cs typeface="Helvetica"/>
              </a:rPr>
              <a:t>АТАКУЮТ ЗЛОУМЫШЛЕННИКИ И В ОСНОВНОМ УДАЛЁННО</a:t>
            </a:r>
            <a:endParaRPr lang="en-US" sz="2000" dirty="0">
              <a:solidFill>
                <a:srgbClr val="FFC000"/>
              </a:solidFill>
              <a:latin typeface="Montserrat SemiBold"/>
              <a:cs typeface="Helvetica"/>
            </a:endParaRP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37A58B23-B45C-FF96-0D3E-2F0C27311F4F}"/>
              </a:ext>
            </a:extLst>
          </p:cNvPr>
          <p:cNvGraphicFramePr/>
          <p:nvPr/>
        </p:nvGraphicFramePr>
        <p:xfrm>
          <a:off x="479376" y="5350842"/>
          <a:ext cx="5757906" cy="1507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17B080CF-A699-6897-68B1-11282449A251}"/>
              </a:ext>
            </a:extLst>
          </p:cNvPr>
          <p:cNvGraphicFramePr/>
          <p:nvPr/>
        </p:nvGraphicFramePr>
        <p:xfrm>
          <a:off x="6335688" y="5350843"/>
          <a:ext cx="5757906" cy="1504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9CAA18-A036-FB47-2250-6A392D40F753}"/>
              </a:ext>
            </a:extLst>
          </p:cNvPr>
          <p:cNvCxnSpPr>
            <a:cxnSpLocks/>
          </p:cNvCxnSpPr>
          <p:nvPr/>
        </p:nvCxnSpPr>
        <p:spPr bwMode="auto">
          <a:xfrm>
            <a:off x="736745" y="5301208"/>
            <a:ext cx="11163231" cy="0"/>
          </a:xfrm>
          <a:prstGeom prst="line">
            <a:avLst/>
          </a:prstGeom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E7157DF-AD49-94D9-0DBF-516D04164C66}"/>
              </a:ext>
            </a:extLst>
          </p:cNvPr>
          <p:cNvGrpSpPr/>
          <p:nvPr/>
        </p:nvGrpSpPr>
        <p:grpSpPr>
          <a:xfrm>
            <a:off x="479376" y="1186180"/>
            <a:ext cx="6724015" cy="4071620"/>
            <a:chOff x="29554" y="-42734"/>
            <a:chExt cx="6598489" cy="4072163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D8759F2-42EE-2E42-850C-2E59251C2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9" t="3915" r="12548" b="67597"/>
            <a:stretch/>
          </p:blipFill>
          <p:spPr bwMode="auto">
            <a:xfrm>
              <a:off x="29554" y="-42734"/>
              <a:ext cx="6551699" cy="1588937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346D70D-E8D2-AC30-D068-381E7219C8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175" t="44355" r="12043" b="6254"/>
            <a:stretch/>
          </p:blipFill>
          <p:spPr bwMode="auto">
            <a:xfrm>
              <a:off x="34184" y="1521152"/>
              <a:ext cx="6593859" cy="2508277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0C0BF7A1-F619-C316-DB4E-F660F4ED2C46}"/>
              </a:ext>
            </a:extLst>
          </p:cNvPr>
          <p:cNvGraphicFramePr/>
          <p:nvPr/>
        </p:nvGraphicFramePr>
        <p:xfrm>
          <a:off x="7235049" y="2815695"/>
          <a:ext cx="4858545" cy="2485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191970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>
            <a:extLst>
              <a:ext uri="{FF2B5EF4-FFF2-40B4-BE49-F238E27FC236}">
                <a16:creationId xmlns:a16="http://schemas.microsoft.com/office/drawing/2014/main" id="{1ACB8B82-BC4B-8318-453A-74976B6528B8}"/>
              </a:ext>
            </a:extLst>
          </p:cNvPr>
          <p:cNvGrpSpPr/>
          <p:nvPr/>
        </p:nvGrpSpPr>
        <p:grpSpPr bwMode="auto">
          <a:xfrm>
            <a:off x="173331" y="-3051"/>
            <a:ext cx="180000" cy="6858001"/>
            <a:chOff x="258394" y="2"/>
            <a:chExt cx="180000" cy="6858001"/>
          </a:xfrm>
        </p:grpSpPr>
        <p:sp>
          <p:nvSpPr>
            <p:cNvPr id="3" name="Прямоугольник 37">
              <a:extLst>
                <a:ext uri="{FF2B5EF4-FFF2-40B4-BE49-F238E27FC236}">
                  <a16:creationId xmlns:a16="http://schemas.microsoft.com/office/drawing/2014/main" id="{1BEA58DD-509A-5717-A892-289527E594A0}"/>
                </a:ext>
              </a:extLst>
            </p:cNvPr>
            <p:cNvSpPr/>
            <p:nvPr/>
          </p:nvSpPr>
          <p:spPr bwMode="auto">
            <a:xfrm rot="16199999">
              <a:off x="172024" y="139003"/>
              <a:ext cx="352742" cy="7473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4" name="Прямоугольник 38">
              <a:extLst>
                <a:ext uri="{FF2B5EF4-FFF2-40B4-BE49-F238E27FC236}">
                  <a16:creationId xmlns:a16="http://schemas.microsoft.com/office/drawing/2014/main" id="{0FFA9C6F-B15D-C7D9-3B45-B1FFC1838552}"/>
                </a:ext>
              </a:extLst>
            </p:cNvPr>
            <p:cNvSpPr/>
            <p:nvPr/>
          </p:nvSpPr>
          <p:spPr bwMode="auto">
            <a:xfrm rot="16199999">
              <a:off x="267462" y="423116"/>
              <a:ext cx="161864" cy="180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" name="Прямоугольник 39">
              <a:extLst>
                <a:ext uri="{FF2B5EF4-FFF2-40B4-BE49-F238E27FC236}">
                  <a16:creationId xmlns:a16="http://schemas.microsoft.com/office/drawing/2014/main" id="{7F411DD6-C063-05E0-5439-0DF3FC164FCA}"/>
                </a:ext>
              </a:extLst>
            </p:cNvPr>
            <p:cNvSpPr/>
            <p:nvPr/>
          </p:nvSpPr>
          <p:spPr bwMode="auto">
            <a:xfrm rot="16199999">
              <a:off x="-2743861" y="3728376"/>
              <a:ext cx="6184514" cy="7473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" name="Прямоугольник 14">
            <a:extLst>
              <a:ext uri="{FF2B5EF4-FFF2-40B4-BE49-F238E27FC236}">
                <a16:creationId xmlns:a16="http://schemas.microsoft.com/office/drawing/2014/main" id="{161AF5AD-C248-7487-A607-922D8BF6F7A4}"/>
              </a:ext>
            </a:extLst>
          </p:cNvPr>
          <p:cNvSpPr/>
          <p:nvPr/>
        </p:nvSpPr>
        <p:spPr bwMode="auto">
          <a:xfrm flipH="1">
            <a:off x="479376" y="-27384"/>
            <a:ext cx="11712624" cy="10575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ext Placeholder 38">
            <a:extLst>
              <a:ext uri="{FF2B5EF4-FFF2-40B4-BE49-F238E27FC236}">
                <a16:creationId xmlns:a16="http://schemas.microsoft.com/office/drawing/2014/main" id="{961DAEAD-7C43-F90B-3595-CEBF75FEB069}"/>
              </a:ext>
            </a:extLst>
          </p:cNvPr>
          <p:cNvSpPr txBox="1"/>
          <p:nvPr/>
        </p:nvSpPr>
        <p:spPr bwMode="auto">
          <a:xfrm>
            <a:off x="736745" y="11663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Montserrat Medium"/>
              </a:rPr>
              <a:t>ТРЕНДЫ КИБЕРАТАК</a:t>
            </a:r>
            <a:endParaRPr lang="en-US" sz="2800" dirty="0">
              <a:solidFill>
                <a:schemeClr val="bg1"/>
              </a:solidFill>
              <a:latin typeface="Montserrat Medium"/>
            </a:endParaRPr>
          </a:p>
        </p:txBody>
      </p:sp>
      <p:sp>
        <p:nvSpPr>
          <p:cNvPr id="9" name="Google Shape;701;p53">
            <a:extLst>
              <a:ext uri="{FF2B5EF4-FFF2-40B4-BE49-F238E27FC236}">
                <a16:creationId xmlns:a16="http://schemas.microsoft.com/office/drawing/2014/main" id="{39FF181B-39B1-C0A4-A133-97DE0D5240D6}"/>
              </a:ext>
            </a:extLst>
          </p:cNvPr>
          <p:cNvSpPr/>
          <p:nvPr/>
        </p:nvSpPr>
        <p:spPr bwMode="auto">
          <a:xfrm>
            <a:off x="10330000" y="282729"/>
            <a:ext cx="1643410" cy="29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bg1"/>
                </a:solidFill>
                <a:latin typeface="Montserrat"/>
              </a:rPr>
              <a:t>ЛАНДШАФТ УГРОЗ</a:t>
            </a:r>
            <a:br>
              <a:rPr lang="ru-RU" sz="1400" b="1" dirty="0">
                <a:solidFill>
                  <a:schemeClr val="bg1"/>
                </a:solidFill>
                <a:latin typeface="Montserrat"/>
              </a:rPr>
            </a:br>
            <a:endParaRPr lang="en-US" sz="14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0" name="Прямоугольник: скругленные углы 1">
            <a:extLst>
              <a:ext uri="{FF2B5EF4-FFF2-40B4-BE49-F238E27FC236}">
                <a16:creationId xmlns:a16="http://schemas.microsoft.com/office/drawing/2014/main" id="{286F5735-F48A-1C61-8AB8-B05B7FFEE51E}"/>
              </a:ext>
            </a:extLst>
          </p:cNvPr>
          <p:cNvSpPr/>
          <p:nvPr/>
        </p:nvSpPr>
        <p:spPr bwMode="auto">
          <a:xfrm>
            <a:off x="9854859" y="383165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: скругленные углы 3">
            <a:extLst>
              <a:ext uri="{FF2B5EF4-FFF2-40B4-BE49-F238E27FC236}">
                <a16:creationId xmlns:a16="http://schemas.microsoft.com/office/drawing/2014/main" id="{5E3C7344-5063-B6DB-4510-ED36AF52E57C}"/>
              </a:ext>
            </a:extLst>
          </p:cNvPr>
          <p:cNvSpPr/>
          <p:nvPr/>
        </p:nvSpPr>
        <p:spPr bwMode="auto">
          <a:xfrm>
            <a:off x="9975202" y="498431"/>
            <a:ext cx="110170" cy="110170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: скругленные верхние углы 50">
            <a:extLst>
              <a:ext uri="{FF2B5EF4-FFF2-40B4-BE49-F238E27FC236}">
                <a16:creationId xmlns:a16="http://schemas.microsoft.com/office/drawing/2014/main" id="{B7CAC547-03D2-63E6-86F3-7F33249A7871}"/>
              </a:ext>
            </a:extLst>
          </p:cNvPr>
          <p:cNvSpPr/>
          <p:nvPr/>
        </p:nvSpPr>
        <p:spPr bwMode="auto">
          <a:xfrm>
            <a:off x="9975202" y="815786"/>
            <a:ext cx="110170" cy="210032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: скругленные верхние углы 51">
            <a:extLst>
              <a:ext uri="{FF2B5EF4-FFF2-40B4-BE49-F238E27FC236}">
                <a16:creationId xmlns:a16="http://schemas.microsoft.com/office/drawing/2014/main" id="{7CE43AC0-A824-E129-C7B9-CC3F6FA77674}"/>
              </a:ext>
            </a:extLst>
          </p:cNvPr>
          <p:cNvSpPr/>
          <p:nvPr/>
        </p:nvSpPr>
        <p:spPr bwMode="auto">
          <a:xfrm rot="10800000">
            <a:off x="9975202" y="-20626"/>
            <a:ext cx="110170" cy="29905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CU and car alarm">
            <a:extLst>
              <a:ext uri="{FF2B5EF4-FFF2-40B4-BE49-F238E27FC236}">
                <a16:creationId xmlns:a16="http://schemas.microsoft.com/office/drawing/2014/main" id="{9472BF31-9E69-556D-92A2-2FB07BC771EC}"/>
              </a:ext>
            </a:extLst>
          </p:cNvPr>
          <p:cNvSpPr txBox="1"/>
          <p:nvPr/>
        </p:nvSpPr>
        <p:spPr bwMode="auto">
          <a:xfrm>
            <a:off x="736745" y="548680"/>
            <a:ext cx="10201124" cy="4885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</a:defRPr>
            </a:lvl1pPr>
          </a:lstStyle>
          <a:p>
            <a:pPr>
              <a:defRPr/>
            </a:pPr>
            <a:r>
              <a:rPr lang="ru-RU" sz="2000" dirty="0">
                <a:solidFill>
                  <a:srgbClr val="FFC000"/>
                </a:solidFill>
                <a:latin typeface="Montserrat SemiBold"/>
                <a:cs typeface="Helvetica"/>
              </a:rPr>
              <a:t>СОЦИАЛЬНЫЕ СЕТИ</a:t>
            </a:r>
            <a:endParaRPr lang="en-US" sz="2000" dirty="0">
              <a:solidFill>
                <a:srgbClr val="FFC000"/>
              </a:solidFill>
              <a:latin typeface="Montserrat SemiBold"/>
              <a:cs typeface="Helvetica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10205AD-F887-BA24-7E55-AA27AF757339}"/>
              </a:ext>
            </a:extLst>
          </p:cNvPr>
          <p:cNvGrpSpPr/>
          <p:nvPr/>
        </p:nvGrpSpPr>
        <p:grpSpPr>
          <a:xfrm>
            <a:off x="507727" y="1296105"/>
            <a:ext cx="6000305" cy="2943062"/>
            <a:chOff x="743471" y="7099033"/>
            <a:chExt cx="6002057" cy="3068084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4B670A29-7AA2-5789-EAB1-47D192D5D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3474" y="7099033"/>
              <a:ext cx="6002054" cy="1538987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CD116AC-DCB1-07AE-E3C6-2AAAF38E5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3471" y="8630338"/>
              <a:ext cx="6002055" cy="1536779"/>
            </a:xfrm>
            <a:prstGeom prst="rect">
              <a:avLst/>
            </a:prstGeom>
          </p:spPr>
        </p:pic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792A4C4-03F9-E268-2F25-88D704EF70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010"/>
          <a:stretch/>
        </p:blipFill>
        <p:spPr>
          <a:xfrm>
            <a:off x="499656" y="4540329"/>
            <a:ext cx="6008374" cy="204313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692A06F-FA81-A05F-2C26-010F054BF6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2851" y="1296105"/>
            <a:ext cx="5561821" cy="307309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8ABDFFD-A35A-20BC-4228-B2053AE3DE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8088" y="4524857"/>
            <a:ext cx="4724932" cy="207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77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>
            <a:extLst>
              <a:ext uri="{FF2B5EF4-FFF2-40B4-BE49-F238E27FC236}">
                <a16:creationId xmlns:a16="http://schemas.microsoft.com/office/drawing/2014/main" id="{1ACB8B82-BC4B-8318-453A-74976B6528B8}"/>
              </a:ext>
            </a:extLst>
          </p:cNvPr>
          <p:cNvGrpSpPr/>
          <p:nvPr/>
        </p:nvGrpSpPr>
        <p:grpSpPr bwMode="auto">
          <a:xfrm>
            <a:off x="173331" y="-3051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3" name="Прямоугольник 37">
              <a:extLst>
                <a:ext uri="{FF2B5EF4-FFF2-40B4-BE49-F238E27FC236}">
                  <a16:creationId xmlns:a16="http://schemas.microsoft.com/office/drawing/2014/main" id="{1BEA58DD-509A-5717-A892-289527E594A0}"/>
                </a:ext>
              </a:extLst>
            </p:cNvPr>
            <p:cNvSpPr/>
            <p:nvPr/>
          </p:nvSpPr>
          <p:spPr bwMode="auto">
            <a:xfrm rot="16199999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4" name="Прямоугольник 38">
              <a:extLst>
                <a:ext uri="{FF2B5EF4-FFF2-40B4-BE49-F238E27FC236}">
                  <a16:creationId xmlns:a16="http://schemas.microsoft.com/office/drawing/2014/main" id="{0FFA9C6F-B15D-C7D9-3B45-B1FFC1838552}"/>
                </a:ext>
              </a:extLst>
            </p:cNvPr>
            <p:cNvSpPr/>
            <p:nvPr/>
          </p:nvSpPr>
          <p:spPr bwMode="auto">
            <a:xfrm rot="16199999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" name="Прямоугольник 39">
              <a:extLst>
                <a:ext uri="{FF2B5EF4-FFF2-40B4-BE49-F238E27FC236}">
                  <a16:creationId xmlns:a16="http://schemas.microsoft.com/office/drawing/2014/main" id="{7F411DD6-C063-05E0-5439-0DF3FC164FCA}"/>
                </a:ext>
              </a:extLst>
            </p:cNvPr>
            <p:cNvSpPr/>
            <p:nvPr/>
          </p:nvSpPr>
          <p:spPr bwMode="auto">
            <a:xfrm rot="16199999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" name="Прямоугольник 14">
            <a:extLst>
              <a:ext uri="{FF2B5EF4-FFF2-40B4-BE49-F238E27FC236}">
                <a16:creationId xmlns:a16="http://schemas.microsoft.com/office/drawing/2014/main" id="{161AF5AD-C248-7487-A607-922D8BF6F7A4}"/>
              </a:ext>
            </a:extLst>
          </p:cNvPr>
          <p:cNvSpPr/>
          <p:nvPr/>
        </p:nvSpPr>
        <p:spPr bwMode="auto">
          <a:xfrm flipH="1">
            <a:off x="479376" y="-27384"/>
            <a:ext cx="11712624" cy="10575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ext Placeholder 38">
            <a:extLst>
              <a:ext uri="{FF2B5EF4-FFF2-40B4-BE49-F238E27FC236}">
                <a16:creationId xmlns:a16="http://schemas.microsoft.com/office/drawing/2014/main" id="{961DAEAD-7C43-F90B-3595-CEBF75FEB069}"/>
              </a:ext>
            </a:extLst>
          </p:cNvPr>
          <p:cNvSpPr txBox="1"/>
          <p:nvPr/>
        </p:nvSpPr>
        <p:spPr bwMode="auto">
          <a:xfrm>
            <a:off x="736745" y="11663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Montserrat Medium"/>
              </a:rPr>
              <a:t>ФИНАНСОВЫЕ ПОТЕРИ</a:t>
            </a:r>
            <a:endParaRPr lang="en-US" sz="2800" dirty="0">
              <a:solidFill>
                <a:schemeClr val="bg1"/>
              </a:solidFill>
              <a:latin typeface="Montserrat Medium"/>
            </a:endParaRPr>
          </a:p>
        </p:txBody>
      </p:sp>
      <p:sp>
        <p:nvSpPr>
          <p:cNvPr id="9" name="Google Shape;701;p53">
            <a:extLst>
              <a:ext uri="{FF2B5EF4-FFF2-40B4-BE49-F238E27FC236}">
                <a16:creationId xmlns:a16="http://schemas.microsoft.com/office/drawing/2014/main" id="{39FF181B-39B1-C0A4-A133-97DE0D5240D6}"/>
              </a:ext>
            </a:extLst>
          </p:cNvPr>
          <p:cNvSpPr/>
          <p:nvPr/>
        </p:nvSpPr>
        <p:spPr bwMode="auto">
          <a:xfrm>
            <a:off x="10330000" y="282729"/>
            <a:ext cx="1643410" cy="29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bg1"/>
                </a:solidFill>
                <a:latin typeface="Montserrat"/>
              </a:rPr>
              <a:t>ЛАНДШАФТ УГРОЗ</a:t>
            </a:r>
            <a:br>
              <a:rPr lang="ru-RU" sz="1400" b="1" dirty="0">
                <a:solidFill>
                  <a:schemeClr val="bg1"/>
                </a:solidFill>
                <a:latin typeface="Montserrat"/>
              </a:rPr>
            </a:br>
            <a:endParaRPr lang="en-US" sz="14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0" name="Прямоугольник: скругленные углы 1">
            <a:extLst>
              <a:ext uri="{FF2B5EF4-FFF2-40B4-BE49-F238E27FC236}">
                <a16:creationId xmlns:a16="http://schemas.microsoft.com/office/drawing/2014/main" id="{286F5735-F48A-1C61-8AB8-B05B7FFEE51E}"/>
              </a:ext>
            </a:extLst>
          </p:cNvPr>
          <p:cNvSpPr/>
          <p:nvPr/>
        </p:nvSpPr>
        <p:spPr bwMode="auto">
          <a:xfrm>
            <a:off x="9854859" y="383165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: скругленные углы 3">
            <a:extLst>
              <a:ext uri="{FF2B5EF4-FFF2-40B4-BE49-F238E27FC236}">
                <a16:creationId xmlns:a16="http://schemas.microsoft.com/office/drawing/2014/main" id="{5E3C7344-5063-B6DB-4510-ED36AF52E57C}"/>
              </a:ext>
            </a:extLst>
          </p:cNvPr>
          <p:cNvSpPr/>
          <p:nvPr/>
        </p:nvSpPr>
        <p:spPr bwMode="auto">
          <a:xfrm>
            <a:off x="9975202" y="498431"/>
            <a:ext cx="110170" cy="110170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: скругленные верхние углы 50">
            <a:extLst>
              <a:ext uri="{FF2B5EF4-FFF2-40B4-BE49-F238E27FC236}">
                <a16:creationId xmlns:a16="http://schemas.microsoft.com/office/drawing/2014/main" id="{B7CAC547-03D2-63E6-86F3-7F33249A7871}"/>
              </a:ext>
            </a:extLst>
          </p:cNvPr>
          <p:cNvSpPr/>
          <p:nvPr/>
        </p:nvSpPr>
        <p:spPr bwMode="auto">
          <a:xfrm>
            <a:off x="9975202" y="815786"/>
            <a:ext cx="110170" cy="210032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: скругленные верхние углы 51">
            <a:extLst>
              <a:ext uri="{FF2B5EF4-FFF2-40B4-BE49-F238E27FC236}">
                <a16:creationId xmlns:a16="http://schemas.microsoft.com/office/drawing/2014/main" id="{7CE43AC0-A824-E129-C7B9-CC3F6FA77674}"/>
              </a:ext>
            </a:extLst>
          </p:cNvPr>
          <p:cNvSpPr/>
          <p:nvPr/>
        </p:nvSpPr>
        <p:spPr bwMode="auto">
          <a:xfrm rot="10800000">
            <a:off x="9975202" y="-20626"/>
            <a:ext cx="110170" cy="29905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CU and car alarm">
            <a:extLst>
              <a:ext uri="{FF2B5EF4-FFF2-40B4-BE49-F238E27FC236}">
                <a16:creationId xmlns:a16="http://schemas.microsoft.com/office/drawing/2014/main" id="{9472BF31-9E69-556D-92A2-2FB07BC771EC}"/>
              </a:ext>
            </a:extLst>
          </p:cNvPr>
          <p:cNvSpPr txBox="1"/>
          <p:nvPr/>
        </p:nvSpPr>
        <p:spPr bwMode="auto">
          <a:xfrm>
            <a:off x="736745" y="548680"/>
            <a:ext cx="10201124" cy="4885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</a:defRPr>
            </a:lvl1pPr>
          </a:lstStyle>
          <a:p>
            <a:pPr>
              <a:defRPr/>
            </a:pPr>
            <a:r>
              <a:rPr lang="ru-RU" sz="2000" dirty="0">
                <a:solidFill>
                  <a:srgbClr val="FFC000"/>
                </a:solidFill>
                <a:latin typeface="Montserrat SemiBold"/>
                <a:cs typeface="Helvetica"/>
              </a:rPr>
              <a:t>КАК ДЕРЯЕТ ДЕНЬГИ АВТОПРОМЫШЛЕННОСТЬ?</a:t>
            </a:r>
            <a:endParaRPr lang="en-US" sz="2000" dirty="0">
              <a:solidFill>
                <a:srgbClr val="FFC000"/>
              </a:solidFill>
              <a:latin typeface="Montserrat SemiBold"/>
              <a:cs typeface="Helvetic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DB0E6D-DBD5-9310-B61C-D5EB85D61466}"/>
              </a:ext>
            </a:extLst>
          </p:cNvPr>
          <p:cNvSpPr txBox="1"/>
          <p:nvPr/>
        </p:nvSpPr>
        <p:spPr>
          <a:xfrm>
            <a:off x="767408" y="6241947"/>
            <a:ext cx="107598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Финансовые последствия уязвимости системы управления энергопотреблением </a:t>
            </a:r>
            <a:r>
              <a:rPr lang="en-US" sz="14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G</a:t>
            </a:r>
            <a:r>
              <a:rPr lang="ru-RU" sz="1400" dirty="0" err="1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ateway</a:t>
            </a:r>
            <a:r>
              <a:rPr lang="ru-RU" sz="14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Tesla Model 3</a:t>
            </a:r>
            <a:r>
              <a:rPr lang="ru-RU" sz="14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 </a:t>
            </a:r>
            <a:endParaRPr lang="en-US" sz="1400" b="1" dirty="0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4F1B0FC0-5B4A-5ADE-0CE7-9282E8682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711952"/>
              </p:ext>
            </p:extLst>
          </p:nvPr>
        </p:nvGraphicFramePr>
        <p:xfrm>
          <a:off x="1559496" y="1772816"/>
          <a:ext cx="9865096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156">
                  <a:extLst>
                    <a:ext uri="{9D8B030D-6E8A-4147-A177-3AD203B41FA5}">
                      <a16:colId xmlns:a16="http://schemas.microsoft.com/office/drawing/2014/main" val="1209453441"/>
                    </a:ext>
                  </a:extLst>
                </a:gridCol>
                <a:gridCol w="2912743">
                  <a:extLst>
                    <a:ext uri="{9D8B030D-6E8A-4147-A177-3AD203B41FA5}">
                      <a16:colId xmlns:a16="http://schemas.microsoft.com/office/drawing/2014/main" val="1287920768"/>
                    </a:ext>
                  </a:extLst>
                </a:gridCol>
                <a:gridCol w="1863114">
                  <a:extLst>
                    <a:ext uri="{9D8B030D-6E8A-4147-A177-3AD203B41FA5}">
                      <a16:colId xmlns:a16="http://schemas.microsoft.com/office/drawing/2014/main" val="3081263898"/>
                    </a:ext>
                  </a:extLst>
                </a:gridCol>
                <a:gridCol w="2874083">
                  <a:extLst>
                    <a:ext uri="{9D8B030D-6E8A-4147-A177-3AD203B41FA5}">
                      <a16:colId xmlns:a16="http://schemas.microsoft.com/office/drawing/2014/main" val="1312694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Montserrat Medium" panose="00000600000000000000" pitchFamily="2" charset="0"/>
                        </a:rPr>
                        <a:t>Влияние</a:t>
                      </a:r>
                      <a:endParaRPr lang="en-US" sz="2400" b="1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Montserrat Medium" panose="00000600000000000000" pitchFamily="2" charset="0"/>
                        </a:rPr>
                        <a:t>Описание</a:t>
                      </a:r>
                      <a:endParaRPr lang="en-US" sz="2400" b="1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Montserrat Medium" panose="00000600000000000000" pitchFamily="2" charset="0"/>
                        </a:rPr>
                        <a:t>Расчёт</a:t>
                      </a:r>
                      <a:endParaRPr lang="en-US" sz="2400" b="1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Montserrat Medium" panose="00000600000000000000" pitchFamily="2" charset="0"/>
                        </a:rPr>
                        <a:t>Ущерб</a:t>
                      </a:r>
                      <a:endParaRPr lang="en-US" sz="2400" b="1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5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Нарушение безопасности эксплуатации ТС, отзывные компании</a:t>
                      </a:r>
                      <a:endParaRPr lang="en-US" sz="1200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Стоимость обновления OTA от Aurora Labs для каждого ТС. Оценки, использованные для расчета общей стоимости: 5 крупных ЭБУ по 500 МБ; </a:t>
                      </a:r>
                      <a:br>
                        <a:rPr lang="ru-RU" sz="1200" dirty="0">
                          <a:latin typeface="Montserrat Medium" panose="00000600000000000000" pitchFamily="2" charset="0"/>
                        </a:rPr>
                      </a:br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10 малых ЭБУ по 0,42 МБ.</a:t>
                      </a:r>
                      <a:endParaRPr lang="en-US" sz="1200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Стоимость обновления за строку кода</a:t>
                      </a:r>
                    </a:p>
                    <a:p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= $0,39</a:t>
                      </a:r>
                      <a:endParaRPr lang="en-US" sz="1200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Montserrat Medium" panose="00000600000000000000" pitchFamily="2" charset="0"/>
                        </a:rPr>
                        <a:t>$1,250,000 – $2,000,000</a:t>
                      </a:r>
                      <a:endParaRPr lang="en-US" sz="1600" b="0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75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Нарушение безопасности эксплуатации ТС, отзывные компании</a:t>
                      </a:r>
                      <a:endParaRPr lang="en-US" sz="1200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Стоимость замены батареи для автомобилей с необратимым повреждением.</a:t>
                      </a:r>
                      <a:endParaRPr lang="en-US" sz="1200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Пострадало 0,01% - 0,05% всех автомобилей; </a:t>
                      </a:r>
                    </a:p>
                    <a:p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$15 000 за ТС</a:t>
                      </a:r>
                      <a:endParaRPr lang="en-US" sz="1200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Montserrat Medium" panose="00000600000000000000" pitchFamily="2" charset="0"/>
                        </a:rPr>
                        <a:t>$5,250,000 –</a:t>
                      </a:r>
                      <a:r>
                        <a:rPr lang="en-US" sz="1600" b="0" dirty="0">
                          <a:latin typeface="Montserrat Medium" panose="00000600000000000000" pitchFamily="2" charset="0"/>
                        </a:rPr>
                        <a:t> </a:t>
                      </a:r>
                      <a:r>
                        <a:rPr lang="ru-RU" sz="1600" b="0" dirty="0">
                          <a:latin typeface="Montserrat Medium" panose="00000600000000000000" pitchFamily="2" charset="0"/>
                        </a:rPr>
                        <a:t>$26,250,000</a:t>
                      </a:r>
                      <a:endParaRPr lang="en-US" sz="1600" b="0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3776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Вопросы соблюдения требований законодательства</a:t>
                      </a:r>
                      <a:endParaRPr lang="en-US" sz="1200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Судебные разбирательства по коллективным искам и расходы по урегулированию споров в отношении ТС с повреждением батареи.</a:t>
                      </a:r>
                      <a:endParaRPr lang="en-US" sz="1200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$600 на каждого истца; </a:t>
                      </a:r>
                      <a:br>
                        <a:rPr lang="ru-RU" sz="1200" dirty="0">
                          <a:latin typeface="Montserrat Medium" panose="00000600000000000000" pitchFamily="2" charset="0"/>
                        </a:rPr>
                      </a:br>
                      <a:r>
                        <a:rPr lang="ru-RU" sz="1200" dirty="0">
                          <a:latin typeface="Montserrat Medium" panose="00000600000000000000" pitchFamily="2" charset="0"/>
                        </a:rPr>
                        <a:t>$ 500 000 на судебные издержки</a:t>
                      </a:r>
                      <a:endParaRPr lang="en-US" sz="1200" dirty="0">
                        <a:latin typeface="Montserrat Medium" panose="00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Montserrat Medium" panose="00000600000000000000" pitchFamily="2" charset="0"/>
                        </a:rPr>
                        <a:t>$11,000,000 –</a:t>
                      </a:r>
                      <a:r>
                        <a:rPr lang="ru-RU" sz="1600" b="0" dirty="0">
                          <a:latin typeface="Montserrat Medium" panose="00000600000000000000" pitchFamily="2" charset="0"/>
                        </a:rPr>
                        <a:t> </a:t>
                      </a:r>
                      <a:r>
                        <a:rPr lang="en-US" sz="1600" b="0" dirty="0">
                          <a:latin typeface="Montserrat Medium" panose="00000600000000000000" pitchFamily="2" charset="0"/>
                        </a:rPr>
                        <a:t>$21,500,000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426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2008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>
            <a:extLst>
              <a:ext uri="{FF2B5EF4-FFF2-40B4-BE49-F238E27FC236}">
                <a16:creationId xmlns:a16="http://schemas.microsoft.com/office/drawing/2014/main" id="{1ACB8B82-BC4B-8318-453A-74976B6528B8}"/>
              </a:ext>
            </a:extLst>
          </p:cNvPr>
          <p:cNvGrpSpPr/>
          <p:nvPr/>
        </p:nvGrpSpPr>
        <p:grpSpPr bwMode="auto">
          <a:xfrm>
            <a:off x="173331" y="-3051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3" name="Прямоугольник 37">
              <a:extLst>
                <a:ext uri="{FF2B5EF4-FFF2-40B4-BE49-F238E27FC236}">
                  <a16:creationId xmlns:a16="http://schemas.microsoft.com/office/drawing/2014/main" id="{1BEA58DD-509A-5717-A892-289527E594A0}"/>
                </a:ext>
              </a:extLst>
            </p:cNvPr>
            <p:cNvSpPr/>
            <p:nvPr/>
          </p:nvSpPr>
          <p:spPr bwMode="auto">
            <a:xfrm rot="16199999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4" name="Прямоугольник 38">
              <a:extLst>
                <a:ext uri="{FF2B5EF4-FFF2-40B4-BE49-F238E27FC236}">
                  <a16:creationId xmlns:a16="http://schemas.microsoft.com/office/drawing/2014/main" id="{0FFA9C6F-B15D-C7D9-3B45-B1FFC1838552}"/>
                </a:ext>
              </a:extLst>
            </p:cNvPr>
            <p:cNvSpPr/>
            <p:nvPr/>
          </p:nvSpPr>
          <p:spPr bwMode="auto">
            <a:xfrm rot="16199999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" name="Прямоугольник 39">
              <a:extLst>
                <a:ext uri="{FF2B5EF4-FFF2-40B4-BE49-F238E27FC236}">
                  <a16:creationId xmlns:a16="http://schemas.microsoft.com/office/drawing/2014/main" id="{7F411DD6-C063-05E0-5439-0DF3FC164FCA}"/>
                </a:ext>
              </a:extLst>
            </p:cNvPr>
            <p:cNvSpPr/>
            <p:nvPr/>
          </p:nvSpPr>
          <p:spPr bwMode="auto">
            <a:xfrm rot="16199999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" name="Прямоугольник 14">
            <a:extLst>
              <a:ext uri="{FF2B5EF4-FFF2-40B4-BE49-F238E27FC236}">
                <a16:creationId xmlns:a16="http://schemas.microsoft.com/office/drawing/2014/main" id="{161AF5AD-C248-7487-A607-922D8BF6F7A4}"/>
              </a:ext>
            </a:extLst>
          </p:cNvPr>
          <p:cNvSpPr/>
          <p:nvPr/>
        </p:nvSpPr>
        <p:spPr bwMode="auto">
          <a:xfrm flipH="1">
            <a:off x="479376" y="-27384"/>
            <a:ext cx="11712624" cy="10575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ext Placeholder 38">
            <a:extLst>
              <a:ext uri="{FF2B5EF4-FFF2-40B4-BE49-F238E27FC236}">
                <a16:creationId xmlns:a16="http://schemas.microsoft.com/office/drawing/2014/main" id="{961DAEAD-7C43-F90B-3595-CEBF75FEB069}"/>
              </a:ext>
            </a:extLst>
          </p:cNvPr>
          <p:cNvSpPr txBox="1"/>
          <p:nvPr/>
        </p:nvSpPr>
        <p:spPr bwMode="auto">
          <a:xfrm>
            <a:off x="736745" y="11663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Montserrat Medium"/>
              </a:rPr>
              <a:t>ФИНАНСОВЫЕ ПОТЕРИ</a:t>
            </a:r>
            <a:endParaRPr lang="en-US" sz="2800" dirty="0">
              <a:solidFill>
                <a:schemeClr val="bg1"/>
              </a:solidFill>
              <a:latin typeface="Montserrat Medium"/>
            </a:endParaRPr>
          </a:p>
        </p:txBody>
      </p:sp>
      <p:sp>
        <p:nvSpPr>
          <p:cNvPr id="9" name="Google Shape;701;p53">
            <a:extLst>
              <a:ext uri="{FF2B5EF4-FFF2-40B4-BE49-F238E27FC236}">
                <a16:creationId xmlns:a16="http://schemas.microsoft.com/office/drawing/2014/main" id="{39FF181B-39B1-C0A4-A133-97DE0D5240D6}"/>
              </a:ext>
            </a:extLst>
          </p:cNvPr>
          <p:cNvSpPr/>
          <p:nvPr/>
        </p:nvSpPr>
        <p:spPr bwMode="auto">
          <a:xfrm>
            <a:off x="10330000" y="282729"/>
            <a:ext cx="1643410" cy="29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bg1"/>
                </a:solidFill>
                <a:latin typeface="Montserrat"/>
              </a:rPr>
              <a:t>ЛАНДШАФТ УГРОЗ</a:t>
            </a:r>
            <a:br>
              <a:rPr lang="ru-RU" sz="1400" b="1" dirty="0">
                <a:solidFill>
                  <a:schemeClr val="bg1"/>
                </a:solidFill>
                <a:latin typeface="Montserrat"/>
              </a:rPr>
            </a:br>
            <a:endParaRPr lang="en-US" sz="14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0" name="Прямоугольник: скругленные углы 1">
            <a:extLst>
              <a:ext uri="{FF2B5EF4-FFF2-40B4-BE49-F238E27FC236}">
                <a16:creationId xmlns:a16="http://schemas.microsoft.com/office/drawing/2014/main" id="{286F5735-F48A-1C61-8AB8-B05B7FFEE51E}"/>
              </a:ext>
            </a:extLst>
          </p:cNvPr>
          <p:cNvSpPr/>
          <p:nvPr/>
        </p:nvSpPr>
        <p:spPr bwMode="auto">
          <a:xfrm>
            <a:off x="9854859" y="383165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: скругленные углы 3">
            <a:extLst>
              <a:ext uri="{FF2B5EF4-FFF2-40B4-BE49-F238E27FC236}">
                <a16:creationId xmlns:a16="http://schemas.microsoft.com/office/drawing/2014/main" id="{5E3C7344-5063-B6DB-4510-ED36AF52E57C}"/>
              </a:ext>
            </a:extLst>
          </p:cNvPr>
          <p:cNvSpPr/>
          <p:nvPr/>
        </p:nvSpPr>
        <p:spPr bwMode="auto">
          <a:xfrm>
            <a:off x="9975202" y="498431"/>
            <a:ext cx="110170" cy="110170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: скругленные верхние углы 50">
            <a:extLst>
              <a:ext uri="{FF2B5EF4-FFF2-40B4-BE49-F238E27FC236}">
                <a16:creationId xmlns:a16="http://schemas.microsoft.com/office/drawing/2014/main" id="{B7CAC547-03D2-63E6-86F3-7F33249A7871}"/>
              </a:ext>
            </a:extLst>
          </p:cNvPr>
          <p:cNvSpPr/>
          <p:nvPr/>
        </p:nvSpPr>
        <p:spPr bwMode="auto">
          <a:xfrm>
            <a:off x="9975202" y="815786"/>
            <a:ext cx="110170" cy="210032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: скругленные верхние углы 51">
            <a:extLst>
              <a:ext uri="{FF2B5EF4-FFF2-40B4-BE49-F238E27FC236}">
                <a16:creationId xmlns:a16="http://schemas.microsoft.com/office/drawing/2014/main" id="{7CE43AC0-A824-E129-C7B9-CC3F6FA77674}"/>
              </a:ext>
            </a:extLst>
          </p:cNvPr>
          <p:cNvSpPr/>
          <p:nvPr/>
        </p:nvSpPr>
        <p:spPr bwMode="auto">
          <a:xfrm rot="10800000">
            <a:off x="9975202" y="-20626"/>
            <a:ext cx="110170" cy="29905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CU and car alarm">
            <a:extLst>
              <a:ext uri="{FF2B5EF4-FFF2-40B4-BE49-F238E27FC236}">
                <a16:creationId xmlns:a16="http://schemas.microsoft.com/office/drawing/2014/main" id="{9472BF31-9E69-556D-92A2-2FB07BC771EC}"/>
              </a:ext>
            </a:extLst>
          </p:cNvPr>
          <p:cNvSpPr txBox="1"/>
          <p:nvPr/>
        </p:nvSpPr>
        <p:spPr bwMode="auto">
          <a:xfrm>
            <a:off x="736745" y="548680"/>
            <a:ext cx="10201124" cy="4885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</a:defRPr>
            </a:lvl1pPr>
          </a:lstStyle>
          <a:p>
            <a:pPr>
              <a:defRPr/>
            </a:pPr>
            <a:r>
              <a:rPr lang="ru-RU" sz="2000" dirty="0">
                <a:solidFill>
                  <a:srgbClr val="FFC000"/>
                </a:solidFill>
                <a:latin typeface="Montserrat SemiBold"/>
                <a:cs typeface="Helvetica"/>
              </a:rPr>
              <a:t>КАК ТЕРЯЕТ ДЕНЬГИ АВТОПРОМЫШЛЕННОСТЬ?</a:t>
            </a:r>
            <a:endParaRPr lang="en-US" sz="2000" dirty="0">
              <a:solidFill>
                <a:srgbClr val="FFC000"/>
              </a:solidFill>
              <a:latin typeface="Montserrat SemiBold"/>
              <a:cs typeface="Helvetica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BD55603-AE08-1667-41AE-81107395A6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115186"/>
              </p:ext>
            </p:extLst>
          </p:nvPr>
        </p:nvGraphicFramePr>
        <p:xfrm>
          <a:off x="1439144" y="1296105"/>
          <a:ext cx="9793088" cy="48090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1490">
                  <a:extLst>
                    <a:ext uri="{9D8B030D-6E8A-4147-A177-3AD203B41FA5}">
                      <a16:colId xmlns:a16="http://schemas.microsoft.com/office/drawing/2014/main" val="3668631141"/>
                    </a:ext>
                  </a:extLst>
                </a:gridCol>
                <a:gridCol w="2393866">
                  <a:extLst>
                    <a:ext uri="{9D8B030D-6E8A-4147-A177-3AD203B41FA5}">
                      <a16:colId xmlns:a16="http://schemas.microsoft.com/office/drawing/2014/main" val="2167053051"/>
                    </a:ext>
                  </a:extLst>
                </a:gridCol>
                <a:gridCol w="2393866">
                  <a:extLst>
                    <a:ext uri="{9D8B030D-6E8A-4147-A177-3AD203B41FA5}">
                      <a16:colId xmlns:a16="http://schemas.microsoft.com/office/drawing/2014/main" val="2972692037"/>
                    </a:ext>
                  </a:extLst>
                </a:gridCol>
                <a:gridCol w="2393866">
                  <a:extLst>
                    <a:ext uri="{9D8B030D-6E8A-4147-A177-3AD203B41FA5}">
                      <a16:colId xmlns:a16="http://schemas.microsoft.com/office/drawing/2014/main" val="393259728"/>
                    </a:ext>
                  </a:extLst>
                </a:gridCol>
              </a:tblGrid>
              <a:tr h="315904">
                <a:tc>
                  <a:txBody>
                    <a:bodyPr/>
                    <a:lstStyle/>
                    <a:p>
                      <a:pPr marL="6350" marR="33655" indent="-6350" algn="ct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ru-RU" sz="1400" b="0" kern="100" dirty="0">
                          <a:effectLst/>
                          <a:latin typeface="Montserrat Medium" panose="00000600000000000000" pitchFamily="2" charset="0"/>
                        </a:rPr>
                        <a:t>Издержки</a:t>
                      </a:r>
                      <a:endParaRPr lang="en-US" sz="14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33655" indent="-6350" algn="ct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en-US" sz="1400" b="0" kern="100" dirty="0">
                          <a:effectLst/>
                          <a:latin typeface="Montserrat Medium" panose="00000600000000000000" pitchFamily="2" charset="0"/>
                        </a:rPr>
                        <a:t>2021</a:t>
                      </a:r>
                      <a:endParaRPr lang="en-US" sz="14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33655" indent="-6350" algn="ct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en-US" sz="1400" b="0" kern="100" dirty="0">
                          <a:effectLst/>
                          <a:latin typeface="Montserrat Medium" panose="00000600000000000000" pitchFamily="2" charset="0"/>
                        </a:rPr>
                        <a:t>2022</a:t>
                      </a:r>
                      <a:endParaRPr lang="en-US" sz="14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33020" indent="-6350" algn="ct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en-US" sz="1400" b="0" kern="100" dirty="0">
                          <a:effectLst/>
                          <a:latin typeface="Montserrat Medium" panose="00000600000000000000" pitchFamily="2" charset="0"/>
                        </a:rPr>
                        <a:t>2023</a:t>
                      </a:r>
                      <a:endParaRPr lang="en-US" sz="14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071871"/>
                  </a:ext>
                </a:extLst>
              </a:tr>
              <a:tr h="778099">
                <a:tc>
                  <a:txBody>
                    <a:bodyPr/>
                    <a:lstStyle/>
                    <a:p>
                      <a:pPr marL="6350" indent="-6350" algn="l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br>
                        <a:rPr lang="ru-RU" sz="1400" b="0" kern="100" dirty="0">
                          <a:effectLst/>
                          <a:latin typeface="Montserrat Medium" panose="00000600000000000000" pitchFamily="2" charset="0"/>
                        </a:rPr>
                      </a:br>
                      <a:r>
                        <a:rPr lang="ru-RU" sz="1400" b="0" kern="100" dirty="0">
                          <a:effectLst/>
                          <a:latin typeface="Montserrat Medium" panose="00000600000000000000" pitchFamily="2" charset="0"/>
                        </a:rPr>
                        <a:t>Ущерб от программ вымогателей</a:t>
                      </a:r>
                    </a:p>
                    <a:p>
                      <a:pPr marL="6350" indent="-6350" algn="l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endParaRPr lang="en-US" sz="10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33020" indent="-6350" algn="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en-US" sz="1800" b="0" kern="100" dirty="0">
                          <a:effectLst/>
                          <a:latin typeface="Montserrat Medium" panose="00000600000000000000" pitchFamily="2" charset="0"/>
                        </a:rPr>
                        <a:t>6,8</a:t>
                      </a:r>
                      <a:r>
                        <a:rPr lang="ru-RU" sz="1800" b="0" kern="100" dirty="0">
                          <a:effectLst/>
                          <a:latin typeface="Montserrat Medium" panose="00000600000000000000" pitchFamily="2" charset="0"/>
                        </a:rPr>
                        <a:t> млрд. ₽</a:t>
                      </a:r>
                      <a:endParaRPr lang="en-US" sz="18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6350" marR="33020" indent="-6350" algn="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en-US" sz="1800" b="0" kern="100" dirty="0">
                          <a:effectLst/>
                          <a:latin typeface="Montserrat Medium" panose="00000600000000000000" pitchFamily="2" charset="0"/>
                        </a:rPr>
                        <a:t>13 </a:t>
                      </a:r>
                      <a:r>
                        <a:rPr lang="ru-RU" sz="1800" b="0" kern="100" dirty="0">
                          <a:effectLst/>
                          <a:latin typeface="Montserrat Medium" panose="00000600000000000000" pitchFamily="2" charset="0"/>
                        </a:rPr>
                        <a:t>млрд. ₽</a:t>
                      </a:r>
                      <a:endParaRPr lang="en-US" sz="18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6350" marR="33020" indent="-6350" algn="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en-US" sz="1800" b="0" kern="100" dirty="0">
                          <a:effectLst/>
                          <a:latin typeface="Montserrat Medium" panose="00000600000000000000" pitchFamily="2" charset="0"/>
                        </a:rPr>
                        <a:t> </a:t>
                      </a:r>
                      <a:r>
                        <a:rPr lang="ru-RU" sz="1800" b="0" kern="100" dirty="0">
                          <a:effectLst/>
                          <a:latin typeface="Montserrat Medium" panose="00000600000000000000" pitchFamily="2" charset="0"/>
                        </a:rPr>
                        <a:t>37,5 млрд. ₽</a:t>
                      </a:r>
                      <a:endParaRPr lang="en-US" sz="18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37937"/>
                  </a:ext>
                </a:extLst>
              </a:tr>
              <a:tr h="1399642">
                <a:tc>
                  <a:txBody>
                    <a:bodyPr/>
                    <a:lstStyle/>
                    <a:p>
                      <a:pPr marL="6350" indent="-6350" algn="l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endParaRPr lang="ru-RU" sz="1400" b="0" kern="100" dirty="0">
                        <a:effectLst/>
                        <a:latin typeface="Montserrat Medium" panose="00000600000000000000" pitchFamily="2" charset="0"/>
                      </a:endParaRPr>
                    </a:p>
                    <a:p>
                      <a:pPr marL="6350" indent="-6350" algn="l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ru-RU" sz="1400" b="0" kern="100" dirty="0">
                          <a:effectLst/>
                          <a:latin typeface="Montserrat Medium" panose="00000600000000000000" pitchFamily="2" charset="0"/>
                        </a:rPr>
                        <a:t>Утечка конфиденциальных, технических и персональных данных</a:t>
                      </a:r>
                    </a:p>
                    <a:p>
                      <a:pPr marL="6350" indent="-6350" algn="l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endParaRPr lang="en-US" sz="9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33020" indent="-6350" algn="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en-US" sz="1800" b="0" kern="100" dirty="0">
                          <a:effectLst/>
                          <a:latin typeface="Montserrat Medium" panose="00000600000000000000" pitchFamily="2" charset="0"/>
                        </a:rPr>
                        <a:t>1</a:t>
                      </a:r>
                      <a:r>
                        <a:rPr lang="ru-RU" sz="1800" b="0" kern="100" dirty="0">
                          <a:effectLst/>
                          <a:latin typeface="Montserrat Medium" panose="00000600000000000000" pitchFamily="2" charset="0"/>
                        </a:rPr>
                        <a:t>,2 млрд. ₽</a:t>
                      </a:r>
                      <a:endParaRPr lang="en-US" sz="18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6350" marR="33020" indent="-6350" algn="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ru-RU" sz="1800" b="0" kern="100" dirty="0">
                          <a:effectLst/>
                          <a:latin typeface="Montserrat Medium" panose="00000600000000000000" pitchFamily="2" charset="0"/>
                        </a:rPr>
                        <a:t>367 млн. ₽</a:t>
                      </a:r>
                      <a:endParaRPr lang="en-US" sz="18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6350" marR="33020" indent="-6350" algn="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en-US" sz="1800" b="0" kern="100" dirty="0">
                          <a:effectLst/>
                          <a:latin typeface="Montserrat Medium" panose="00000600000000000000" pitchFamily="2" charset="0"/>
                        </a:rPr>
                        <a:t>1</a:t>
                      </a:r>
                      <a:r>
                        <a:rPr lang="ru-RU" sz="1800" b="0" kern="100" dirty="0">
                          <a:effectLst/>
                          <a:latin typeface="Montserrat Medium" panose="00000600000000000000" pitchFamily="2" charset="0"/>
                        </a:rPr>
                        <a:t>,7 млрд. ₽</a:t>
                      </a:r>
                      <a:endParaRPr lang="en-US" sz="18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2761511"/>
                  </a:ext>
                </a:extLst>
              </a:tr>
              <a:tr h="901323">
                <a:tc>
                  <a:txBody>
                    <a:bodyPr/>
                    <a:lstStyle/>
                    <a:p>
                      <a:pPr marL="6350" indent="-6350" algn="l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endParaRPr lang="ru-RU" sz="1400" b="0" kern="100" dirty="0">
                        <a:effectLst/>
                        <a:latin typeface="Montserrat Medium" panose="00000600000000000000" pitchFamily="2" charset="0"/>
                      </a:endParaRPr>
                    </a:p>
                    <a:p>
                      <a:pPr marL="6350" indent="-6350" algn="l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ru-RU" sz="1400" b="0" kern="100" dirty="0">
                          <a:effectLst/>
                          <a:latin typeface="Montserrat Medium" panose="00000600000000000000" pitchFamily="2" charset="0"/>
                        </a:rPr>
                        <a:t>Стоимость простоя системы</a:t>
                      </a:r>
                    </a:p>
                    <a:p>
                      <a:pPr marL="6350" indent="-6350" algn="l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endParaRPr lang="en-US" sz="10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33020" indent="-6350" algn="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ru-RU" sz="1800" b="0" kern="100" dirty="0">
                          <a:effectLst/>
                          <a:latin typeface="Montserrat Medium" panose="00000600000000000000" pitchFamily="2" charset="0"/>
                        </a:rPr>
                        <a:t>119 млрд. ₽</a:t>
                      </a:r>
                      <a:endParaRPr lang="en-US" sz="18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6350" marR="33020" indent="-6350" algn="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ru-RU" sz="1800" b="0" kern="100" dirty="0">
                          <a:effectLst/>
                          <a:latin typeface="Montserrat Medium" panose="00000600000000000000" pitchFamily="2" charset="0"/>
                        </a:rPr>
                        <a:t>73 млрд. ₽</a:t>
                      </a:r>
                      <a:endParaRPr lang="en-US" sz="18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6350" marR="33020" indent="-6350" algn="r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ru-RU" sz="1800" b="0" kern="100" dirty="0">
                          <a:effectLst/>
                          <a:latin typeface="Montserrat Medium" panose="00000600000000000000" pitchFamily="2" charset="0"/>
                        </a:rPr>
                        <a:t>340 млрд. ₽</a:t>
                      </a:r>
                      <a:endParaRPr lang="en-US" sz="180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4175118"/>
                  </a:ext>
                </a:extLst>
              </a:tr>
              <a:tr h="901323">
                <a:tc>
                  <a:txBody>
                    <a:bodyPr/>
                    <a:lstStyle/>
                    <a:p>
                      <a:pPr marL="6350" indent="-6350" algn="l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endParaRPr lang="ru-RU" sz="1400" b="0" kern="100" dirty="0">
                        <a:effectLst/>
                        <a:latin typeface="Montserrat Medium" panose="00000600000000000000" pitchFamily="2" charset="0"/>
                      </a:endParaRPr>
                    </a:p>
                    <a:p>
                      <a:pPr marL="6350" indent="-6350" algn="l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r>
                        <a:rPr lang="ru-RU" sz="1400" b="0" kern="100" dirty="0">
                          <a:effectLst/>
                          <a:latin typeface="Montserrat Medium" panose="00000600000000000000" pitchFamily="2" charset="0"/>
                        </a:rPr>
                        <a:t>Общая стоимость ущерба</a:t>
                      </a:r>
                    </a:p>
                    <a:p>
                      <a:pPr marL="6350" indent="-6350" algn="l">
                        <a:lnSpc>
                          <a:spcPct val="107000"/>
                        </a:lnSpc>
                        <a:spcAft>
                          <a:spcPts val="1005"/>
                        </a:spcAft>
                      </a:pPr>
                      <a:endParaRPr lang="en-US" sz="1050" b="0" kern="100" dirty="0">
                        <a:solidFill>
                          <a:srgbClr val="1A202B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33020" lvl="0" indent="-6350" algn="r" defTabSz="755934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  <a:ea typeface="+mn-ea"/>
                          <a:cs typeface="+mn-cs"/>
                        </a:rPr>
                        <a:t>127 млрд. ₽</a:t>
                      </a:r>
                      <a:endParaRPr kumimoji="0" lang="en-US" sz="1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A202B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6350" marR="33020" lvl="0" indent="-6350" algn="r" defTabSz="755934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  <a:ea typeface="+mn-ea"/>
                          <a:cs typeface="+mn-cs"/>
                        </a:rPr>
                        <a:t>205,4 млрд. ₽</a:t>
                      </a:r>
                      <a:endParaRPr kumimoji="0" lang="en-US" sz="1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A202B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6350" marR="33020" lvl="0" indent="-6350" algn="r" defTabSz="755934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  <a:ea typeface="+mn-ea"/>
                          <a:cs typeface="+mn-cs"/>
                        </a:rPr>
                        <a:t>379,5 млрд. ₽</a:t>
                      </a:r>
                      <a:endParaRPr kumimoji="0" lang="en-US" sz="1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A202B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42545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9568014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15DB0E6D-DBD5-9310-B61C-D5EB85D61466}"/>
              </a:ext>
            </a:extLst>
          </p:cNvPr>
          <p:cNvSpPr txBox="1"/>
          <p:nvPr/>
        </p:nvSpPr>
        <p:spPr>
          <a:xfrm>
            <a:off x="767408" y="6241947"/>
            <a:ext cx="107598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Если общемировые потери от известных (только известных) кибератак составляют 380 млрд. ₽, то потери российской автопромышленности могут составлять порядка 2% от этого уровня </a:t>
            </a:r>
            <a:r>
              <a:rPr lang="en-US" sz="1400" b="0" i="0" dirty="0">
                <a:effectLst/>
                <a:latin typeface="Montserrat Medium" panose="00000600000000000000" pitchFamily="2" charset="0"/>
              </a:rPr>
              <a:t>≈ </a:t>
            </a:r>
            <a:r>
              <a:rPr lang="ru-RU" sz="1400" b="1" i="0" dirty="0">
                <a:effectLst/>
                <a:latin typeface="Montserrat Medium" panose="00000600000000000000" pitchFamily="2" charset="0"/>
              </a:rPr>
              <a:t>7,6 млрд. ₽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697814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>
            <a:off x="6033573" y="1612900"/>
            <a:ext cx="5929825" cy="33857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Прямоугольник 1"/>
          <p:cNvSpPr/>
          <p:nvPr/>
        </p:nvSpPr>
        <p:spPr>
          <a:xfrm>
            <a:off x="598483" y="1612900"/>
            <a:ext cx="5372100" cy="33857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Прямоугольник 27"/>
          <p:cNvSpPr/>
          <p:nvPr/>
        </p:nvSpPr>
        <p:spPr>
          <a:xfrm flipH="1">
            <a:off x="495300" y="0"/>
            <a:ext cx="11772900" cy="10261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08CDD1A-0C25-F74A-B811-E153995695F1}"/>
              </a:ext>
            </a:extLst>
          </p:cNvPr>
          <p:cNvSpPr/>
          <p:nvPr/>
        </p:nvSpPr>
        <p:spPr>
          <a:xfrm>
            <a:off x="469791" y="1129506"/>
            <a:ext cx="74069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Существующее международное регулирование в сфере автомобильной кибербезопасности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A426D2E-A3E8-1B45-907D-1A696CE605F4}"/>
              </a:ext>
            </a:extLst>
          </p:cNvPr>
          <p:cNvSpPr/>
          <p:nvPr/>
        </p:nvSpPr>
        <p:spPr>
          <a:xfrm>
            <a:off x="2623441" y="2241758"/>
            <a:ext cx="32065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anose="00000500000000000000" pitchFamily="2" charset="-52"/>
              </a:rPr>
              <a:t>WP29, ECE155, ECE156 - Правила ООН о единообразных положениях, касающихся официального утверждения транспортных средств в отношении кибербезопасности и их систем управления кибербезопасностью
</a:t>
            </a:r>
            <a:endParaRPr lang="en" sz="1400" dirty="0">
              <a:latin typeface="Montserrat" panose="00000500000000000000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24417" y="1752919"/>
            <a:ext cx="23086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2000" b="1" dirty="0">
                <a:latin typeface="Montserrat ExtraBold" panose="00000900000000000000" pitchFamily="2" charset="-52"/>
              </a:rPr>
              <a:t>UN Regulations</a:t>
            </a:r>
            <a:endParaRPr lang="en-US" sz="2000" dirty="0">
              <a:latin typeface="Montserrat ExtraBold" panose="00000900000000000000" pitchFamily="2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949341" y="1745526"/>
            <a:ext cx="40140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Montserrat ExtraBold" panose="00000900000000000000" pitchFamily="2" charset="-52"/>
              </a:rPr>
              <a:t>ISO 21434</a:t>
            </a:r>
            <a:endParaRPr lang="en-US" sz="2000" dirty="0">
              <a:latin typeface="Montserrat ExtraBold" panose="00000900000000000000" pitchFamily="2" charset="-52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A426D2E-A3E8-1B45-907D-1A696CE605F4}"/>
              </a:ext>
            </a:extLst>
          </p:cNvPr>
          <p:cNvSpPr/>
          <p:nvPr/>
        </p:nvSpPr>
        <p:spPr>
          <a:xfrm>
            <a:off x="7949341" y="2111267"/>
            <a:ext cx="379960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anose="00000500000000000000" pitchFamily="2" charset="-52"/>
              </a:rPr>
              <a:t>ISO/SAE 21434 «Дорожные транспортные средства – Инженерия кибербезопасности», предписывает комплекс мер автопроизводителям
</a:t>
            </a:r>
            <a:endParaRPr lang="en-US" sz="1400" dirty="0">
              <a:latin typeface="Montserrat" panose="00000500000000000000" pitchFamily="2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6000" y="5200872"/>
            <a:ext cx="11752200" cy="1657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68" y="5299971"/>
            <a:ext cx="1423031" cy="1423031"/>
          </a:xfrm>
          <a:prstGeom prst="rect">
            <a:avLst/>
          </a:prstGeom>
        </p:spPr>
      </p:pic>
      <p:grpSp>
        <p:nvGrpSpPr>
          <p:cNvPr id="44" name="Группа 43"/>
          <p:cNvGrpSpPr/>
          <p:nvPr/>
        </p:nvGrpSpPr>
        <p:grpSpPr>
          <a:xfrm>
            <a:off x="5688834" y="5443205"/>
            <a:ext cx="2832886" cy="1600438"/>
            <a:chOff x="5468487" y="5277652"/>
            <a:chExt cx="2832886" cy="1600438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5585018" y="5277652"/>
              <a:ext cx="2716355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Регуляторы уже знают о преимуществах системы обнаружения вторжений, которые составляют основу автомобильной кибербезопасности.
</a:t>
              </a:r>
              <a:endParaRPr lang="en-US" sz="1400" dirty="0">
                <a:solidFill>
                  <a:schemeClr val="bg1"/>
                </a:solidFill>
                <a:latin typeface="Montserrat Medium" panose="00000600000000000000" pitchFamily="2" charset="-52"/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5468487" y="5410776"/>
              <a:ext cx="89105" cy="8910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2596339" y="5443205"/>
            <a:ext cx="2657678" cy="954107"/>
            <a:chOff x="2730660" y="5274613"/>
            <a:chExt cx="2657678" cy="954107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2819766" y="5274613"/>
              <a:ext cx="256857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Нормативные акты носят обязательный характер
</a:t>
              </a:r>
              <a:endParaRPr lang="en-US" sz="1400" dirty="0">
                <a:solidFill>
                  <a:schemeClr val="bg1"/>
                </a:solidFill>
                <a:latin typeface="Montserrat Medium" panose="00000600000000000000" pitchFamily="2" charset="-52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2730660" y="5410776"/>
              <a:ext cx="89105" cy="8910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8657366" y="5443205"/>
            <a:ext cx="3254168" cy="1169551"/>
            <a:chOff x="8900106" y="5274613"/>
            <a:chExt cx="3254168" cy="1169551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8989211" y="5274613"/>
              <a:ext cx="3165063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Ведущие автопроизводители уже внедряют требования стандарта и регламента с 2021 года
</a:t>
              </a:r>
              <a:endParaRPr lang="en-US" sz="1400" dirty="0">
                <a:solidFill>
                  <a:schemeClr val="bg1"/>
                </a:solidFill>
                <a:latin typeface="Montserrat Medium" panose="00000600000000000000" pitchFamily="2" charset="-52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8900106" y="5410776"/>
              <a:ext cx="89105" cy="8910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Montserrat Medium" panose="00000600000000000000" pitchFamily="2" charset="-52"/>
              </a:endParaRPr>
            </a:p>
          </p:txBody>
        </p:sp>
      </p:grpSp>
      <p:sp>
        <p:nvSpPr>
          <p:cNvPr id="51" name="Прямоугольник 50"/>
          <p:cNvSpPr/>
          <p:nvPr/>
        </p:nvSpPr>
        <p:spPr>
          <a:xfrm>
            <a:off x="7963845" y="3056945"/>
            <a:ext cx="3962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Наша команда участвовала в разработке стандарта в качестве члена Комитета ISO/TC22/SC32/WG11
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9012EE-C67F-4AD5-93EC-876D3BD5E230}"/>
              </a:ext>
            </a:extLst>
          </p:cNvPr>
          <p:cNvSpPr txBox="1"/>
          <p:nvPr/>
        </p:nvSpPr>
        <p:spPr>
          <a:xfrm>
            <a:off x="433801" y="-18859"/>
            <a:ext cx="11834399" cy="107721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ontserrat Medium" panose="00000600000000000000" pitchFamily="2" charset="0"/>
              </a:rPr>
              <a:t>РЕГУЛЯЦИИ
</a:t>
            </a:r>
            <a:endParaRPr lang="ru-RU" sz="3200" dirty="0">
              <a:latin typeface="Montserrat Medium" panose="000006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A3C264-E1A2-4A6D-A3E6-3CCE91B88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93" y="1727128"/>
            <a:ext cx="2168440" cy="1899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7D3E0F-A1D7-4003-BE4C-FFBD7404B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1859136"/>
            <a:ext cx="1930272" cy="1308073"/>
          </a:xfrm>
          <a:prstGeom prst="rect">
            <a:avLst/>
          </a:prstGeom>
        </p:spPr>
      </p:pic>
      <p:sp>
        <p:nvSpPr>
          <p:cNvPr id="29" name="TCU and car alarm">
            <a:extLst>
              <a:ext uri="{FF2B5EF4-FFF2-40B4-BE49-F238E27FC236}">
                <a16:creationId xmlns:a16="http://schemas.microsoft.com/office/drawing/2014/main" id="{21447BAF-F822-2C40-B6F2-BE0C27CB036B}"/>
              </a:ext>
            </a:extLst>
          </p:cNvPr>
          <p:cNvSpPr txBox="1"/>
          <p:nvPr/>
        </p:nvSpPr>
        <p:spPr>
          <a:xfrm>
            <a:off x="632824" y="578205"/>
            <a:ext cx="10201124" cy="488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r>
              <a:rPr lang="ru-RU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ПРАВОВОЕ РЕГУЛИРОВАНИЕ БЕЗОПАСНОСТИ</a:t>
            </a:r>
            <a:endParaRPr lang="en-US" sz="2000" dirty="0">
              <a:solidFill>
                <a:srgbClr val="FFC000"/>
              </a:solidFill>
              <a:latin typeface="Montserrat SemiBold" panose="00000700000000000000" pitchFamily="2" charset="-52"/>
              <a:cs typeface="Helvetica" panose="020B0604020202020204" pitchFamily="34" charset="0"/>
            </a:endParaRPr>
          </a:p>
        </p:txBody>
      </p:sp>
      <p:sp>
        <p:nvSpPr>
          <p:cNvPr id="37" name="Google Shape;701;p53">
            <a:extLst>
              <a:ext uri="{FF2B5EF4-FFF2-40B4-BE49-F238E27FC236}">
                <a16:creationId xmlns:a16="http://schemas.microsoft.com/office/drawing/2014/main" id="{76044BAD-B545-7747-A982-6917A200DD28}"/>
              </a:ext>
            </a:extLst>
          </p:cNvPr>
          <p:cNvSpPr/>
          <p:nvPr/>
        </p:nvSpPr>
        <p:spPr>
          <a:xfrm>
            <a:off x="10329002" y="379037"/>
            <a:ext cx="1855926" cy="2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ПРАВОВОЕ ПОЛЕ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2" name="Прямоугольник 22">
            <a:extLst>
              <a:ext uri="{FF2B5EF4-FFF2-40B4-BE49-F238E27FC236}">
                <a16:creationId xmlns:a16="http://schemas.microsoft.com/office/drawing/2014/main" id="{42AA61A6-C96A-3491-3960-74B850A5AC27}"/>
              </a:ext>
            </a:extLst>
          </p:cNvPr>
          <p:cNvSpPr/>
          <p:nvPr/>
        </p:nvSpPr>
        <p:spPr>
          <a:xfrm>
            <a:off x="586110" y="4000543"/>
            <a:ext cx="53721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Montserrat" panose="00000500000000000000" pitchFamily="2" charset="-52"/>
              </a:rPr>
              <a:t>Требования предписывают получение сертификата соответствия для компании и </a:t>
            </a:r>
            <a:r>
              <a:rPr lang="en-US" sz="1200" b="1" dirty="0">
                <a:latin typeface="Montserrat" panose="00000500000000000000" pitchFamily="2" charset="-52"/>
              </a:rPr>
              <a:t>Vehicle Type Approval </a:t>
            </a:r>
            <a:r>
              <a:rPr lang="ru-RU" sz="1200" b="1" dirty="0">
                <a:latin typeface="Montserrat" panose="00000500000000000000" pitchFamily="2" charset="-52"/>
              </a:rPr>
              <a:t>для каждой модели автомобиля. </a:t>
            </a:r>
          </a:p>
          <a:p>
            <a:r>
              <a:rPr lang="ru-RU" sz="1200" b="1" dirty="0">
                <a:solidFill>
                  <a:srgbClr val="FF0000"/>
                </a:solidFill>
                <a:latin typeface="Montserrat" panose="00000500000000000000" pitchFamily="2" charset="-52"/>
              </a:rPr>
              <a:t>Без этих сертификатов с 2024 года продавать ТС в ряде стран будет невозможно. 
</a:t>
            </a:r>
            <a:endParaRPr lang="en" sz="1200" b="1" dirty="0">
              <a:solidFill>
                <a:srgbClr val="FF0000"/>
              </a:solidFill>
              <a:latin typeface="Montserrat" panose="00000500000000000000" pitchFamily="2" charset="-52"/>
            </a:endParaRPr>
          </a:p>
        </p:txBody>
      </p:sp>
      <p:sp>
        <p:nvSpPr>
          <p:cNvPr id="57" name="Прямоугольник 22">
            <a:extLst>
              <a:ext uri="{FF2B5EF4-FFF2-40B4-BE49-F238E27FC236}">
                <a16:creationId xmlns:a16="http://schemas.microsoft.com/office/drawing/2014/main" id="{B6DFEA71-830D-3B47-9049-4E84F1A511F7}"/>
              </a:ext>
            </a:extLst>
          </p:cNvPr>
          <p:cNvSpPr/>
          <p:nvPr/>
        </p:nvSpPr>
        <p:spPr>
          <a:xfrm>
            <a:off x="6185880" y="3926427"/>
            <a:ext cx="55630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Montserrat" panose="00000500000000000000" pitchFamily="2" charset="-52"/>
              </a:rPr>
              <a:t>Стандарт во многом является основой для </a:t>
            </a:r>
            <a:r>
              <a:rPr lang="en-US" sz="1200" b="1" dirty="0">
                <a:latin typeface="Montserrat" panose="00000500000000000000" pitchFamily="2" charset="-52"/>
              </a:rPr>
              <a:t>UN ECE 155</a:t>
            </a:r>
            <a:r>
              <a:rPr lang="ru-RU" sz="1200" b="1" dirty="0">
                <a:latin typeface="Montserrat" panose="00000500000000000000" pitchFamily="2" charset="-52"/>
              </a:rPr>
              <a:t>. Без внедрения процессов предписываемых стандартов невозможно получить сертификаты соответствия. </a:t>
            </a:r>
          </a:p>
          <a:p>
            <a:r>
              <a:rPr lang="ru-RU" sz="1200" b="1" dirty="0">
                <a:solidFill>
                  <a:srgbClr val="FF0000"/>
                </a:solidFill>
                <a:latin typeface="Montserrat" panose="00000500000000000000" pitchFamily="2" charset="-52"/>
              </a:rPr>
              <a:t>Внедрение требований стандарта обязательно для сертификации. 
</a:t>
            </a:r>
            <a:endParaRPr lang="en" sz="1200" b="1" dirty="0">
              <a:solidFill>
                <a:srgbClr val="FF0000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48" name="Группа 16">
            <a:extLst>
              <a:ext uri="{FF2B5EF4-FFF2-40B4-BE49-F238E27FC236}">
                <a16:creationId xmlns:a16="http://schemas.microsoft.com/office/drawing/2014/main" id="{F32D1D8B-7D32-D602-C136-8B80F31E270B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49" name="Прямоугольник 17">
              <a:extLst>
                <a:ext uri="{FF2B5EF4-FFF2-40B4-BE49-F238E27FC236}">
                  <a16:creationId xmlns:a16="http://schemas.microsoft.com/office/drawing/2014/main" id="{4F981063-E4DA-DE5B-86D0-492C6786FDC7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Прямоугольник 18">
              <a:extLst>
                <a:ext uri="{FF2B5EF4-FFF2-40B4-BE49-F238E27FC236}">
                  <a16:creationId xmlns:a16="http://schemas.microsoft.com/office/drawing/2014/main" id="{38956169-3EFC-8F4D-B858-447AED37420F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Прямоугольник 19">
              <a:extLst>
                <a:ext uri="{FF2B5EF4-FFF2-40B4-BE49-F238E27FC236}">
                  <a16:creationId xmlns:a16="http://schemas.microsoft.com/office/drawing/2014/main" id="{32228C5C-019D-A1C2-374F-7EA5C86F5FE7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9" name="Прямоугольник: скругленные углы 48">
            <a:extLst>
              <a:ext uri="{FF2B5EF4-FFF2-40B4-BE49-F238E27FC236}">
                <a16:creationId xmlns:a16="http://schemas.microsoft.com/office/drawing/2014/main" id="{C99CEE8D-F4FD-69FC-5233-52458BEBBF11}"/>
              </a:ext>
            </a:extLst>
          </p:cNvPr>
          <p:cNvSpPr/>
          <p:nvPr/>
        </p:nvSpPr>
        <p:spPr>
          <a:xfrm>
            <a:off x="9854858" y="383165"/>
            <a:ext cx="351309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: скругленные углы 49">
            <a:extLst>
              <a:ext uri="{FF2B5EF4-FFF2-40B4-BE49-F238E27FC236}">
                <a16:creationId xmlns:a16="http://schemas.microsoft.com/office/drawing/2014/main" id="{675C3AF2-6411-A949-0EA2-CAA427C50442}"/>
              </a:ext>
            </a:extLst>
          </p:cNvPr>
          <p:cNvSpPr/>
          <p:nvPr/>
        </p:nvSpPr>
        <p:spPr>
          <a:xfrm>
            <a:off x="9975202" y="498431"/>
            <a:ext cx="110312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: скругленные верхние углы 50">
            <a:extLst>
              <a:ext uri="{FF2B5EF4-FFF2-40B4-BE49-F238E27FC236}">
                <a16:creationId xmlns:a16="http://schemas.microsoft.com/office/drawing/2014/main" id="{AE8D5DA5-1C3D-F202-61E8-133578C212A6}"/>
              </a:ext>
            </a:extLst>
          </p:cNvPr>
          <p:cNvSpPr/>
          <p:nvPr/>
        </p:nvSpPr>
        <p:spPr>
          <a:xfrm>
            <a:off x="9975202" y="815786"/>
            <a:ext cx="110312" cy="21003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: скругленные верхние углы 51">
            <a:extLst>
              <a:ext uri="{FF2B5EF4-FFF2-40B4-BE49-F238E27FC236}">
                <a16:creationId xmlns:a16="http://schemas.microsoft.com/office/drawing/2014/main" id="{D8CA1B21-8B1A-37CD-2D2A-E2F61024C4CA}"/>
              </a:ext>
            </a:extLst>
          </p:cNvPr>
          <p:cNvSpPr/>
          <p:nvPr/>
        </p:nvSpPr>
        <p:spPr>
          <a:xfrm rot="10800000">
            <a:off x="9975202" y="0"/>
            <a:ext cx="110312" cy="27843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828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7">
            <a:extLst>
              <a:ext uri="{FF2B5EF4-FFF2-40B4-BE49-F238E27FC236}">
                <a16:creationId xmlns:a16="http://schemas.microsoft.com/office/drawing/2014/main" id="{04138C92-D80C-A138-EE3A-AA94C8C490DC}"/>
              </a:ext>
            </a:extLst>
          </p:cNvPr>
          <p:cNvSpPr/>
          <p:nvPr/>
        </p:nvSpPr>
        <p:spPr bwMode="auto">
          <a:xfrm flipH="1">
            <a:off x="495300" y="0"/>
            <a:ext cx="11793388" cy="102617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Группа 52">
            <a:extLst>
              <a:ext uri="{FF2B5EF4-FFF2-40B4-BE49-F238E27FC236}">
                <a16:creationId xmlns:a16="http://schemas.microsoft.com/office/drawing/2014/main" id="{2DACAE94-60AA-AA43-9F89-BD047C597EBD}"/>
              </a:ext>
            </a:extLst>
          </p:cNvPr>
          <p:cNvGrpSpPr/>
          <p:nvPr/>
        </p:nvGrpSpPr>
        <p:grpSpPr bwMode="auto">
          <a:xfrm>
            <a:off x="173331" y="-3051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6" name="Прямоугольник 53">
              <a:extLst>
                <a:ext uri="{FF2B5EF4-FFF2-40B4-BE49-F238E27FC236}">
                  <a16:creationId xmlns:a16="http://schemas.microsoft.com/office/drawing/2014/main" id="{6909953C-C149-C48A-1B78-7B610EA01ED7}"/>
                </a:ext>
              </a:extLst>
            </p:cNvPr>
            <p:cNvSpPr/>
            <p:nvPr/>
          </p:nvSpPr>
          <p:spPr bwMode="auto">
            <a:xfrm rot="16199999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Прямоугольник 54">
              <a:extLst>
                <a:ext uri="{FF2B5EF4-FFF2-40B4-BE49-F238E27FC236}">
                  <a16:creationId xmlns:a16="http://schemas.microsoft.com/office/drawing/2014/main" id="{40E6A009-8D3D-F643-1B45-4215A3A955AE}"/>
                </a:ext>
              </a:extLst>
            </p:cNvPr>
            <p:cNvSpPr/>
            <p:nvPr/>
          </p:nvSpPr>
          <p:spPr bwMode="auto">
            <a:xfrm rot="16199999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Прямоугольник 55">
              <a:extLst>
                <a:ext uri="{FF2B5EF4-FFF2-40B4-BE49-F238E27FC236}">
                  <a16:creationId xmlns:a16="http://schemas.microsoft.com/office/drawing/2014/main" id="{1DB14C44-1066-0CEE-CC0B-652B6A4CF039}"/>
                </a:ext>
              </a:extLst>
            </p:cNvPr>
            <p:cNvSpPr/>
            <p:nvPr/>
          </p:nvSpPr>
          <p:spPr bwMode="auto">
            <a:xfrm rot="16199999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" name="TCU and car alarm">
            <a:extLst>
              <a:ext uri="{FF2B5EF4-FFF2-40B4-BE49-F238E27FC236}">
                <a16:creationId xmlns:a16="http://schemas.microsoft.com/office/drawing/2014/main" id="{EE51FA01-D44E-9D02-10A3-CC26812DCA60}"/>
              </a:ext>
            </a:extLst>
          </p:cNvPr>
          <p:cNvSpPr txBox="1"/>
          <p:nvPr/>
        </p:nvSpPr>
        <p:spPr bwMode="auto">
          <a:xfrm>
            <a:off x="632824" y="513087"/>
            <a:ext cx="10201124" cy="4885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</a:defRPr>
            </a:lvl1pPr>
          </a:lstStyle>
          <a:p>
            <a:pPr>
              <a:defRPr/>
            </a:pPr>
            <a:r>
              <a:rPr lang="ru-RU" sz="2000" dirty="0">
                <a:solidFill>
                  <a:srgbClr val="FFC000"/>
                </a:solidFill>
                <a:latin typeface="Montserrat SemiBold"/>
                <a:cs typeface="Helvetica"/>
              </a:rPr>
              <a:t>КАК СООТВЕТСТВОВАТЬ ТРЕБОВАНИЯМ?</a:t>
            </a:r>
          </a:p>
        </p:txBody>
      </p:sp>
      <p:sp>
        <p:nvSpPr>
          <p:cNvPr id="10" name="Google Shape;701;p53">
            <a:extLst>
              <a:ext uri="{FF2B5EF4-FFF2-40B4-BE49-F238E27FC236}">
                <a16:creationId xmlns:a16="http://schemas.microsoft.com/office/drawing/2014/main" id="{CCF7CF12-3747-1A23-F11A-F0BF304AE6B6}"/>
              </a:ext>
            </a:extLst>
          </p:cNvPr>
          <p:cNvSpPr/>
          <p:nvPr/>
        </p:nvSpPr>
        <p:spPr bwMode="auto">
          <a:xfrm>
            <a:off x="10329002" y="379037"/>
            <a:ext cx="1855926" cy="2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>
              <a:defRPr/>
            </a:pPr>
            <a:r>
              <a:rPr lang="ru-RU" sz="1400" b="1">
                <a:solidFill>
                  <a:schemeClr val="bg1"/>
                </a:solidFill>
                <a:latin typeface="Montserrat"/>
              </a:rPr>
              <a:t>ПРАВОВОЕ ПОЛЕ</a:t>
            </a:r>
            <a:endParaRPr lang="en-US" sz="1400" b="1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1" name="Прямоугольник: скругленные углы 1">
            <a:extLst>
              <a:ext uri="{FF2B5EF4-FFF2-40B4-BE49-F238E27FC236}">
                <a16:creationId xmlns:a16="http://schemas.microsoft.com/office/drawing/2014/main" id="{9ACF2194-DC52-B75B-7779-FD195145384C}"/>
              </a:ext>
            </a:extLst>
          </p:cNvPr>
          <p:cNvSpPr/>
          <p:nvPr/>
        </p:nvSpPr>
        <p:spPr bwMode="auto">
          <a:xfrm>
            <a:off x="9854859" y="383165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: скругленные углы 3">
            <a:extLst>
              <a:ext uri="{FF2B5EF4-FFF2-40B4-BE49-F238E27FC236}">
                <a16:creationId xmlns:a16="http://schemas.microsoft.com/office/drawing/2014/main" id="{AEB34E3B-EA8F-342A-A1EF-3FD0B7222358}"/>
              </a:ext>
            </a:extLst>
          </p:cNvPr>
          <p:cNvSpPr/>
          <p:nvPr/>
        </p:nvSpPr>
        <p:spPr bwMode="auto">
          <a:xfrm>
            <a:off x="9975202" y="498431"/>
            <a:ext cx="110170" cy="110170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: скругленные верхние углы 50">
            <a:extLst>
              <a:ext uri="{FF2B5EF4-FFF2-40B4-BE49-F238E27FC236}">
                <a16:creationId xmlns:a16="http://schemas.microsoft.com/office/drawing/2014/main" id="{2555218B-659D-11B8-78AD-D51157786311}"/>
              </a:ext>
            </a:extLst>
          </p:cNvPr>
          <p:cNvSpPr/>
          <p:nvPr/>
        </p:nvSpPr>
        <p:spPr bwMode="auto">
          <a:xfrm>
            <a:off x="9975202" y="815785"/>
            <a:ext cx="110170" cy="211565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: скругленные верхние углы 51">
            <a:extLst>
              <a:ext uri="{FF2B5EF4-FFF2-40B4-BE49-F238E27FC236}">
                <a16:creationId xmlns:a16="http://schemas.microsoft.com/office/drawing/2014/main" id="{70095676-DEA6-95CD-C734-D104A6C9E973}"/>
              </a:ext>
            </a:extLst>
          </p:cNvPr>
          <p:cNvSpPr/>
          <p:nvPr/>
        </p:nvSpPr>
        <p:spPr bwMode="auto">
          <a:xfrm rot="10800000">
            <a:off x="9975202" y="-7"/>
            <a:ext cx="110170" cy="278439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B13B95-3E5D-7F13-B326-CCB4F4A00F4E}"/>
              </a:ext>
            </a:extLst>
          </p:cNvPr>
          <p:cNvSpPr txBox="1"/>
          <p:nvPr/>
        </p:nvSpPr>
        <p:spPr bwMode="auto">
          <a:xfrm>
            <a:off x="505651" y="51219"/>
            <a:ext cx="92749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ontserrat Medium" panose="00000600000000000000" pitchFamily="2" charset="0"/>
              </a:rPr>
              <a:t>РЕГУЛЯЦИИ</a:t>
            </a:r>
            <a:endParaRPr lang="ru-RU" sz="3200" dirty="0">
              <a:latin typeface="Montserrat Medium" panose="000006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5C5E72A-28AF-84FD-DB0E-F1FCB45D66C8}"/>
              </a:ext>
            </a:extLst>
          </p:cNvPr>
          <p:cNvGrpSpPr/>
          <p:nvPr/>
        </p:nvGrpSpPr>
        <p:grpSpPr bwMode="auto">
          <a:xfrm>
            <a:off x="1864415" y="1863968"/>
            <a:ext cx="8776399" cy="4469213"/>
            <a:chOff x="1510922" y="2288330"/>
            <a:chExt cx="8776399" cy="4469213"/>
          </a:xfrm>
        </p:grpSpPr>
        <p:grpSp>
          <p:nvGrpSpPr>
            <p:cNvPr id="17" name="Группа 3">
              <a:extLst>
                <a:ext uri="{FF2B5EF4-FFF2-40B4-BE49-F238E27FC236}">
                  <a16:creationId xmlns:a16="http://schemas.microsoft.com/office/drawing/2014/main" id="{F6D8FA66-60A0-55AD-541E-B4ACAC02E7CF}"/>
                </a:ext>
              </a:extLst>
            </p:cNvPr>
            <p:cNvGrpSpPr/>
            <p:nvPr/>
          </p:nvGrpSpPr>
          <p:grpSpPr bwMode="auto">
            <a:xfrm>
              <a:off x="1833868" y="2288330"/>
              <a:ext cx="8390644" cy="4351722"/>
              <a:chOff x="1833868" y="2288330"/>
              <a:chExt cx="8390644" cy="4351722"/>
            </a:xfrm>
          </p:grpSpPr>
          <p:cxnSp>
            <p:nvCxnSpPr>
              <p:cNvPr id="41" name="Line">
                <a:extLst>
                  <a:ext uri="{FF2B5EF4-FFF2-40B4-BE49-F238E27FC236}">
                    <a16:creationId xmlns:a16="http://schemas.microsoft.com/office/drawing/2014/main" id="{BF2BAA74-1F1C-FBBC-6C2D-9984A5ACC0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833868" y="2307104"/>
                <a:ext cx="33027" cy="4331071"/>
              </a:xfrm>
              <a:prstGeom prst="line">
                <a:avLst/>
              </a:prstGeom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tx1"/>
              </a:fontRef>
            </p:style>
          </p:cxnSp>
          <p:cxnSp>
            <p:nvCxnSpPr>
              <p:cNvPr id="42" name="Line">
                <a:extLst>
                  <a:ext uri="{FF2B5EF4-FFF2-40B4-BE49-F238E27FC236}">
                    <a16:creationId xmlns:a16="http://schemas.microsoft.com/office/drawing/2014/main" id="{B37B4188-896D-AE7F-C3B8-BE0BBFAB92E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220994" y="2296778"/>
                <a:ext cx="33027" cy="4331071"/>
              </a:xfrm>
              <a:prstGeom prst="line">
                <a:avLst/>
              </a:prstGeom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tx1"/>
              </a:fontRef>
            </p:style>
          </p:cxnSp>
          <p:cxnSp>
            <p:nvCxnSpPr>
              <p:cNvPr id="43" name="Line">
                <a:extLst>
                  <a:ext uri="{FF2B5EF4-FFF2-40B4-BE49-F238E27FC236}">
                    <a16:creationId xmlns:a16="http://schemas.microsoft.com/office/drawing/2014/main" id="{0D9FA08C-6CAD-69FE-A2EA-D16F0242518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89767" y="2296778"/>
                <a:ext cx="33027" cy="4331071"/>
              </a:xfrm>
              <a:prstGeom prst="line">
                <a:avLst/>
              </a:prstGeom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tx1"/>
              </a:fontRef>
            </p:style>
          </p:cxnSp>
          <p:cxnSp>
            <p:nvCxnSpPr>
              <p:cNvPr id="44" name="Line">
                <a:extLst>
                  <a:ext uri="{FF2B5EF4-FFF2-40B4-BE49-F238E27FC236}">
                    <a16:creationId xmlns:a16="http://schemas.microsoft.com/office/drawing/2014/main" id="{8253F6FF-1D3C-FF23-98FD-F3AA3ADE2D5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98889" y="2308981"/>
                <a:ext cx="33027" cy="4331071"/>
              </a:xfrm>
              <a:prstGeom prst="line">
                <a:avLst/>
              </a:prstGeom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tx1"/>
              </a:fontRef>
            </p:style>
          </p:cxnSp>
          <p:cxnSp>
            <p:nvCxnSpPr>
              <p:cNvPr id="45" name="Line">
                <a:extLst>
                  <a:ext uri="{FF2B5EF4-FFF2-40B4-BE49-F238E27FC236}">
                    <a16:creationId xmlns:a16="http://schemas.microsoft.com/office/drawing/2014/main" id="{35D78F0F-62A0-7628-7851-14E2B51AC8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75002" y="2288330"/>
                <a:ext cx="33027" cy="4331071"/>
              </a:xfrm>
              <a:prstGeom prst="line">
                <a:avLst/>
              </a:prstGeom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tx1"/>
              </a:fontRef>
            </p:style>
          </p:cxnSp>
          <p:cxnSp>
            <p:nvCxnSpPr>
              <p:cNvPr id="46" name="Line">
                <a:extLst>
                  <a:ext uri="{FF2B5EF4-FFF2-40B4-BE49-F238E27FC236}">
                    <a16:creationId xmlns:a16="http://schemas.microsoft.com/office/drawing/2014/main" id="{57DA57BA-4E6C-6844-6D70-6F919727BA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191485" y="2305226"/>
                <a:ext cx="33027" cy="4331071"/>
              </a:xfrm>
              <a:prstGeom prst="line">
                <a:avLst/>
              </a:prstGeom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tx1"/>
              </a:fontRef>
            </p:style>
          </p:cxnSp>
        </p:grpSp>
        <p:sp>
          <p:nvSpPr>
            <p:cNvPr id="18" name="Блок-схема: данные 20">
              <a:extLst>
                <a:ext uri="{FF2B5EF4-FFF2-40B4-BE49-F238E27FC236}">
                  <a16:creationId xmlns:a16="http://schemas.microsoft.com/office/drawing/2014/main" id="{6146E6B1-EF95-B628-8854-06FAC14A791A}"/>
                </a:ext>
              </a:extLst>
            </p:cNvPr>
            <p:cNvSpPr/>
            <p:nvPr/>
          </p:nvSpPr>
          <p:spPr bwMode="auto">
            <a:xfrm flipV="1">
              <a:off x="1510922" y="2636520"/>
              <a:ext cx="1737360" cy="861060"/>
            </a:xfrm>
            <a:prstGeom prst="flowChartInputOutpu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Блок-схема: данные 21">
              <a:extLst>
                <a:ext uri="{FF2B5EF4-FFF2-40B4-BE49-F238E27FC236}">
                  <a16:creationId xmlns:a16="http://schemas.microsoft.com/office/drawing/2014/main" id="{2AE1EFBA-31A9-A66C-D9BB-36800DBD1417}"/>
                </a:ext>
              </a:extLst>
            </p:cNvPr>
            <p:cNvSpPr/>
            <p:nvPr/>
          </p:nvSpPr>
          <p:spPr bwMode="auto">
            <a:xfrm flipV="1">
              <a:off x="3366392" y="3548298"/>
              <a:ext cx="1737360" cy="861060"/>
            </a:xfrm>
            <a:prstGeom prst="flowChartInputOutpu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Блок-схема: данные 22">
              <a:extLst>
                <a:ext uri="{FF2B5EF4-FFF2-40B4-BE49-F238E27FC236}">
                  <a16:creationId xmlns:a16="http://schemas.microsoft.com/office/drawing/2014/main" id="{46A0BC6E-CD4E-815E-019A-BEE3DEF42145}"/>
                </a:ext>
              </a:extLst>
            </p:cNvPr>
            <p:cNvSpPr/>
            <p:nvPr/>
          </p:nvSpPr>
          <p:spPr bwMode="auto">
            <a:xfrm flipV="1">
              <a:off x="3740246" y="4458438"/>
              <a:ext cx="1737360" cy="861060"/>
            </a:xfrm>
            <a:prstGeom prst="flowChartInputOutpu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E8D804-85D5-693A-05F6-86FD72997D35}"/>
                </a:ext>
              </a:extLst>
            </p:cNvPr>
            <p:cNvSpPr txBox="1"/>
            <p:nvPr/>
          </p:nvSpPr>
          <p:spPr bwMode="auto">
            <a:xfrm>
              <a:off x="1692212" y="2895686"/>
              <a:ext cx="139143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600" dirty="0">
                  <a:solidFill>
                    <a:schemeClr val="bg1"/>
                  </a:solidFill>
                  <a:ea typeface="Calibri"/>
                  <a:cs typeface="Tunga"/>
                </a:rPr>
                <a:t>Концепт</a:t>
              </a:r>
              <a:br>
                <a:rPr lang="ru-RU" sz="1600" dirty="0">
                  <a:solidFill>
                    <a:schemeClr val="bg1"/>
                  </a:solidFill>
                  <a:ea typeface="Calibri"/>
                  <a:cs typeface="Tunga"/>
                </a:rPr>
              </a:b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1D4E576-6F1C-2CDE-AD5F-683ECE0ACACD}"/>
                </a:ext>
              </a:extLst>
            </p:cNvPr>
            <p:cNvSpPr txBox="1"/>
            <p:nvPr/>
          </p:nvSpPr>
          <p:spPr bwMode="auto">
            <a:xfrm>
              <a:off x="3485698" y="3878101"/>
              <a:ext cx="154869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500">
                  <a:solidFill>
                    <a:schemeClr val="bg1"/>
                  </a:solidFill>
                  <a:ea typeface="Calibri"/>
                  <a:cs typeface="Tunga"/>
                </a:rPr>
                <a:t>Проектирование</a:t>
              </a:r>
              <a:br>
                <a:rPr lang="ru-RU" sz="1500">
                  <a:solidFill>
                    <a:schemeClr val="bg1"/>
                  </a:solidFill>
                  <a:ea typeface="Calibri"/>
                  <a:cs typeface="Tunga"/>
                </a:rPr>
              </a:br>
              <a:endParaRPr lang="en-US" sz="1500">
                <a:solidFill>
                  <a:schemeClr val="bg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6077525-0CE8-E2B0-3FB8-B47C3E531472}"/>
                </a:ext>
              </a:extLst>
            </p:cNvPr>
            <p:cNvSpPr txBox="1"/>
            <p:nvPr/>
          </p:nvSpPr>
          <p:spPr bwMode="auto">
            <a:xfrm>
              <a:off x="3837507" y="4792587"/>
              <a:ext cx="155108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600">
                  <a:solidFill>
                    <a:schemeClr val="bg1"/>
                  </a:solidFill>
                  <a:ea typeface="Calibri"/>
                  <a:cs typeface="Tunga"/>
                </a:rPr>
                <a:t>Спецификация</a:t>
              </a:r>
              <a:br>
                <a:rPr lang="ru-RU" sz="1600">
                  <a:solidFill>
                    <a:schemeClr val="bg1"/>
                  </a:solidFill>
                  <a:ea typeface="Calibri"/>
                  <a:cs typeface="Tunga"/>
                </a:rPr>
              </a:br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4" name="Блок-схема: данные 42">
              <a:extLst>
                <a:ext uri="{FF2B5EF4-FFF2-40B4-BE49-F238E27FC236}">
                  <a16:creationId xmlns:a16="http://schemas.microsoft.com/office/drawing/2014/main" id="{EA627B97-8A39-D9DE-F2BE-86F4DAA3A4E6}"/>
                </a:ext>
              </a:extLst>
            </p:cNvPr>
            <p:cNvSpPr/>
            <p:nvPr/>
          </p:nvSpPr>
          <p:spPr bwMode="auto">
            <a:xfrm flipV="1">
              <a:off x="2989317" y="2636520"/>
              <a:ext cx="1737360" cy="861060"/>
            </a:xfrm>
            <a:prstGeom prst="flowChartInputOutpu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C027A3B-74DA-2444-BB71-7D00CC792FE0}"/>
                </a:ext>
              </a:extLst>
            </p:cNvPr>
            <p:cNvSpPr txBox="1"/>
            <p:nvPr/>
          </p:nvSpPr>
          <p:spPr bwMode="auto">
            <a:xfrm>
              <a:off x="2966736" y="2852771"/>
              <a:ext cx="173736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dirty="0">
                  <a:solidFill>
                    <a:schemeClr val="bg1"/>
                  </a:solidFill>
                  <a:ea typeface="Calibri"/>
                  <a:cs typeface="Tunga"/>
                </a:rPr>
                <a:t>Функциональные требования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6" name="Блок-схема: данные 44">
              <a:extLst>
                <a:ext uri="{FF2B5EF4-FFF2-40B4-BE49-F238E27FC236}">
                  <a16:creationId xmlns:a16="http://schemas.microsoft.com/office/drawing/2014/main" id="{D5301988-6E72-4BBE-C004-34D1E7DFE38A}"/>
                </a:ext>
              </a:extLst>
            </p:cNvPr>
            <p:cNvSpPr/>
            <p:nvPr/>
          </p:nvSpPr>
          <p:spPr bwMode="auto">
            <a:xfrm flipH="1" flipV="1">
              <a:off x="7012677" y="2636520"/>
              <a:ext cx="1737360" cy="861060"/>
            </a:xfrm>
            <a:prstGeom prst="flowChartInputOutpu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26F0202-CD66-BE7B-6AC9-402C988D2B0A}"/>
                </a:ext>
              </a:extLst>
            </p:cNvPr>
            <p:cNvSpPr txBox="1"/>
            <p:nvPr/>
          </p:nvSpPr>
          <p:spPr bwMode="auto">
            <a:xfrm>
              <a:off x="7193967" y="2895686"/>
              <a:ext cx="139143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600">
                  <a:solidFill>
                    <a:schemeClr val="bg1"/>
                  </a:solidFill>
                  <a:ea typeface="Calibri"/>
                  <a:cs typeface="Tunga"/>
                </a:rPr>
                <a:t>Валидация</a:t>
              </a:r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8" name="Блок-схема: данные 46">
              <a:extLst>
                <a:ext uri="{FF2B5EF4-FFF2-40B4-BE49-F238E27FC236}">
                  <a16:creationId xmlns:a16="http://schemas.microsoft.com/office/drawing/2014/main" id="{6125F1E7-025E-12FF-5ACB-E035CEA45CB0}"/>
                </a:ext>
              </a:extLst>
            </p:cNvPr>
            <p:cNvSpPr/>
            <p:nvPr/>
          </p:nvSpPr>
          <p:spPr bwMode="auto">
            <a:xfrm flipH="1" flipV="1">
              <a:off x="6658669" y="3548298"/>
              <a:ext cx="1737360" cy="861060"/>
            </a:xfrm>
            <a:prstGeom prst="flowChartInputOutpu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FD5C03-18B9-0035-3115-455ECB2ADD88}"/>
                </a:ext>
              </a:extLst>
            </p:cNvPr>
            <p:cNvSpPr txBox="1"/>
            <p:nvPr/>
          </p:nvSpPr>
          <p:spPr bwMode="auto">
            <a:xfrm>
              <a:off x="6840740" y="3697023"/>
              <a:ext cx="139143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600" dirty="0">
                  <a:solidFill>
                    <a:schemeClr val="bg1"/>
                  </a:solidFill>
                  <a:ea typeface="Calibri"/>
                  <a:cs typeface="Tunga"/>
                </a:rPr>
                <a:t>Тестирование</a:t>
              </a:r>
              <a:endParaRPr dirty="0"/>
            </a:p>
            <a:p>
              <a:pPr algn="ctr">
                <a:defRPr/>
              </a:pPr>
              <a:r>
                <a:rPr lang="ru-RU" sz="1600" dirty="0">
                  <a:solidFill>
                    <a:schemeClr val="bg1"/>
                  </a:solidFill>
                  <a:cs typeface="Tunga"/>
                </a:rPr>
                <a:t>системы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0" name="Блок-схема: данные 48">
              <a:extLst>
                <a:ext uri="{FF2B5EF4-FFF2-40B4-BE49-F238E27FC236}">
                  <a16:creationId xmlns:a16="http://schemas.microsoft.com/office/drawing/2014/main" id="{E31C2AF0-B832-1AAD-C88C-7E38D8A18060}"/>
                </a:ext>
              </a:extLst>
            </p:cNvPr>
            <p:cNvSpPr/>
            <p:nvPr/>
          </p:nvSpPr>
          <p:spPr bwMode="auto">
            <a:xfrm flipH="1" flipV="1">
              <a:off x="6287968" y="4458316"/>
              <a:ext cx="1737360" cy="861060"/>
            </a:xfrm>
            <a:prstGeom prst="flowChartInputOutpu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D91AB6F-DFC9-8075-ECCC-83D4FA803BFD}"/>
                </a:ext>
              </a:extLst>
            </p:cNvPr>
            <p:cNvSpPr txBox="1"/>
            <p:nvPr/>
          </p:nvSpPr>
          <p:spPr bwMode="auto">
            <a:xfrm>
              <a:off x="6433144" y="4596458"/>
              <a:ext cx="144296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600">
                  <a:solidFill>
                    <a:schemeClr val="bg1"/>
                  </a:solidFill>
                  <a:ea typeface="Calibri"/>
                  <a:cs typeface="Tunga"/>
                </a:rPr>
                <a:t>Тестирование</a:t>
              </a:r>
              <a:br>
                <a:rPr lang="ru-RU" sz="1600">
                  <a:solidFill>
                    <a:schemeClr val="bg1"/>
                  </a:solidFill>
                  <a:ea typeface="Calibri"/>
                  <a:cs typeface="Tunga"/>
                </a:rPr>
              </a:br>
              <a:r>
                <a:rPr lang="ru-RU" sz="1600">
                  <a:solidFill>
                    <a:schemeClr val="bg1"/>
                  </a:solidFill>
                  <a:ea typeface="Calibri"/>
                  <a:cs typeface="Tunga"/>
                </a:rPr>
                <a:t>компонентов</a:t>
              </a:r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2" name="Блок-схема: данные 50">
              <a:extLst>
                <a:ext uri="{FF2B5EF4-FFF2-40B4-BE49-F238E27FC236}">
                  <a16:creationId xmlns:a16="http://schemas.microsoft.com/office/drawing/2014/main" id="{D87C2B36-4A95-F630-267E-1702FC47266E}"/>
                </a:ext>
              </a:extLst>
            </p:cNvPr>
            <p:cNvSpPr/>
            <p:nvPr/>
          </p:nvSpPr>
          <p:spPr bwMode="auto">
            <a:xfrm>
              <a:off x="8473854" y="2636520"/>
              <a:ext cx="1737360" cy="861060"/>
            </a:xfrm>
            <a:prstGeom prst="flowChartInputOutpu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79BEBA9-CEFC-DEC5-EBDF-F94E56574A8F}"/>
                </a:ext>
              </a:extLst>
            </p:cNvPr>
            <p:cNvSpPr txBox="1"/>
            <p:nvPr/>
          </p:nvSpPr>
          <p:spPr bwMode="auto">
            <a:xfrm>
              <a:off x="8655144" y="2895686"/>
              <a:ext cx="139143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600" dirty="0">
                  <a:solidFill>
                    <a:schemeClr val="bg1"/>
                  </a:solidFill>
                </a:rPr>
                <a:t>Эксплуатация</a:t>
              </a:r>
              <a:br>
                <a:rPr lang="ru-RU" sz="1600" dirty="0">
                  <a:solidFill>
                    <a:schemeClr val="bg1"/>
                  </a:solidFill>
                </a:rPr>
              </a:b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4" name="Блок-схема: ручное управление 2">
              <a:extLst>
                <a:ext uri="{FF2B5EF4-FFF2-40B4-BE49-F238E27FC236}">
                  <a16:creationId xmlns:a16="http://schemas.microsoft.com/office/drawing/2014/main" id="{3C449ED5-0E80-B830-8D9A-288E7F927428}"/>
                </a:ext>
              </a:extLst>
            </p:cNvPr>
            <p:cNvSpPr/>
            <p:nvPr/>
          </p:nvSpPr>
          <p:spPr bwMode="auto">
            <a:xfrm>
              <a:off x="4138652" y="5368577"/>
              <a:ext cx="3489200" cy="881933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1424 w 10000"/>
                <a:gd name="connsiteY3" fmla="*/ 9673 h 10000"/>
                <a:gd name="connsiteX4" fmla="*/ 0 w 10000"/>
                <a:gd name="connsiteY4" fmla="*/ 0 h 10000"/>
                <a:gd name="connsiteX0" fmla="*/ 0 w 10000"/>
                <a:gd name="connsiteY0" fmla="*/ 0 h 9673"/>
                <a:gd name="connsiteX1" fmla="*/ 10000 w 10000"/>
                <a:gd name="connsiteY1" fmla="*/ 0 h 9673"/>
                <a:gd name="connsiteX2" fmla="*/ 8651 w 10000"/>
                <a:gd name="connsiteY2" fmla="*/ 9386 h 9673"/>
                <a:gd name="connsiteX3" fmla="*/ 1424 w 10000"/>
                <a:gd name="connsiteY3" fmla="*/ 9673 h 9673"/>
                <a:gd name="connsiteX4" fmla="*/ 0 w 10000"/>
                <a:gd name="connsiteY4" fmla="*/ 0 h 9673"/>
                <a:gd name="connsiteX0" fmla="*/ 0 w 10000"/>
                <a:gd name="connsiteY0" fmla="*/ 0 h 9789"/>
                <a:gd name="connsiteX1" fmla="*/ 10000 w 10000"/>
                <a:gd name="connsiteY1" fmla="*/ 0 h 9789"/>
                <a:gd name="connsiteX2" fmla="*/ 8651 w 10000"/>
                <a:gd name="connsiteY2" fmla="*/ 9703 h 9789"/>
                <a:gd name="connsiteX3" fmla="*/ 835 w 10000"/>
                <a:gd name="connsiteY3" fmla="*/ 9789 h 9789"/>
                <a:gd name="connsiteX4" fmla="*/ 0 w 10000"/>
                <a:gd name="connsiteY4" fmla="*/ 0 h 9789"/>
                <a:gd name="connsiteX0" fmla="*/ 0 w 10236"/>
                <a:gd name="connsiteY0" fmla="*/ 0 h 10000"/>
                <a:gd name="connsiteX1" fmla="*/ 10236 w 10236"/>
                <a:gd name="connsiteY1" fmla="*/ 0 h 10000"/>
                <a:gd name="connsiteX2" fmla="*/ 8887 w 10236"/>
                <a:gd name="connsiteY2" fmla="*/ 9912 h 10000"/>
                <a:gd name="connsiteX3" fmla="*/ 1071 w 10236"/>
                <a:gd name="connsiteY3" fmla="*/ 10000 h 10000"/>
                <a:gd name="connsiteX4" fmla="*/ 0 w 10236"/>
                <a:gd name="connsiteY4" fmla="*/ 0 h 10000"/>
                <a:gd name="connsiteX0" fmla="*/ 0 w 10153"/>
                <a:gd name="connsiteY0" fmla="*/ 0 h 10000"/>
                <a:gd name="connsiteX1" fmla="*/ 10153 w 10153"/>
                <a:gd name="connsiteY1" fmla="*/ 0 h 10000"/>
                <a:gd name="connsiteX2" fmla="*/ 8887 w 10153"/>
                <a:gd name="connsiteY2" fmla="*/ 9912 h 10000"/>
                <a:gd name="connsiteX3" fmla="*/ 1071 w 10153"/>
                <a:gd name="connsiteY3" fmla="*/ 10000 h 10000"/>
                <a:gd name="connsiteX4" fmla="*/ 0 w 10153"/>
                <a:gd name="connsiteY4" fmla="*/ 0 h 10000"/>
                <a:gd name="connsiteX0" fmla="*/ 0 w 10153"/>
                <a:gd name="connsiteY0" fmla="*/ 0 h 10000"/>
                <a:gd name="connsiteX1" fmla="*/ 10153 w 10153"/>
                <a:gd name="connsiteY1" fmla="*/ 0 h 10000"/>
                <a:gd name="connsiteX2" fmla="*/ 8887 w 10153"/>
                <a:gd name="connsiteY2" fmla="*/ 9912 h 10000"/>
                <a:gd name="connsiteX3" fmla="*/ 1071 w 10153"/>
                <a:gd name="connsiteY3" fmla="*/ 10000 h 10000"/>
                <a:gd name="connsiteX4" fmla="*/ 0 w 10153"/>
                <a:gd name="connsiteY4" fmla="*/ 0 h 10000"/>
                <a:gd name="connsiteX0" fmla="*/ 0 w 10153"/>
                <a:gd name="connsiteY0" fmla="*/ 0 h 10000"/>
                <a:gd name="connsiteX1" fmla="*/ 10153 w 10153"/>
                <a:gd name="connsiteY1" fmla="*/ 0 h 10000"/>
                <a:gd name="connsiteX2" fmla="*/ 8887 w 10153"/>
                <a:gd name="connsiteY2" fmla="*/ 9912 h 10000"/>
                <a:gd name="connsiteX3" fmla="*/ 1071 w 10153"/>
                <a:gd name="connsiteY3" fmla="*/ 10000 h 10000"/>
                <a:gd name="connsiteX4" fmla="*/ 0 w 10153"/>
                <a:gd name="connsiteY4" fmla="*/ 0 h 10000"/>
                <a:gd name="connsiteX0" fmla="*/ 0 w 10153"/>
                <a:gd name="connsiteY0" fmla="*/ 0 h 10000"/>
                <a:gd name="connsiteX1" fmla="*/ 10153 w 10153"/>
                <a:gd name="connsiteY1" fmla="*/ 0 h 10000"/>
                <a:gd name="connsiteX2" fmla="*/ 8887 w 10153"/>
                <a:gd name="connsiteY2" fmla="*/ 9912 h 10000"/>
                <a:gd name="connsiteX3" fmla="*/ 1071 w 10153"/>
                <a:gd name="connsiteY3" fmla="*/ 10000 h 10000"/>
                <a:gd name="connsiteX4" fmla="*/ 0 w 10153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53" h="10000" extrusionOk="0">
                  <a:moveTo>
                    <a:pt x="0" y="0"/>
                  </a:moveTo>
                  <a:lnTo>
                    <a:pt x="10153" y="0"/>
                  </a:lnTo>
                  <a:lnTo>
                    <a:pt x="8887" y="9912"/>
                  </a:lnTo>
                  <a:lnTo>
                    <a:pt x="1071" y="10000"/>
                  </a:lnTo>
                  <a:cubicBezTo>
                    <a:pt x="830" y="7747"/>
                    <a:pt x="333" y="3441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C026FEC-AE9C-EACD-7A64-01AC1DD48093}"/>
                </a:ext>
              </a:extLst>
            </p:cNvPr>
            <p:cNvSpPr txBox="1"/>
            <p:nvPr/>
          </p:nvSpPr>
          <p:spPr bwMode="auto">
            <a:xfrm>
              <a:off x="5096558" y="5512553"/>
              <a:ext cx="160512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600">
                  <a:solidFill>
                    <a:schemeClr val="bg1"/>
                  </a:solidFill>
                </a:rPr>
                <a:t>Реализация / Разработка</a:t>
              </a:r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6" name="TextBox 3">
              <a:extLst>
                <a:ext uri="{FF2B5EF4-FFF2-40B4-BE49-F238E27FC236}">
                  <a16:creationId xmlns:a16="http://schemas.microsoft.com/office/drawing/2014/main" id="{CBBFA202-FA5C-67C3-3D12-B0345D8A11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0187" y="5814117"/>
              <a:ext cx="1421460" cy="92705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rgbClr val="000000"/>
                  </a:solidFill>
                  <a:ea typeface="Calibri"/>
                  <a:cs typeface="Times New Roman"/>
                </a:rPr>
                <a:t>Определение элемента</a:t>
              </a:r>
              <a:br>
                <a:rPr lang="ru-RU" sz="1200" dirty="0">
                  <a:solidFill>
                    <a:srgbClr val="000000"/>
                  </a:solidFill>
                  <a:ea typeface="Calibri"/>
                  <a:cs typeface="Times New Roman"/>
                </a:rPr>
              </a:br>
              <a:r>
                <a:rPr lang="ru-RU" sz="1200" dirty="0">
                  <a:solidFill>
                    <a:srgbClr val="000000"/>
                  </a:solidFill>
                  <a:ea typeface="Calibri"/>
                  <a:cs typeface="Times New Roman"/>
                </a:rPr>
                <a:t>+ Анализ угроз и оценка рисков</a:t>
              </a:r>
              <a:br>
                <a:rPr lang="ru-RU" sz="1200" dirty="0">
                  <a:solidFill>
                    <a:srgbClr val="000000"/>
                  </a:solidFill>
                  <a:ea typeface="Calibri"/>
                  <a:cs typeface="Times New Roman"/>
                </a:rPr>
              </a:br>
              <a:endParaRPr lang="en-US" sz="1200" b="0" i="0" u="none" strike="noStrike" cap="none" dirty="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37" name="Text Box 10">
              <a:extLst>
                <a:ext uri="{FF2B5EF4-FFF2-40B4-BE49-F238E27FC236}">
                  <a16:creationId xmlns:a16="http://schemas.microsoft.com/office/drawing/2014/main" id="{D3F83E06-EE61-88AC-F6A3-09889D4EB9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8282" y="5928532"/>
              <a:ext cx="1577198" cy="81263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ts val="0"/>
                </a:spcBef>
                <a:spcAft>
                  <a:spcPts val="0"/>
                </a:spcAft>
                <a:defRPr/>
              </a:pPr>
              <a:br>
                <a:rPr lang="ru-RU" sz="1200" dirty="0">
                  <a:solidFill>
                    <a:srgbClr val="000000"/>
                  </a:solidFill>
                  <a:ea typeface="Calibri"/>
                  <a:cs typeface="Times New Roman"/>
                </a:rPr>
              </a:br>
              <a:r>
                <a:rPr lang="ru-RU" sz="1200" dirty="0">
                  <a:solidFill>
                    <a:srgbClr val="000000"/>
                  </a:solidFill>
                  <a:ea typeface="Calibri"/>
                  <a:cs typeface="Times New Roman"/>
                </a:rPr>
                <a:t>Концепция </a:t>
              </a:r>
              <a:r>
                <a:rPr lang="en-US" sz="1200" dirty="0">
                  <a:solidFill>
                    <a:srgbClr val="000000"/>
                  </a:solidFill>
                  <a:ea typeface="Calibri"/>
                  <a:cs typeface="Times New Roman"/>
                </a:rPr>
                <a:t>CS</a:t>
              </a:r>
              <a:br>
                <a:rPr lang="en-US" sz="1200" dirty="0">
                  <a:solidFill>
                    <a:srgbClr val="000000"/>
                  </a:solidFill>
                  <a:ea typeface="Calibri"/>
                  <a:cs typeface="Times New Roman"/>
                </a:rPr>
              </a:br>
              <a:r>
                <a:rPr lang="en-US" sz="1200" dirty="0">
                  <a:solidFill>
                    <a:srgbClr val="000000"/>
                  </a:solidFill>
                  <a:ea typeface="Calibri"/>
                  <a:cs typeface="Times New Roman"/>
                </a:rPr>
                <a:t>(</a:t>
              </a:r>
              <a:r>
                <a:rPr lang="ru-RU" sz="1200" dirty="0">
                  <a:solidFill>
                    <a:srgbClr val="000000"/>
                  </a:solidFill>
                  <a:ea typeface="Calibri"/>
                  <a:cs typeface="Times New Roman"/>
                </a:rPr>
                <a:t>Требования </a:t>
              </a:r>
              <a:r>
                <a:rPr lang="en-US" sz="1200" dirty="0">
                  <a:solidFill>
                    <a:srgbClr val="000000"/>
                  </a:solidFill>
                  <a:ea typeface="Calibri"/>
                  <a:cs typeface="Times New Roman"/>
                </a:rPr>
                <a:t>CS)</a:t>
              </a:r>
              <a:br>
                <a:rPr lang="en-US" sz="1200" dirty="0">
                  <a:solidFill>
                    <a:srgbClr val="000000"/>
                  </a:solidFill>
                  <a:ea typeface="Calibri"/>
                  <a:cs typeface="Times New Roman"/>
                </a:rPr>
              </a:br>
              <a:endParaRPr lang="en-US" sz="1200" b="0" i="0" u="none" strike="noStrike" cap="none" dirty="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38" name="Text Box 8">
              <a:extLst>
                <a:ext uri="{FF2B5EF4-FFF2-40B4-BE49-F238E27FC236}">
                  <a16:creationId xmlns:a16="http://schemas.microsoft.com/office/drawing/2014/main" id="{771B2FBF-73C2-DEAD-6A0D-B096330326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5454" y="6170866"/>
              <a:ext cx="2545817" cy="51990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defRPr/>
              </a:pPr>
              <a:br>
                <a:rPr lang="ru-RU" sz="1200">
                  <a:solidFill>
                    <a:srgbClr val="000000"/>
                  </a:solidFill>
                  <a:ea typeface="Calibri"/>
                  <a:cs typeface="Times New Roman"/>
                </a:rPr>
              </a:br>
              <a:r>
                <a:rPr lang="ru-RU" sz="1200">
                  <a:solidFill>
                    <a:srgbClr val="000000"/>
                  </a:solidFill>
                  <a:ea typeface="Calibri"/>
                  <a:cs typeface="Times New Roman"/>
                </a:rPr>
                <a:t>Спецификация </a:t>
              </a:r>
              <a:r>
                <a:rPr lang="en-US" sz="1200">
                  <a:solidFill>
                    <a:srgbClr val="000000"/>
                  </a:solidFill>
                  <a:ea typeface="Calibri"/>
                  <a:cs typeface="Times New Roman"/>
                </a:rPr>
                <a:t>CS</a:t>
              </a:r>
              <a:br>
                <a:rPr lang="en-US" sz="1200">
                  <a:solidFill>
                    <a:srgbClr val="000000"/>
                  </a:solidFill>
                  <a:ea typeface="Calibri"/>
                  <a:cs typeface="Times New Roman"/>
                </a:rPr>
              </a:br>
              <a:endParaRPr lang="en-US" sz="1200" b="0" i="0" u="none" strike="noStrike" cap="none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39" name="Text Box 11">
              <a:extLst>
                <a:ext uri="{FF2B5EF4-FFF2-40B4-BE49-F238E27FC236}">
                  <a16:creationId xmlns:a16="http://schemas.microsoft.com/office/drawing/2014/main" id="{D93259C7-C45B-E682-41AB-C0FF1DBBF7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96202" y="5910383"/>
              <a:ext cx="1611827" cy="78145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>
                  <a:solidFill>
                    <a:srgbClr val="000000"/>
                  </a:solidFill>
                  <a:ea typeface="Calibri"/>
                  <a:cs typeface="Times New Roman"/>
                </a:rPr>
                <a:t>Оценка кибербезопасности + исправление уязвимостей</a:t>
              </a:r>
              <a:br>
                <a:rPr lang="ru-RU" sz="1200">
                  <a:solidFill>
                    <a:srgbClr val="000000"/>
                  </a:solidFill>
                  <a:ea typeface="Calibri"/>
                  <a:cs typeface="Times New Roman"/>
                </a:rPr>
              </a:br>
              <a:endParaRPr lang="en-US" sz="1200" b="0" i="0" u="none" strike="noStrike" cap="none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40" name="Text Box 12">
              <a:extLst>
                <a:ext uri="{FF2B5EF4-FFF2-40B4-BE49-F238E27FC236}">
                  <a16:creationId xmlns:a16="http://schemas.microsoft.com/office/drawing/2014/main" id="{1492FC5A-7B70-65F5-A7C2-39C9A1F8C5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4356" y="5910383"/>
              <a:ext cx="1502965" cy="8471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rgbClr val="000000"/>
                  </a:solidFill>
                  <a:ea typeface="Calibri"/>
                  <a:cs typeface="Times New Roman"/>
                </a:rPr>
                <a:t>Постоянная защита кибербезопасности (мониторинг через </a:t>
              </a:r>
              <a:r>
                <a:rPr lang="en-US" sz="1200" dirty="0">
                  <a:solidFill>
                    <a:srgbClr val="000000"/>
                  </a:solidFill>
                  <a:ea typeface="Calibri"/>
                  <a:cs typeface="Times New Roman"/>
                </a:rPr>
                <a:t>SIEM)</a:t>
              </a:r>
              <a:br>
                <a:rPr lang="ru-RU" sz="1200" dirty="0">
                  <a:solidFill>
                    <a:srgbClr val="000000"/>
                  </a:solidFill>
                  <a:ea typeface="Calibri"/>
                  <a:cs typeface="Times New Roman"/>
                </a:rPr>
              </a:br>
              <a:endParaRPr lang="en-US" sz="1200" b="0" i="0" u="none" strike="noStrike" cap="none" dirty="0">
                <a:ln>
                  <a:noFill/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AAEDED3F-1A02-F6ED-566C-72B728EC464C}"/>
              </a:ext>
            </a:extLst>
          </p:cNvPr>
          <p:cNvSpPr txBox="1"/>
          <p:nvPr/>
        </p:nvSpPr>
        <p:spPr bwMode="auto">
          <a:xfrm>
            <a:off x="353332" y="1215519"/>
            <a:ext cx="118646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ea typeface="Calibri"/>
                <a:cs typeface="Tunga"/>
              </a:rPr>
              <a:t>Ключевое требование регулирования – внедрение безопасного процесса разработки.</a:t>
            </a:r>
            <a:br>
              <a:rPr lang="ru-RU" b="1" dirty="0">
                <a:ea typeface="Calibri"/>
                <a:cs typeface="Tunga"/>
              </a:rPr>
            </a:br>
            <a:r>
              <a:rPr lang="ru-RU" b="1" dirty="0">
                <a:ea typeface="Calibri"/>
                <a:cs typeface="Tunga"/>
              </a:rPr>
              <a:t>Безопасный жизненный цикл разработки – единственный возможный выбор в мире современных угроз.</a:t>
            </a:r>
            <a:endParaRPr lang="en-US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2D8FE2F-7EDC-204D-0940-821CD09E6C25}"/>
              </a:ext>
            </a:extLst>
          </p:cNvPr>
          <p:cNvSpPr txBox="1"/>
          <p:nvPr/>
        </p:nvSpPr>
        <p:spPr bwMode="auto">
          <a:xfrm>
            <a:off x="361164" y="6516052"/>
            <a:ext cx="118646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ea typeface="Calibri"/>
                <a:cs typeface="Tunga"/>
              </a:rPr>
              <a:t>У нас есть широкий международный опыт внедрение требований Правил и Стандарта.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29883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9D9680A-AEF0-4F79-8C57-3B889403DF38}"/>
              </a:ext>
            </a:extLst>
          </p:cNvPr>
          <p:cNvSpPr/>
          <p:nvPr/>
        </p:nvSpPr>
        <p:spPr>
          <a:xfrm flipH="1">
            <a:off x="502372" y="1"/>
            <a:ext cx="11689628" cy="11813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F3873FE4-C6BB-490F-A239-855F1E79705E}"/>
              </a:ext>
            </a:extLst>
          </p:cNvPr>
          <p:cNvSpPr txBox="1">
            <a:spLocks/>
          </p:cNvSpPr>
          <p:nvPr/>
        </p:nvSpPr>
        <p:spPr>
          <a:xfrm>
            <a:off x="714955" y="21888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TARA</a:t>
            </a:r>
          </a:p>
        </p:txBody>
      </p:sp>
      <p:sp>
        <p:nvSpPr>
          <p:cNvPr id="65" name="TCU and car alarm">
            <a:extLst>
              <a:ext uri="{FF2B5EF4-FFF2-40B4-BE49-F238E27FC236}">
                <a16:creationId xmlns:a16="http://schemas.microsoft.com/office/drawing/2014/main" id="{584E78DC-F5DF-4E35-97C4-CE5F2D14BAC0}"/>
              </a:ext>
            </a:extLst>
          </p:cNvPr>
          <p:cNvSpPr txBox="1"/>
          <p:nvPr/>
        </p:nvSpPr>
        <p:spPr>
          <a:xfrm>
            <a:off x="714956" y="633392"/>
            <a:ext cx="8505244" cy="488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Система автоматизации анализа угроз и оценки рисков (</a:t>
            </a:r>
            <a:r>
              <a:rPr lang="en-US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TARA</a:t>
            </a:r>
            <a:r>
              <a:rPr lang="ru-RU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)</a:t>
            </a:r>
            <a:endParaRPr lang="en-US" sz="2000" dirty="0">
              <a:solidFill>
                <a:srgbClr val="FFC000"/>
              </a:solidFill>
              <a:latin typeface="Montserrat SemiBold" panose="00000700000000000000" pitchFamily="2" charset="-52"/>
              <a:cs typeface="Helvetica" panose="020B0604020202020204" pitchFamily="34" charset="0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59DB860-3A70-4801-9339-81736FCCD5A7}"/>
              </a:ext>
            </a:extLst>
          </p:cNvPr>
          <p:cNvSpPr/>
          <p:nvPr/>
        </p:nvSpPr>
        <p:spPr>
          <a:xfrm>
            <a:off x="9854859" y="409553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BE580183-3146-483D-8A9E-8A1412D76429}"/>
              </a:ext>
            </a:extLst>
          </p:cNvPr>
          <p:cNvSpPr/>
          <p:nvPr/>
        </p:nvSpPr>
        <p:spPr>
          <a:xfrm>
            <a:off x="9975202" y="524819"/>
            <a:ext cx="110170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верхние углы 72">
            <a:extLst>
              <a:ext uri="{FF2B5EF4-FFF2-40B4-BE49-F238E27FC236}">
                <a16:creationId xmlns:a16="http://schemas.microsoft.com/office/drawing/2014/main" id="{8933E596-FF55-47D5-A977-36C69AFB58F4}"/>
              </a:ext>
            </a:extLst>
          </p:cNvPr>
          <p:cNvSpPr/>
          <p:nvPr/>
        </p:nvSpPr>
        <p:spPr>
          <a:xfrm rot="10800000">
            <a:off x="9975202" y="-305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4F6A7849-CE5E-74C2-0268-3914A07D56B6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71" name="Прямоугольник 17">
              <a:extLst>
                <a:ext uri="{FF2B5EF4-FFF2-40B4-BE49-F238E27FC236}">
                  <a16:creationId xmlns:a16="http://schemas.microsoft.com/office/drawing/2014/main" id="{308A344F-AFBA-CBF6-D365-C4638C627E53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Прямоугольник 18">
              <a:extLst>
                <a:ext uri="{FF2B5EF4-FFF2-40B4-BE49-F238E27FC236}">
                  <a16:creationId xmlns:a16="http://schemas.microsoft.com/office/drawing/2014/main" id="{01532037-34BC-3021-5B01-E0B3B79DEDC2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Прямоугольник 19">
              <a:extLst>
                <a:ext uri="{FF2B5EF4-FFF2-40B4-BE49-F238E27FC236}">
                  <a16:creationId xmlns:a16="http://schemas.microsoft.com/office/drawing/2014/main" id="{457E2F4C-07AE-8E18-6387-581E8A7ED068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Google Shape;701;p53">
            <a:extLst>
              <a:ext uri="{FF2B5EF4-FFF2-40B4-BE49-F238E27FC236}">
                <a16:creationId xmlns:a16="http://schemas.microsoft.com/office/drawing/2014/main" id="{05C4C5AD-1F7F-7969-7ABD-53F6B307AB9E}"/>
              </a:ext>
            </a:extLst>
          </p:cNvPr>
          <p:cNvSpPr/>
          <p:nvPr/>
        </p:nvSpPr>
        <p:spPr>
          <a:xfrm>
            <a:off x="10365029" y="362043"/>
            <a:ext cx="164341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ПРОДУКТЫ И УСЛУГИ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38717AA-E91A-AA26-D336-21B2B832D58A}"/>
              </a:ext>
            </a:extLst>
          </p:cNvPr>
          <p:cNvGrpSpPr/>
          <p:nvPr/>
        </p:nvGrpSpPr>
        <p:grpSpPr>
          <a:xfrm>
            <a:off x="7899080" y="4419600"/>
            <a:ext cx="3715809" cy="2563906"/>
            <a:chOff x="584249" y="3352800"/>
            <a:chExt cx="3911551" cy="3124200"/>
          </a:xfrm>
        </p:grpSpPr>
        <p:pic>
          <p:nvPicPr>
            <p:cNvPr id="5" name="Рисунок 14" descr="Изображение выглядит как текст, электроника, дисплей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5EA3F1EF-F008-4846-B7DC-BAFFBFE75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49" y="3352800"/>
              <a:ext cx="3911551" cy="3124200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C7660F0-E6CE-A474-1894-8F56B57DAA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381"/>
            <a:stretch/>
          </p:blipFill>
          <p:spPr>
            <a:xfrm>
              <a:off x="750274" y="3505200"/>
              <a:ext cx="3579499" cy="1981200"/>
            </a:xfrm>
            <a:prstGeom prst="rect">
              <a:avLst/>
            </a:prstGeom>
          </p:spPr>
        </p:pic>
      </p:grpSp>
      <p:pic>
        <p:nvPicPr>
          <p:cNvPr id="10" name="Picture 2">
            <a:extLst>
              <a:ext uri="{FF2B5EF4-FFF2-40B4-BE49-F238E27FC236}">
                <a16:creationId xmlns:a16="http://schemas.microsoft.com/office/drawing/2014/main" id="{8FC326EC-FF6B-4318-839D-359D746AB9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92"/>
          <a:stretch/>
        </p:blipFill>
        <p:spPr bwMode="auto">
          <a:xfrm>
            <a:off x="502372" y="1381318"/>
            <a:ext cx="6964188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94384B2-7313-1D8B-1D79-9B84E924CF79}"/>
              </a:ext>
            </a:extLst>
          </p:cNvPr>
          <p:cNvSpPr txBox="1"/>
          <p:nvPr/>
        </p:nvSpPr>
        <p:spPr>
          <a:xfrm>
            <a:off x="7555883" y="1254710"/>
            <a:ext cx="4597947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Система автоматизации проведения анализа угроз и оценки рисков (</a:t>
            </a:r>
            <a:r>
              <a:rPr lang="en-US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Threat Analysis &amp; Risk Assessment).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Создана на основе широкого опыта внедрения требований ИСО 21434 и Правил 155.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Позволяет автоматизировать процессы, снизить расходы и нивелировать ошибки.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2E104537-E0B5-6BCF-1F91-318EAB31ED54}"/>
              </a:ext>
            </a:extLst>
          </p:cNvPr>
          <p:cNvSpPr/>
          <p:nvPr/>
        </p:nvSpPr>
        <p:spPr>
          <a:xfrm>
            <a:off x="9975202" y="87343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463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9D9680A-AEF0-4F79-8C57-3B889403DF38}"/>
              </a:ext>
            </a:extLst>
          </p:cNvPr>
          <p:cNvSpPr/>
          <p:nvPr/>
        </p:nvSpPr>
        <p:spPr>
          <a:xfrm flipH="1">
            <a:off x="502372" y="1"/>
            <a:ext cx="11689628" cy="11813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F3873FE4-C6BB-490F-A239-855F1E79705E}"/>
              </a:ext>
            </a:extLst>
          </p:cNvPr>
          <p:cNvSpPr txBox="1">
            <a:spLocks/>
          </p:cNvSpPr>
          <p:nvPr/>
        </p:nvSpPr>
        <p:spPr>
          <a:xfrm>
            <a:off x="714955" y="21888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Анализ угроз и оценка рисков (</a:t>
            </a:r>
            <a:r>
              <a:rPr lang="en-US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TARA</a:t>
            </a:r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)</a:t>
            </a:r>
            <a:endParaRPr lang="en-US" sz="2800" dirty="0">
              <a:solidFill>
                <a:schemeClr val="bg1"/>
              </a:solidFill>
              <a:latin typeface="Montserrat Medium" panose="00000600000000000000" pitchFamily="2" charset="0"/>
              <a:sym typeface="Avenir"/>
            </a:endParaRPr>
          </a:p>
        </p:txBody>
      </p:sp>
      <p:sp>
        <p:nvSpPr>
          <p:cNvPr id="65" name="TCU and car alarm">
            <a:extLst>
              <a:ext uri="{FF2B5EF4-FFF2-40B4-BE49-F238E27FC236}">
                <a16:creationId xmlns:a16="http://schemas.microsoft.com/office/drawing/2014/main" id="{584E78DC-F5DF-4E35-97C4-CE5F2D14BAC0}"/>
              </a:ext>
            </a:extLst>
          </p:cNvPr>
          <p:cNvSpPr txBox="1"/>
          <p:nvPr/>
        </p:nvSpPr>
        <p:spPr>
          <a:xfrm>
            <a:off x="714956" y="633392"/>
            <a:ext cx="8505244" cy="488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Система автоматизации анализа угроз и оценки рисков (</a:t>
            </a:r>
            <a:r>
              <a:rPr lang="en-US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TARA</a:t>
            </a:r>
            <a:r>
              <a:rPr lang="ru-RU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)</a:t>
            </a:r>
            <a:endParaRPr lang="en-US" sz="2000" dirty="0">
              <a:solidFill>
                <a:srgbClr val="FFC000"/>
              </a:solidFill>
              <a:latin typeface="Montserrat SemiBold" panose="00000700000000000000" pitchFamily="2" charset="-52"/>
              <a:cs typeface="Helvetica" panose="020B0604020202020204" pitchFamily="34" charset="0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59DB860-3A70-4801-9339-81736FCCD5A7}"/>
              </a:ext>
            </a:extLst>
          </p:cNvPr>
          <p:cNvSpPr/>
          <p:nvPr/>
        </p:nvSpPr>
        <p:spPr>
          <a:xfrm>
            <a:off x="9854859" y="409553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BE580183-3146-483D-8A9E-8A1412D76429}"/>
              </a:ext>
            </a:extLst>
          </p:cNvPr>
          <p:cNvSpPr/>
          <p:nvPr/>
        </p:nvSpPr>
        <p:spPr>
          <a:xfrm>
            <a:off x="9975202" y="524819"/>
            <a:ext cx="110170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верхние углы 72">
            <a:extLst>
              <a:ext uri="{FF2B5EF4-FFF2-40B4-BE49-F238E27FC236}">
                <a16:creationId xmlns:a16="http://schemas.microsoft.com/office/drawing/2014/main" id="{8933E596-FF55-47D5-A977-36C69AFB58F4}"/>
              </a:ext>
            </a:extLst>
          </p:cNvPr>
          <p:cNvSpPr/>
          <p:nvPr/>
        </p:nvSpPr>
        <p:spPr>
          <a:xfrm rot="10800000">
            <a:off x="9975202" y="-305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4F6A7849-CE5E-74C2-0268-3914A07D56B6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71" name="Прямоугольник 17">
              <a:extLst>
                <a:ext uri="{FF2B5EF4-FFF2-40B4-BE49-F238E27FC236}">
                  <a16:creationId xmlns:a16="http://schemas.microsoft.com/office/drawing/2014/main" id="{308A344F-AFBA-CBF6-D365-C4638C627E53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Прямоугольник 18">
              <a:extLst>
                <a:ext uri="{FF2B5EF4-FFF2-40B4-BE49-F238E27FC236}">
                  <a16:creationId xmlns:a16="http://schemas.microsoft.com/office/drawing/2014/main" id="{01532037-34BC-3021-5B01-E0B3B79DEDC2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Прямоугольник 19">
              <a:extLst>
                <a:ext uri="{FF2B5EF4-FFF2-40B4-BE49-F238E27FC236}">
                  <a16:creationId xmlns:a16="http://schemas.microsoft.com/office/drawing/2014/main" id="{457E2F4C-07AE-8E18-6387-581E8A7ED068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Google Shape;701;p53">
            <a:extLst>
              <a:ext uri="{FF2B5EF4-FFF2-40B4-BE49-F238E27FC236}">
                <a16:creationId xmlns:a16="http://schemas.microsoft.com/office/drawing/2014/main" id="{05C4C5AD-1F7F-7969-7ABD-53F6B307AB9E}"/>
              </a:ext>
            </a:extLst>
          </p:cNvPr>
          <p:cNvSpPr/>
          <p:nvPr/>
        </p:nvSpPr>
        <p:spPr>
          <a:xfrm>
            <a:off x="10365029" y="362043"/>
            <a:ext cx="164341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ПРОДУКТЫ И УСЛУГИ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4384B2-7313-1D8B-1D79-9B84E924CF79}"/>
              </a:ext>
            </a:extLst>
          </p:cNvPr>
          <p:cNvSpPr txBox="1"/>
          <p:nvPr/>
        </p:nvSpPr>
        <p:spPr>
          <a:xfrm>
            <a:off x="6441178" y="1230528"/>
            <a:ext cx="5750822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На слайде представлен шаблон отчета об анализе </a:t>
            </a:r>
            <a:r>
              <a:rPr lang="ru-RU" sz="2000" dirty="0" err="1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киберугроз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, выполненный в формате </a:t>
            </a:r>
            <a:r>
              <a:rPr lang="ru-RU" sz="2000" dirty="0" err="1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Excel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. Этот шаблон предоставляет возможность автоматизировать процессы, снизить расходы и минимизировать вероятность ошибок при проведении анализа.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Отчет был разработан на основе обширного опыта внедрения требований ISO 21434 и Правил 155, что гарантирует его соответствие современным стандартам в области кибербезопасности.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2E104537-E0B5-6BCF-1F91-318EAB31ED54}"/>
              </a:ext>
            </a:extLst>
          </p:cNvPr>
          <p:cNvSpPr/>
          <p:nvPr/>
        </p:nvSpPr>
        <p:spPr>
          <a:xfrm>
            <a:off x="9975202" y="87343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9D830BA-9E09-497E-B052-A99EF305D5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56145" y="1489399"/>
            <a:ext cx="5940425" cy="45967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BFCA6DD-D026-4FD9-806A-21A3D29D9F1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856539" y="5410200"/>
            <a:ext cx="4899428" cy="11196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8123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9D9680A-AEF0-4F79-8C57-3B889403DF38}"/>
              </a:ext>
            </a:extLst>
          </p:cNvPr>
          <p:cNvSpPr/>
          <p:nvPr/>
        </p:nvSpPr>
        <p:spPr>
          <a:xfrm flipH="1">
            <a:off x="502372" y="1"/>
            <a:ext cx="11689628" cy="11813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F3873FE4-C6BB-490F-A239-855F1E79705E}"/>
              </a:ext>
            </a:extLst>
          </p:cNvPr>
          <p:cNvSpPr txBox="1">
            <a:spLocks/>
          </p:cNvSpPr>
          <p:nvPr/>
        </p:nvSpPr>
        <p:spPr>
          <a:xfrm>
            <a:off x="714955" y="21888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Анализ угроз и оценка рисков (</a:t>
            </a:r>
            <a:r>
              <a:rPr lang="en-US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TARA</a:t>
            </a:r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)</a:t>
            </a:r>
            <a:endParaRPr lang="en-US" sz="2800" dirty="0">
              <a:solidFill>
                <a:schemeClr val="bg1"/>
              </a:solidFill>
              <a:latin typeface="Montserrat Medium" panose="00000600000000000000" pitchFamily="2" charset="0"/>
              <a:sym typeface="Avenir"/>
            </a:endParaRPr>
          </a:p>
        </p:txBody>
      </p:sp>
      <p:sp>
        <p:nvSpPr>
          <p:cNvPr id="65" name="TCU and car alarm">
            <a:extLst>
              <a:ext uri="{FF2B5EF4-FFF2-40B4-BE49-F238E27FC236}">
                <a16:creationId xmlns:a16="http://schemas.microsoft.com/office/drawing/2014/main" id="{584E78DC-F5DF-4E35-97C4-CE5F2D14BAC0}"/>
              </a:ext>
            </a:extLst>
          </p:cNvPr>
          <p:cNvSpPr txBox="1"/>
          <p:nvPr/>
        </p:nvSpPr>
        <p:spPr>
          <a:xfrm>
            <a:off x="714956" y="633392"/>
            <a:ext cx="8505244" cy="488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Система автоматизации анализа угроз и оценки рисков (</a:t>
            </a:r>
            <a:r>
              <a:rPr lang="en-US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TARA</a:t>
            </a:r>
            <a:r>
              <a:rPr lang="ru-RU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)</a:t>
            </a:r>
            <a:endParaRPr lang="en-US" sz="2000" dirty="0">
              <a:solidFill>
                <a:srgbClr val="FFC000"/>
              </a:solidFill>
              <a:latin typeface="Montserrat SemiBold" panose="00000700000000000000" pitchFamily="2" charset="-52"/>
              <a:cs typeface="Helvetica" panose="020B0604020202020204" pitchFamily="34" charset="0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59DB860-3A70-4801-9339-81736FCCD5A7}"/>
              </a:ext>
            </a:extLst>
          </p:cNvPr>
          <p:cNvSpPr/>
          <p:nvPr/>
        </p:nvSpPr>
        <p:spPr>
          <a:xfrm>
            <a:off x="9854859" y="409553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BE580183-3146-483D-8A9E-8A1412D76429}"/>
              </a:ext>
            </a:extLst>
          </p:cNvPr>
          <p:cNvSpPr/>
          <p:nvPr/>
        </p:nvSpPr>
        <p:spPr>
          <a:xfrm>
            <a:off x="9975202" y="524819"/>
            <a:ext cx="110170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верхние углы 72">
            <a:extLst>
              <a:ext uri="{FF2B5EF4-FFF2-40B4-BE49-F238E27FC236}">
                <a16:creationId xmlns:a16="http://schemas.microsoft.com/office/drawing/2014/main" id="{8933E596-FF55-47D5-A977-36C69AFB58F4}"/>
              </a:ext>
            </a:extLst>
          </p:cNvPr>
          <p:cNvSpPr/>
          <p:nvPr/>
        </p:nvSpPr>
        <p:spPr>
          <a:xfrm rot="10800000">
            <a:off x="9975202" y="-305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4F6A7849-CE5E-74C2-0268-3914A07D56B6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71" name="Прямоугольник 17">
              <a:extLst>
                <a:ext uri="{FF2B5EF4-FFF2-40B4-BE49-F238E27FC236}">
                  <a16:creationId xmlns:a16="http://schemas.microsoft.com/office/drawing/2014/main" id="{308A344F-AFBA-CBF6-D365-C4638C627E53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Прямоугольник 18">
              <a:extLst>
                <a:ext uri="{FF2B5EF4-FFF2-40B4-BE49-F238E27FC236}">
                  <a16:creationId xmlns:a16="http://schemas.microsoft.com/office/drawing/2014/main" id="{01532037-34BC-3021-5B01-E0B3B79DEDC2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Прямоугольник 19">
              <a:extLst>
                <a:ext uri="{FF2B5EF4-FFF2-40B4-BE49-F238E27FC236}">
                  <a16:creationId xmlns:a16="http://schemas.microsoft.com/office/drawing/2014/main" id="{457E2F4C-07AE-8E18-6387-581E8A7ED068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Google Shape;701;p53">
            <a:extLst>
              <a:ext uri="{FF2B5EF4-FFF2-40B4-BE49-F238E27FC236}">
                <a16:creationId xmlns:a16="http://schemas.microsoft.com/office/drawing/2014/main" id="{05C4C5AD-1F7F-7969-7ABD-53F6B307AB9E}"/>
              </a:ext>
            </a:extLst>
          </p:cNvPr>
          <p:cNvSpPr/>
          <p:nvPr/>
        </p:nvSpPr>
        <p:spPr>
          <a:xfrm>
            <a:off x="10365029" y="362043"/>
            <a:ext cx="164341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ПРОДУКТЫ И УСЛУГИ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4384B2-7313-1D8B-1D79-9B84E924CF79}"/>
              </a:ext>
            </a:extLst>
          </p:cNvPr>
          <p:cNvSpPr txBox="1"/>
          <p:nvPr/>
        </p:nvSpPr>
        <p:spPr>
          <a:xfrm>
            <a:off x="6919534" y="1170117"/>
            <a:ext cx="458666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16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На данный момент все расчеты выполняются в таблице с использованием формул </a:t>
            </a:r>
            <a:r>
              <a:rPr lang="ru-RU" sz="1600" dirty="0" err="1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Excel</a:t>
            </a:r>
            <a:r>
              <a:rPr lang="ru-RU" sz="16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. Однако в настоящее время разрабатывается специализированное приложение, которое значительно упростит и ускорит процесс анализа, обеспечивая более эффективное управление данными и выводами.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2E104537-E0B5-6BCF-1F91-318EAB31ED54}"/>
              </a:ext>
            </a:extLst>
          </p:cNvPr>
          <p:cNvSpPr/>
          <p:nvPr/>
        </p:nvSpPr>
        <p:spPr>
          <a:xfrm>
            <a:off x="9975202" y="87343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A09FB79-F9A7-450C-A726-F164A986D1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02372" y="1198237"/>
            <a:ext cx="5940425" cy="40976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AB31572-611C-4A98-BEC7-014AE5D50EDE}"/>
              </a:ext>
            </a:extLst>
          </p:cNvPr>
          <p:cNvPicPr/>
          <p:nvPr/>
        </p:nvPicPr>
        <p:blipFill rotWithShape="1">
          <a:blip r:embed="rId3"/>
          <a:srcRect b="2391"/>
          <a:stretch/>
        </p:blipFill>
        <p:spPr>
          <a:xfrm>
            <a:off x="6553200" y="3457103"/>
            <a:ext cx="5638800" cy="33388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2290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9D9680A-AEF0-4F79-8C57-3B889403DF38}"/>
              </a:ext>
            </a:extLst>
          </p:cNvPr>
          <p:cNvSpPr/>
          <p:nvPr/>
        </p:nvSpPr>
        <p:spPr>
          <a:xfrm flipH="1">
            <a:off x="502372" y="1"/>
            <a:ext cx="11689628" cy="11813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F3873FE4-C6BB-490F-A239-855F1E79705E}"/>
              </a:ext>
            </a:extLst>
          </p:cNvPr>
          <p:cNvSpPr txBox="1">
            <a:spLocks/>
          </p:cNvSpPr>
          <p:nvPr/>
        </p:nvSpPr>
        <p:spPr>
          <a:xfrm>
            <a:off x="714955" y="21888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Анализ угроз и оценка рисков (</a:t>
            </a:r>
            <a:r>
              <a:rPr lang="en-US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TARA</a:t>
            </a:r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)</a:t>
            </a:r>
            <a:endParaRPr lang="en-US" sz="2800" dirty="0">
              <a:solidFill>
                <a:schemeClr val="bg1"/>
              </a:solidFill>
              <a:latin typeface="Montserrat Medium" panose="00000600000000000000" pitchFamily="2" charset="0"/>
              <a:sym typeface="Avenir"/>
            </a:endParaRPr>
          </a:p>
        </p:txBody>
      </p:sp>
      <p:sp>
        <p:nvSpPr>
          <p:cNvPr id="65" name="TCU and car alarm">
            <a:extLst>
              <a:ext uri="{FF2B5EF4-FFF2-40B4-BE49-F238E27FC236}">
                <a16:creationId xmlns:a16="http://schemas.microsoft.com/office/drawing/2014/main" id="{584E78DC-F5DF-4E35-97C4-CE5F2D14BAC0}"/>
              </a:ext>
            </a:extLst>
          </p:cNvPr>
          <p:cNvSpPr txBox="1"/>
          <p:nvPr/>
        </p:nvSpPr>
        <p:spPr>
          <a:xfrm>
            <a:off x="714956" y="633392"/>
            <a:ext cx="8505244" cy="488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>
              <a:lnSpc>
                <a:spcPct val="90000"/>
              </a:lnSpc>
              <a:defRPr sz="2600">
                <a:solidFill>
                  <a:srgbClr val="535353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Система автоматизации анализа угроз и оценки рисков (</a:t>
            </a:r>
            <a:r>
              <a:rPr lang="en-US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TARA</a:t>
            </a:r>
            <a:r>
              <a:rPr lang="ru-RU" sz="2000" dirty="0">
                <a:solidFill>
                  <a:srgbClr val="FFC000"/>
                </a:solidFill>
                <a:latin typeface="Montserrat SemiBold" panose="00000700000000000000" pitchFamily="2" charset="-52"/>
                <a:cs typeface="Helvetica" panose="020B0604020202020204" pitchFamily="34" charset="0"/>
              </a:rPr>
              <a:t>)</a:t>
            </a:r>
            <a:endParaRPr lang="en-US" sz="2000" dirty="0">
              <a:solidFill>
                <a:srgbClr val="FFC000"/>
              </a:solidFill>
              <a:latin typeface="Montserrat SemiBold" panose="00000700000000000000" pitchFamily="2" charset="-52"/>
              <a:cs typeface="Helvetica" panose="020B0604020202020204" pitchFamily="34" charset="0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59DB860-3A70-4801-9339-81736FCCD5A7}"/>
              </a:ext>
            </a:extLst>
          </p:cNvPr>
          <p:cNvSpPr/>
          <p:nvPr/>
        </p:nvSpPr>
        <p:spPr>
          <a:xfrm>
            <a:off x="9854859" y="409553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BE580183-3146-483D-8A9E-8A1412D76429}"/>
              </a:ext>
            </a:extLst>
          </p:cNvPr>
          <p:cNvSpPr/>
          <p:nvPr/>
        </p:nvSpPr>
        <p:spPr>
          <a:xfrm>
            <a:off x="9975202" y="524819"/>
            <a:ext cx="110170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верхние углы 72">
            <a:extLst>
              <a:ext uri="{FF2B5EF4-FFF2-40B4-BE49-F238E27FC236}">
                <a16:creationId xmlns:a16="http://schemas.microsoft.com/office/drawing/2014/main" id="{8933E596-FF55-47D5-A977-36C69AFB58F4}"/>
              </a:ext>
            </a:extLst>
          </p:cNvPr>
          <p:cNvSpPr/>
          <p:nvPr/>
        </p:nvSpPr>
        <p:spPr>
          <a:xfrm rot="10800000">
            <a:off x="9975202" y="-305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4F6A7849-CE5E-74C2-0268-3914A07D56B6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71" name="Прямоугольник 17">
              <a:extLst>
                <a:ext uri="{FF2B5EF4-FFF2-40B4-BE49-F238E27FC236}">
                  <a16:creationId xmlns:a16="http://schemas.microsoft.com/office/drawing/2014/main" id="{308A344F-AFBA-CBF6-D365-C4638C627E53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Прямоугольник 18">
              <a:extLst>
                <a:ext uri="{FF2B5EF4-FFF2-40B4-BE49-F238E27FC236}">
                  <a16:creationId xmlns:a16="http://schemas.microsoft.com/office/drawing/2014/main" id="{01532037-34BC-3021-5B01-E0B3B79DEDC2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Прямоугольник 19">
              <a:extLst>
                <a:ext uri="{FF2B5EF4-FFF2-40B4-BE49-F238E27FC236}">
                  <a16:creationId xmlns:a16="http://schemas.microsoft.com/office/drawing/2014/main" id="{457E2F4C-07AE-8E18-6387-581E8A7ED068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Google Shape;701;p53">
            <a:extLst>
              <a:ext uri="{FF2B5EF4-FFF2-40B4-BE49-F238E27FC236}">
                <a16:creationId xmlns:a16="http://schemas.microsoft.com/office/drawing/2014/main" id="{05C4C5AD-1F7F-7969-7ABD-53F6B307AB9E}"/>
              </a:ext>
            </a:extLst>
          </p:cNvPr>
          <p:cNvSpPr/>
          <p:nvPr/>
        </p:nvSpPr>
        <p:spPr>
          <a:xfrm>
            <a:off x="10365029" y="362043"/>
            <a:ext cx="164341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ПРОДУКТЫ И УСЛУГИ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4384B2-7313-1D8B-1D79-9B84E924CF79}"/>
              </a:ext>
            </a:extLst>
          </p:cNvPr>
          <p:cNvSpPr txBox="1"/>
          <p:nvPr/>
        </p:nvSpPr>
        <p:spPr>
          <a:xfrm>
            <a:off x="7967926" y="1371975"/>
            <a:ext cx="414787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4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Использование шаблона способствует снижению финансовых расходов за счет уменьшения времени, затрачиваемого на сбор и обработку данных, а также помогает нивелировать человеческие ошибки, возникающие при ручном вводе информации.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2E104537-E0B5-6BCF-1F91-318EAB31ED54}"/>
              </a:ext>
            </a:extLst>
          </p:cNvPr>
          <p:cNvSpPr/>
          <p:nvPr/>
        </p:nvSpPr>
        <p:spPr>
          <a:xfrm>
            <a:off x="9975202" y="87343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2D4B7B3-740C-45C0-A0E9-F77F426127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50208" y="1595814"/>
            <a:ext cx="7092228" cy="37635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6536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9D9680A-AEF0-4F79-8C57-3B889403DF38}"/>
              </a:ext>
            </a:extLst>
          </p:cNvPr>
          <p:cNvSpPr/>
          <p:nvPr/>
        </p:nvSpPr>
        <p:spPr>
          <a:xfrm flipH="1">
            <a:off x="502372" y="1"/>
            <a:ext cx="11689628" cy="11813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F3873FE4-C6BB-490F-A239-855F1E79705E}"/>
              </a:ext>
            </a:extLst>
          </p:cNvPr>
          <p:cNvSpPr txBox="1">
            <a:spLocks/>
          </p:cNvSpPr>
          <p:nvPr/>
        </p:nvSpPr>
        <p:spPr>
          <a:xfrm>
            <a:off x="714955" y="21888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Конкуренты</a:t>
            </a:r>
            <a:endParaRPr lang="en-US" sz="2800" dirty="0">
              <a:solidFill>
                <a:schemeClr val="bg1"/>
              </a:solidFill>
              <a:latin typeface="Montserrat Medium" panose="00000600000000000000" pitchFamily="2" charset="0"/>
              <a:sym typeface="Avenir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59DB860-3A70-4801-9339-81736FCCD5A7}"/>
              </a:ext>
            </a:extLst>
          </p:cNvPr>
          <p:cNvSpPr/>
          <p:nvPr/>
        </p:nvSpPr>
        <p:spPr>
          <a:xfrm>
            <a:off x="9854859" y="409553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BE580183-3146-483D-8A9E-8A1412D76429}"/>
              </a:ext>
            </a:extLst>
          </p:cNvPr>
          <p:cNvSpPr/>
          <p:nvPr/>
        </p:nvSpPr>
        <p:spPr>
          <a:xfrm>
            <a:off x="9975202" y="524819"/>
            <a:ext cx="110170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верхние углы 72">
            <a:extLst>
              <a:ext uri="{FF2B5EF4-FFF2-40B4-BE49-F238E27FC236}">
                <a16:creationId xmlns:a16="http://schemas.microsoft.com/office/drawing/2014/main" id="{8933E596-FF55-47D5-A977-36C69AFB58F4}"/>
              </a:ext>
            </a:extLst>
          </p:cNvPr>
          <p:cNvSpPr/>
          <p:nvPr/>
        </p:nvSpPr>
        <p:spPr>
          <a:xfrm rot="10800000">
            <a:off x="9975202" y="-305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4F6A7849-CE5E-74C2-0268-3914A07D56B6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71" name="Прямоугольник 17">
              <a:extLst>
                <a:ext uri="{FF2B5EF4-FFF2-40B4-BE49-F238E27FC236}">
                  <a16:creationId xmlns:a16="http://schemas.microsoft.com/office/drawing/2014/main" id="{308A344F-AFBA-CBF6-D365-C4638C627E53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Прямоугольник 18">
              <a:extLst>
                <a:ext uri="{FF2B5EF4-FFF2-40B4-BE49-F238E27FC236}">
                  <a16:creationId xmlns:a16="http://schemas.microsoft.com/office/drawing/2014/main" id="{01532037-34BC-3021-5B01-E0B3B79DEDC2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Прямоугольник 19">
              <a:extLst>
                <a:ext uri="{FF2B5EF4-FFF2-40B4-BE49-F238E27FC236}">
                  <a16:creationId xmlns:a16="http://schemas.microsoft.com/office/drawing/2014/main" id="{457E2F4C-07AE-8E18-6387-581E8A7ED068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Google Shape;701;p53">
            <a:extLst>
              <a:ext uri="{FF2B5EF4-FFF2-40B4-BE49-F238E27FC236}">
                <a16:creationId xmlns:a16="http://schemas.microsoft.com/office/drawing/2014/main" id="{05C4C5AD-1F7F-7969-7ABD-53F6B307AB9E}"/>
              </a:ext>
            </a:extLst>
          </p:cNvPr>
          <p:cNvSpPr/>
          <p:nvPr/>
        </p:nvSpPr>
        <p:spPr>
          <a:xfrm>
            <a:off x="10365029" y="434269"/>
            <a:ext cx="164341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АЛЬТЕРНАТИВА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4384B2-7313-1D8B-1D79-9B84E924CF79}"/>
              </a:ext>
            </a:extLst>
          </p:cNvPr>
          <p:cNvSpPr txBox="1"/>
          <p:nvPr/>
        </p:nvSpPr>
        <p:spPr>
          <a:xfrm>
            <a:off x="502372" y="1651431"/>
            <a:ext cx="10895118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На международной арене существует несколько компаний, предлагающих решения в сфере кибербезопасности для автомобилей. Одним из ярких примеров является израильский стартап «</a:t>
            </a:r>
            <a:r>
              <a:rPr lang="ru-RU" sz="2000" dirty="0" err="1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Cybellum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», который был приобретен компанией LG. Они предлагают инновационные технологии для анализа и управления рисками в автомобилях, что позволяет эффективно защищать транспортные средства от </a:t>
            </a:r>
            <a:r>
              <a:rPr lang="ru-RU" sz="2000" dirty="0" err="1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киберугроз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Также стоит отметить «</a:t>
            </a:r>
            <a:r>
              <a:rPr lang="ru-RU" sz="2000" dirty="0" err="1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Itemis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», немецкую компанию, специализирующуюся на разработке программного обеспечения и решений в области безопасности для различных отраслей, включая автомобилестроение. 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2E104537-E0B5-6BCF-1F91-318EAB31ED54}"/>
              </a:ext>
            </a:extLst>
          </p:cNvPr>
          <p:cNvSpPr/>
          <p:nvPr/>
        </p:nvSpPr>
        <p:spPr>
          <a:xfrm>
            <a:off x="9975202" y="87343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370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9D9680A-AEF0-4F79-8C57-3B889403DF38}"/>
              </a:ext>
            </a:extLst>
          </p:cNvPr>
          <p:cNvSpPr/>
          <p:nvPr/>
        </p:nvSpPr>
        <p:spPr>
          <a:xfrm flipH="1">
            <a:off x="502372" y="1"/>
            <a:ext cx="11689628" cy="11813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F3873FE4-C6BB-490F-A239-855F1E79705E}"/>
              </a:ext>
            </a:extLst>
          </p:cNvPr>
          <p:cNvSpPr txBox="1">
            <a:spLocks/>
          </p:cNvSpPr>
          <p:nvPr/>
        </p:nvSpPr>
        <p:spPr>
          <a:xfrm>
            <a:off x="714955" y="21888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Конкуренты</a:t>
            </a:r>
            <a:endParaRPr lang="en-US" sz="2800" dirty="0">
              <a:solidFill>
                <a:schemeClr val="bg1"/>
              </a:solidFill>
              <a:latin typeface="Montserrat Medium" panose="00000600000000000000" pitchFamily="2" charset="0"/>
              <a:sym typeface="Avenir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59DB860-3A70-4801-9339-81736FCCD5A7}"/>
              </a:ext>
            </a:extLst>
          </p:cNvPr>
          <p:cNvSpPr/>
          <p:nvPr/>
        </p:nvSpPr>
        <p:spPr>
          <a:xfrm>
            <a:off x="9854859" y="409553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BE580183-3146-483D-8A9E-8A1412D76429}"/>
              </a:ext>
            </a:extLst>
          </p:cNvPr>
          <p:cNvSpPr/>
          <p:nvPr/>
        </p:nvSpPr>
        <p:spPr>
          <a:xfrm>
            <a:off x="9975202" y="524819"/>
            <a:ext cx="110170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верхние углы 72">
            <a:extLst>
              <a:ext uri="{FF2B5EF4-FFF2-40B4-BE49-F238E27FC236}">
                <a16:creationId xmlns:a16="http://schemas.microsoft.com/office/drawing/2014/main" id="{8933E596-FF55-47D5-A977-36C69AFB58F4}"/>
              </a:ext>
            </a:extLst>
          </p:cNvPr>
          <p:cNvSpPr/>
          <p:nvPr/>
        </p:nvSpPr>
        <p:spPr>
          <a:xfrm rot="10800000">
            <a:off x="9975202" y="-305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4F6A7849-CE5E-74C2-0268-3914A07D56B6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71" name="Прямоугольник 17">
              <a:extLst>
                <a:ext uri="{FF2B5EF4-FFF2-40B4-BE49-F238E27FC236}">
                  <a16:creationId xmlns:a16="http://schemas.microsoft.com/office/drawing/2014/main" id="{308A344F-AFBA-CBF6-D365-C4638C627E53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Прямоугольник 18">
              <a:extLst>
                <a:ext uri="{FF2B5EF4-FFF2-40B4-BE49-F238E27FC236}">
                  <a16:creationId xmlns:a16="http://schemas.microsoft.com/office/drawing/2014/main" id="{01532037-34BC-3021-5B01-E0B3B79DEDC2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Прямоугольник 19">
              <a:extLst>
                <a:ext uri="{FF2B5EF4-FFF2-40B4-BE49-F238E27FC236}">
                  <a16:creationId xmlns:a16="http://schemas.microsoft.com/office/drawing/2014/main" id="{457E2F4C-07AE-8E18-6387-581E8A7ED068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Google Shape;701;p53">
            <a:extLst>
              <a:ext uri="{FF2B5EF4-FFF2-40B4-BE49-F238E27FC236}">
                <a16:creationId xmlns:a16="http://schemas.microsoft.com/office/drawing/2014/main" id="{05C4C5AD-1F7F-7969-7ABD-53F6B307AB9E}"/>
              </a:ext>
            </a:extLst>
          </p:cNvPr>
          <p:cNvSpPr/>
          <p:nvPr/>
        </p:nvSpPr>
        <p:spPr>
          <a:xfrm>
            <a:off x="10205715" y="434269"/>
            <a:ext cx="1802724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АЛЬТЕРНАТИВА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4384B2-7313-1D8B-1D79-9B84E924CF79}"/>
              </a:ext>
            </a:extLst>
          </p:cNvPr>
          <p:cNvSpPr txBox="1"/>
          <p:nvPr/>
        </p:nvSpPr>
        <p:spPr>
          <a:xfrm>
            <a:off x="419179" y="1325703"/>
            <a:ext cx="11856014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В отличие от зарубежных коллег, в России пока не существует аналогичных компаний, предлагающих столь продвинутые решения для кибербезопасности в сфере автомобильного производства. Однако стоит отметить, что на российском рынке представлена ООО «Технологии безопасности транспорта» (Участник проекта «Сколково»), которая активно занимается развитием кибербезопасности в автомобилях. Эта компания разрабатывает решения, направленные на защиту автомобилей от различных </a:t>
            </a:r>
            <a:r>
              <a:rPr lang="ru-RU" sz="2000" dirty="0" err="1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киберугроз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, включая уязвимости программного обеспечения и потенциальные атаки на внутренние системы транспорта.</a:t>
            </a:r>
            <a:b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</a:br>
            <a:b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</a:b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Совместно с данной компанией мы заключили Соглашение о намерении сотрудничать в области разработки и внедрения платформы решений по кибербезопасности автомобилей, которая включает в себя:</a:t>
            </a:r>
          </a:p>
          <a:p>
            <a:pPr marL="342900" indent="-342900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Оценку рисков и угроз кибербезопасности для компонентов автомобиля;</a:t>
            </a:r>
          </a:p>
          <a:p>
            <a:pPr marL="342900" indent="-342900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Соответствие требованиям международных стандартов </a:t>
            </a:r>
            <a:r>
              <a:rPr lang="en-US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ISO/SAE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21434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и </a:t>
            </a:r>
            <a:r>
              <a:rPr lang="en-US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UNECE WP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.29</a:t>
            </a:r>
            <a:r>
              <a:rPr lang="en-US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.</a:t>
            </a:r>
            <a:endParaRPr lang="ru-RU" sz="2000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2E104537-E0B5-6BCF-1F91-318EAB31ED54}"/>
              </a:ext>
            </a:extLst>
          </p:cNvPr>
          <p:cNvSpPr/>
          <p:nvPr/>
        </p:nvSpPr>
        <p:spPr>
          <a:xfrm>
            <a:off x="9975202" y="87343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895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9D9680A-AEF0-4F79-8C57-3B889403DF38}"/>
              </a:ext>
            </a:extLst>
          </p:cNvPr>
          <p:cNvSpPr/>
          <p:nvPr/>
        </p:nvSpPr>
        <p:spPr>
          <a:xfrm flipH="1">
            <a:off x="502372" y="1"/>
            <a:ext cx="11689628" cy="11813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F3873FE4-C6BB-490F-A239-855F1E79705E}"/>
              </a:ext>
            </a:extLst>
          </p:cNvPr>
          <p:cNvSpPr txBox="1">
            <a:spLocks/>
          </p:cNvSpPr>
          <p:nvPr/>
        </p:nvSpPr>
        <p:spPr>
          <a:xfrm>
            <a:off x="714955" y="21888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Порядок и структура финансирования</a:t>
            </a:r>
            <a:endParaRPr lang="en-US" sz="2800" dirty="0">
              <a:solidFill>
                <a:schemeClr val="bg1"/>
              </a:solidFill>
              <a:latin typeface="Montserrat Medium" panose="00000600000000000000" pitchFamily="2" charset="0"/>
              <a:sym typeface="Avenir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59DB860-3A70-4801-9339-81736FCCD5A7}"/>
              </a:ext>
            </a:extLst>
          </p:cNvPr>
          <p:cNvSpPr/>
          <p:nvPr/>
        </p:nvSpPr>
        <p:spPr>
          <a:xfrm>
            <a:off x="9854859" y="409553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BE580183-3146-483D-8A9E-8A1412D76429}"/>
              </a:ext>
            </a:extLst>
          </p:cNvPr>
          <p:cNvSpPr/>
          <p:nvPr/>
        </p:nvSpPr>
        <p:spPr>
          <a:xfrm>
            <a:off x="9975202" y="524819"/>
            <a:ext cx="110170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верхние углы 72">
            <a:extLst>
              <a:ext uri="{FF2B5EF4-FFF2-40B4-BE49-F238E27FC236}">
                <a16:creationId xmlns:a16="http://schemas.microsoft.com/office/drawing/2014/main" id="{8933E596-FF55-47D5-A977-36C69AFB58F4}"/>
              </a:ext>
            </a:extLst>
          </p:cNvPr>
          <p:cNvSpPr/>
          <p:nvPr/>
        </p:nvSpPr>
        <p:spPr>
          <a:xfrm rot="10800000">
            <a:off x="9975202" y="-305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4F6A7849-CE5E-74C2-0268-3914A07D56B6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71" name="Прямоугольник 17">
              <a:extLst>
                <a:ext uri="{FF2B5EF4-FFF2-40B4-BE49-F238E27FC236}">
                  <a16:creationId xmlns:a16="http://schemas.microsoft.com/office/drawing/2014/main" id="{308A344F-AFBA-CBF6-D365-C4638C627E53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Прямоугольник 18">
              <a:extLst>
                <a:ext uri="{FF2B5EF4-FFF2-40B4-BE49-F238E27FC236}">
                  <a16:creationId xmlns:a16="http://schemas.microsoft.com/office/drawing/2014/main" id="{01532037-34BC-3021-5B01-E0B3B79DEDC2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Прямоугольник 19">
              <a:extLst>
                <a:ext uri="{FF2B5EF4-FFF2-40B4-BE49-F238E27FC236}">
                  <a16:creationId xmlns:a16="http://schemas.microsoft.com/office/drawing/2014/main" id="{457E2F4C-07AE-8E18-6387-581E8A7ED068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Google Shape;701;p53">
            <a:extLst>
              <a:ext uri="{FF2B5EF4-FFF2-40B4-BE49-F238E27FC236}">
                <a16:creationId xmlns:a16="http://schemas.microsoft.com/office/drawing/2014/main" id="{05C4C5AD-1F7F-7969-7ABD-53F6B307AB9E}"/>
              </a:ext>
            </a:extLst>
          </p:cNvPr>
          <p:cNvSpPr/>
          <p:nvPr/>
        </p:nvSpPr>
        <p:spPr>
          <a:xfrm>
            <a:off x="10365029" y="457200"/>
            <a:ext cx="164341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ФИНАНСЫ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4384B2-7313-1D8B-1D79-9B84E924CF79}"/>
              </a:ext>
            </a:extLst>
          </p:cNvPr>
          <p:cNvSpPr txBox="1"/>
          <p:nvPr/>
        </p:nvSpPr>
        <p:spPr>
          <a:xfrm>
            <a:off x="502372" y="1294327"/>
            <a:ext cx="11413487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Для успешного достижения этапа MVP (</a:t>
            </a:r>
            <a:r>
              <a:rPr lang="ru-RU" b="1" dirty="0" err="1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Minimum</a:t>
            </a: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Viable</a:t>
            </a: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Product</a:t>
            </a: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) необходимо обеспечить финансирование, которое покроет следующие ключевые области: </a:t>
            </a:r>
          </a:p>
          <a:p>
            <a:pPr marL="457200" indent="-457200">
              <a:spcBef>
                <a:spcPts val="200"/>
              </a:spcBef>
              <a:spcAft>
                <a:spcPts val="400"/>
              </a:spcAft>
              <a:buAutoNum type="arabicPeriod"/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Разработка программного обеспечения: </a:t>
            </a:r>
          </a:p>
          <a:p>
            <a:pPr marL="342900" indent="-342900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Зарплата команды разработчиков (программисты, дизайнеры интерфейсов, тестировщики): </a:t>
            </a:r>
            <a:r>
              <a:rPr lang="ru-RU" sz="1600" dirty="0"/>
              <a:t>~</a:t>
            </a: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2,000,000 рублей;</a:t>
            </a:r>
          </a:p>
          <a:p>
            <a:pPr marL="342900" indent="-342900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Лицензии на инструменты и технологии (IDE, библиотеки, серверы): </a:t>
            </a:r>
            <a:r>
              <a:rPr lang="ru-RU" sz="1600" dirty="0"/>
              <a:t>~</a:t>
            </a: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500,000 рублей.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2. Исследования и анализ рынка: </a:t>
            </a:r>
          </a:p>
          <a:p>
            <a:pPr marL="342900" indent="-342900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Исследование потребностей пользователей и анализ конкурентов: </a:t>
            </a:r>
            <a:r>
              <a:rPr lang="ru-RU" sz="1600" dirty="0"/>
              <a:t>~</a:t>
            </a: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100,000 рублей.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3. Маркетинг и продвижение: </a:t>
            </a:r>
          </a:p>
          <a:p>
            <a:pPr marL="342900" indent="-342900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Создание сайта и контента для привлечения первых пользователей: </a:t>
            </a:r>
            <a:r>
              <a:rPr lang="ru-RU" sz="1600" dirty="0"/>
              <a:t>~</a:t>
            </a: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150,000 рублей.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4. Операционные расходы: </a:t>
            </a:r>
          </a:p>
          <a:p>
            <a:pPr marL="342900" indent="-342900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Офисные расходы (аренда, коммунальные услуги, оборудование): </a:t>
            </a:r>
            <a:r>
              <a:rPr lang="ru-RU" sz="1600" dirty="0"/>
              <a:t>~</a:t>
            </a: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600,000 рублей; </a:t>
            </a:r>
          </a:p>
          <a:p>
            <a:pPr marL="342900" indent="-342900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Прочие расходы (документация, правовая поддержка): </a:t>
            </a:r>
            <a:r>
              <a:rPr lang="ru-RU" sz="1600" dirty="0"/>
              <a:t>~</a:t>
            </a: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100,000 рублей.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Итого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Общий объем финансового обеспечения для первого этапа (MVP): </a:t>
            </a:r>
            <a:r>
              <a:rPr lang="ru-RU" sz="1600" b="1" dirty="0"/>
              <a:t>~</a:t>
            </a: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3,450,000 рублей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2E104537-E0B5-6BCF-1F91-318EAB31ED54}"/>
              </a:ext>
            </a:extLst>
          </p:cNvPr>
          <p:cNvSpPr/>
          <p:nvPr/>
        </p:nvSpPr>
        <p:spPr>
          <a:xfrm>
            <a:off x="9975202" y="87343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315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9D9680A-AEF0-4F79-8C57-3B889403DF38}"/>
              </a:ext>
            </a:extLst>
          </p:cNvPr>
          <p:cNvSpPr/>
          <p:nvPr/>
        </p:nvSpPr>
        <p:spPr>
          <a:xfrm flipH="1">
            <a:off x="502372" y="1"/>
            <a:ext cx="11689628" cy="11813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F3873FE4-C6BB-490F-A239-855F1E79705E}"/>
              </a:ext>
            </a:extLst>
          </p:cNvPr>
          <p:cNvSpPr txBox="1">
            <a:spLocks/>
          </p:cNvSpPr>
          <p:nvPr/>
        </p:nvSpPr>
        <p:spPr>
          <a:xfrm>
            <a:off x="633572" y="66809"/>
            <a:ext cx="11163231" cy="996170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Оценка потенциала «рынка» и рентабельности</a:t>
            </a:r>
          </a:p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 проекта</a:t>
            </a:r>
            <a:endParaRPr lang="en-US" sz="2800" dirty="0">
              <a:solidFill>
                <a:schemeClr val="bg1"/>
              </a:solidFill>
              <a:latin typeface="Montserrat Medium" panose="00000600000000000000" pitchFamily="2" charset="0"/>
              <a:sym typeface="Avenir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59DB860-3A70-4801-9339-81736FCCD5A7}"/>
              </a:ext>
            </a:extLst>
          </p:cNvPr>
          <p:cNvSpPr/>
          <p:nvPr/>
        </p:nvSpPr>
        <p:spPr>
          <a:xfrm>
            <a:off x="9854859" y="409553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BE580183-3146-483D-8A9E-8A1412D76429}"/>
              </a:ext>
            </a:extLst>
          </p:cNvPr>
          <p:cNvSpPr/>
          <p:nvPr/>
        </p:nvSpPr>
        <p:spPr>
          <a:xfrm>
            <a:off x="9975202" y="524819"/>
            <a:ext cx="110170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верхние углы 72">
            <a:extLst>
              <a:ext uri="{FF2B5EF4-FFF2-40B4-BE49-F238E27FC236}">
                <a16:creationId xmlns:a16="http://schemas.microsoft.com/office/drawing/2014/main" id="{8933E596-FF55-47D5-A977-36C69AFB58F4}"/>
              </a:ext>
            </a:extLst>
          </p:cNvPr>
          <p:cNvSpPr/>
          <p:nvPr/>
        </p:nvSpPr>
        <p:spPr>
          <a:xfrm rot="10800000">
            <a:off x="9975202" y="-305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4F6A7849-CE5E-74C2-0268-3914A07D56B6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71" name="Прямоугольник 17">
              <a:extLst>
                <a:ext uri="{FF2B5EF4-FFF2-40B4-BE49-F238E27FC236}">
                  <a16:creationId xmlns:a16="http://schemas.microsoft.com/office/drawing/2014/main" id="{308A344F-AFBA-CBF6-D365-C4638C627E53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Прямоугольник 18">
              <a:extLst>
                <a:ext uri="{FF2B5EF4-FFF2-40B4-BE49-F238E27FC236}">
                  <a16:creationId xmlns:a16="http://schemas.microsoft.com/office/drawing/2014/main" id="{01532037-34BC-3021-5B01-E0B3B79DEDC2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Прямоугольник 19">
              <a:extLst>
                <a:ext uri="{FF2B5EF4-FFF2-40B4-BE49-F238E27FC236}">
                  <a16:creationId xmlns:a16="http://schemas.microsoft.com/office/drawing/2014/main" id="{457E2F4C-07AE-8E18-6387-581E8A7ED068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Google Shape;701;p53">
            <a:extLst>
              <a:ext uri="{FF2B5EF4-FFF2-40B4-BE49-F238E27FC236}">
                <a16:creationId xmlns:a16="http://schemas.microsoft.com/office/drawing/2014/main" id="{05C4C5AD-1F7F-7969-7ABD-53F6B307AB9E}"/>
              </a:ext>
            </a:extLst>
          </p:cNvPr>
          <p:cNvSpPr/>
          <p:nvPr/>
        </p:nvSpPr>
        <p:spPr>
          <a:xfrm>
            <a:off x="10365029" y="434269"/>
            <a:ext cx="164341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ФИНАНСЫ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4384B2-7313-1D8B-1D79-9B84E924CF79}"/>
              </a:ext>
            </a:extLst>
          </p:cNvPr>
          <p:cNvSpPr txBox="1"/>
          <p:nvPr/>
        </p:nvSpPr>
        <p:spPr>
          <a:xfrm>
            <a:off x="529266" y="1129787"/>
            <a:ext cx="1108562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200"/>
              </a:spcBef>
              <a:spcAft>
                <a:spcPts val="400"/>
              </a:spcAft>
              <a:buAutoNum type="alphaUcPeriod"/>
            </a:pPr>
            <a:r>
              <a:rPr lang="ru-RU" sz="2000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Анализ PEST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</a:t>
            </a:r>
            <a:r>
              <a:rPr lang="ru-RU" sz="2000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Политические факторы: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в последние годы правительства многих стран начали ужесточать законодательство в области кибербезопасности, особенно в отношении автомобилей. Это создает спрос на решения, соответствующие стандартам, таким как ISO/SAE 21434 и UNECE WP.29.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</a:t>
            </a:r>
            <a:r>
              <a:rPr lang="ru-RU" sz="2000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Экономические факторы: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Рынок кибербезопасности в автомобильной индустрии растет, что связано с увеличением количества кибератак и ростом затрат на защиту информации. Предполагается, что объем рынка кибербезопасности для автомобилей вырастет на 20% в ближайшие пять лет.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</a:t>
            </a:r>
            <a:r>
              <a:rPr lang="ru-RU" sz="2000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Социальные факторы: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Осведомленность общества о </a:t>
            </a:r>
            <a:r>
              <a:rPr lang="ru-RU" sz="2000" dirty="0" err="1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киберугрозах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 и их последствиях возрастает. Потребители все чаще интересуются тем, как производители обеспечивают безопасность их данных, что также влияет на спрос на такие решения.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</a:t>
            </a:r>
            <a:r>
              <a:rPr lang="ru-RU" sz="2000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Технологические факторы: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Инновации в области ИТ и технологий безопасности, такие как использование искусственного интеллекта и больших данных, открывают новые возможности для разработки эффективных решений в области кибербезопасности.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2E104537-E0B5-6BCF-1F91-318EAB31ED54}"/>
              </a:ext>
            </a:extLst>
          </p:cNvPr>
          <p:cNvSpPr/>
          <p:nvPr/>
        </p:nvSpPr>
        <p:spPr>
          <a:xfrm>
            <a:off x="9975202" y="87343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17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9D9680A-AEF0-4F79-8C57-3B889403DF38}"/>
              </a:ext>
            </a:extLst>
          </p:cNvPr>
          <p:cNvSpPr/>
          <p:nvPr/>
        </p:nvSpPr>
        <p:spPr>
          <a:xfrm flipH="1">
            <a:off x="502372" y="-14589"/>
            <a:ext cx="11689628" cy="11813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F3873FE4-C6BB-490F-A239-855F1E79705E}"/>
              </a:ext>
            </a:extLst>
          </p:cNvPr>
          <p:cNvSpPr txBox="1">
            <a:spLocks/>
          </p:cNvSpPr>
          <p:nvPr/>
        </p:nvSpPr>
        <p:spPr>
          <a:xfrm>
            <a:off x="557773" y="0"/>
            <a:ext cx="11163231" cy="996170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Оценка потенциала «рынка» и рентабельности</a:t>
            </a:r>
          </a:p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 проекта</a:t>
            </a:r>
            <a:endParaRPr lang="en-US" sz="2800" dirty="0">
              <a:solidFill>
                <a:schemeClr val="bg1"/>
              </a:solidFill>
              <a:latin typeface="Montserrat Medium" panose="00000600000000000000" pitchFamily="2" charset="0"/>
              <a:sym typeface="Avenir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59DB860-3A70-4801-9339-81736FCCD5A7}"/>
              </a:ext>
            </a:extLst>
          </p:cNvPr>
          <p:cNvSpPr/>
          <p:nvPr/>
        </p:nvSpPr>
        <p:spPr>
          <a:xfrm>
            <a:off x="9854859" y="409553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BE580183-3146-483D-8A9E-8A1412D76429}"/>
              </a:ext>
            </a:extLst>
          </p:cNvPr>
          <p:cNvSpPr/>
          <p:nvPr/>
        </p:nvSpPr>
        <p:spPr>
          <a:xfrm>
            <a:off x="9975202" y="524819"/>
            <a:ext cx="110170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верхние углы 72">
            <a:extLst>
              <a:ext uri="{FF2B5EF4-FFF2-40B4-BE49-F238E27FC236}">
                <a16:creationId xmlns:a16="http://schemas.microsoft.com/office/drawing/2014/main" id="{8933E596-FF55-47D5-A977-36C69AFB58F4}"/>
              </a:ext>
            </a:extLst>
          </p:cNvPr>
          <p:cNvSpPr/>
          <p:nvPr/>
        </p:nvSpPr>
        <p:spPr>
          <a:xfrm rot="10800000">
            <a:off x="9975202" y="-305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4F6A7849-CE5E-74C2-0268-3914A07D56B6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71" name="Прямоугольник 17">
              <a:extLst>
                <a:ext uri="{FF2B5EF4-FFF2-40B4-BE49-F238E27FC236}">
                  <a16:creationId xmlns:a16="http://schemas.microsoft.com/office/drawing/2014/main" id="{308A344F-AFBA-CBF6-D365-C4638C627E53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Прямоугольник 18">
              <a:extLst>
                <a:ext uri="{FF2B5EF4-FFF2-40B4-BE49-F238E27FC236}">
                  <a16:creationId xmlns:a16="http://schemas.microsoft.com/office/drawing/2014/main" id="{01532037-34BC-3021-5B01-E0B3B79DEDC2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Прямоугольник 19">
              <a:extLst>
                <a:ext uri="{FF2B5EF4-FFF2-40B4-BE49-F238E27FC236}">
                  <a16:creationId xmlns:a16="http://schemas.microsoft.com/office/drawing/2014/main" id="{457E2F4C-07AE-8E18-6387-581E8A7ED068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Google Shape;701;p53">
            <a:extLst>
              <a:ext uri="{FF2B5EF4-FFF2-40B4-BE49-F238E27FC236}">
                <a16:creationId xmlns:a16="http://schemas.microsoft.com/office/drawing/2014/main" id="{05C4C5AD-1F7F-7969-7ABD-53F6B307AB9E}"/>
              </a:ext>
            </a:extLst>
          </p:cNvPr>
          <p:cNvSpPr/>
          <p:nvPr/>
        </p:nvSpPr>
        <p:spPr>
          <a:xfrm>
            <a:off x="10603991" y="335996"/>
            <a:ext cx="164341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ФИНАНСЫ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4384B2-7313-1D8B-1D79-9B84E924CF79}"/>
              </a:ext>
            </a:extLst>
          </p:cNvPr>
          <p:cNvSpPr txBox="1"/>
          <p:nvPr/>
        </p:nvSpPr>
        <p:spPr>
          <a:xfrm>
            <a:off x="502372" y="1228656"/>
            <a:ext cx="12036014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B. Анализ SWOT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</a:t>
            </a: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Сильные стороны: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o Наличие команды с экспертными знаниями в области кибербезопасности;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o Уникальная платформа, соответствующая современным международным стандартам. o Гибкость в интеграции с различными системами и базами данных.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</a:t>
            </a: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Слабые стороны: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o Рынок может быть насыщен предложениями от крупных игроков(пока нет);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o Необходимость постоянного обновления системы в ответ на новые угрозы.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</a:t>
            </a: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Возможности: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o Возможность выхода на международные рынки с уникальным продуктом;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o Расширение функциональности платформы в ответ на меняющиеся потребности клиентов.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</a:t>
            </a: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Угрозы: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o Конкуренция со стороны крупных компаний, которые могут инвестировать больше ресурсов в разработку аналогичных решений;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o Быстрое изменение технологий и методов кибератак, требующие постоянной адаптации.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2E104537-E0B5-6BCF-1F91-318EAB31ED54}"/>
              </a:ext>
            </a:extLst>
          </p:cNvPr>
          <p:cNvSpPr/>
          <p:nvPr/>
        </p:nvSpPr>
        <p:spPr>
          <a:xfrm>
            <a:off x="9975202" y="87343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346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9D9680A-AEF0-4F79-8C57-3B889403DF38}"/>
              </a:ext>
            </a:extLst>
          </p:cNvPr>
          <p:cNvSpPr/>
          <p:nvPr/>
        </p:nvSpPr>
        <p:spPr>
          <a:xfrm flipH="1">
            <a:off x="502372" y="1"/>
            <a:ext cx="11689628" cy="11813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F3873FE4-C6BB-490F-A239-855F1E79705E}"/>
              </a:ext>
            </a:extLst>
          </p:cNvPr>
          <p:cNvSpPr txBox="1">
            <a:spLocks/>
          </p:cNvSpPr>
          <p:nvPr/>
        </p:nvSpPr>
        <p:spPr>
          <a:xfrm>
            <a:off x="714955" y="21888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Расчет индекса рентабельности инвестиций (PI)</a:t>
            </a:r>
            <a:endParaRPr lang="en-US" sz="2800" dirty="0">
              <a:solidFill>
                <a:schemeClr val="bg1"/>
              </a:solidFill>
              <a:latin typeface="Montserrat Medium" panose="00000600000000000000" pitchFamily="2" charset="0"/>
              <a:sym typeface="Avenir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59DB860-3A70-4801-9339-81736FCCD5A7}"/>
              </a:ext>
            </a:extLst>
          </p:cNvPr>
          <p:cNvSpPr/>
          <p:nvPr/>
        </p:nvSpPr>
        <p:spPr>
          <a:xfrm>
            <a:off x="9854859" y="409553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BE580183-3146-483D-8A9E-8A1412D76429}"/>
              </a:ext>
            </a:extLst>
          </p:cNvPr>
          <p:cNvSpPr/>
          <p:nvPr/>
        </p:nvSpPr>
        <p:spPr>
          <a:xfrm>
            <a:off x="9975202" y="524819"/>
            <a:ext cx="110170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верхние углы 72">
            <a:extLst>
              <a:ext uri="{FF2B5EF4-FFF2-40B4-BE49-F238E27FC236}">
                <a16:creationId xmlns:a16="http://schemas.microsoft.com/office/drawing/2014/main" id="{8933E596-FF55-47D5-A977-36C69AFB58F4}"/>
              </a:ext>
            </a:extLst>
          </p:cNvPr>
          <p:cNvSpPr/>
          <p:nvPr/>
        </p:nvSpPr>
        <p:spPr>
          <a:xfrm rot="10800000">
            <a:off x="9975202" y="-305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4F6A7849-CE5E-74C2-0268-3914A07D56B6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71" name="Прямоугольник 17">
              <a:extLst>
                <a:ext uri="{FF2B5EF4-FFF2-40B4-BE49-F238E27FC236}">
                  <a16:creationId xmlns:a16="http://schemas.microsoft.com/office/drawing/2014/main" id="{308A344F-AFBA-CBF6-D365-C4638C627E53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Прямоугольник 18">
              <a:extLst>
                <a:ext uri="{FF2B5EF4-FFF2-40B4-BE49-F238E27FC236}">
                  <a16:creationId xmlns:a16="http://schemas.microsoft.com/office/drawing/2014/main" id="{01532037-34BC-3021-5B01-E0B3B79DEDC2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Прямоугольник 19">
              <a:extLst>
                <a:ext uri="{FF2B5EF4-FFF2-40B4-BE49-F238E27FC236}">
                  <a16:creationId xmlns:a16="http://schemas.microsoft.com/office/drawing/2014/main" id="{457E2F4C-07AE-8E18-6387-581E8A7ED068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Google Shape;701;p53">
            <a:extLst>
              <a:ext uri="{FF2B5EF4-FFF2-40B4-BE49-F238E27FC236}">
                <a16:creationId xmlns:a16="http://schemas.microsoft.com/office/drawing/2014/main" id="{05C4C5AD-1F7F-7969-7ABD-53F6B307AB9E}"/>
              </a:ext>
            </a:extLst>
          </p:cNvPr>
          <p:cNvSpPr/>
          <p:nvPr/>
        </p:nvSpPr>
        <p:spPr>
          <a:xfrm>
            <a:off x="10365029" y="434269"/>
            <a:ext cx="164341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ФИНАНСЫ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4384B2-7313-1D8B-1D79-9B84E924CF79}"/>
              </a:ext>
            </a:extLst>
          </p:cNvPr>
          <p:cNvSpPr txBox="1"/>
          <p:nvPr/>
        </p:nvSpPr>
        <p:spPr>
          <a:xfrm>
            <a:off x="971037" y="1204216"/>
            <a:ext cx="10651066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Для вычисления индекса рентабельности воспользуемся следующей формулой: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ru-RU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ru-RU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ru-RU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ru-RU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где: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PV — приведенная стоимость будущих денежных потоков от проекта,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I — общие инвестиции.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Расчет: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Ожидаемые денежные потоки от проекта составят 60,000,000 рублей в течение 5 лет.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Общие затраты на проект: 3 450 000,00 рублей.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Чистые денежные потоки за 5 лет: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Годовой денежный поток = 60 000 000,00 рублей / 5 = 12,000,000 рублей в год.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Общий денежный поток за 5 лет: 60 000 000,00 рублей. 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2E104537-E0B5-6BCF-1F91-318EAB31ED54}"/>
              </a:ext>
            </a:extLst>
          </p:cNvPr>
          <p:cNvSpPr/>
          <p:nvPr/>
        </p:nvSpPr>
        <p:spPr>
          <a:xfrm>
            <a:off x="9975202" y="87343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25C9BCC-DAFD-46B6-B8CD-64CBDC21AF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048000" y="1752600"/>
            <a:ext cx="2439860" cy="14971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94143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9D9680A-AEF0-4F79-8C57-3B889403DF38}"/>
              </a:ext>
            </a:extLst>
          </p:cNvPr>
          <p:cNvSpPr/>
          <p:nvPr/>
        </p:nvSpPr>
        <p:spPr>
          <a:xfrm flipH="1">
            <a:off x="502372" y="1"/>
            <a:ext cx="11689628" cy="11813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F3873FE4-C6BB-490F-A239-855F1E79705E}"/>
              </a:ext>
            </a:extLst>
          </p:cNvPr>
          <p:cNvSpPr txBox="1">
            <a:spLocks/>
          </p:cNvSpPr>
          <p:nvPr/>
        </p:nvSpPr>
        <p:spPr>
          <a:xfrm>
            <a:off x="714955" y="21888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Расчет индекса рентабельности инвестиций (PI)</a:t>
            </a:r>
            <a:endParaRPr lang="en-US" sz="2800" dirty="0">
              <a:solidFill>
                <a:schemeClr val="bg1"/>
              </a:solidFill>
              <a:latin typeface="Montserrat Medium" panose="00000600000000000000" pitchFamily="2" charset="0"/>
              <a:sym typeface="Avenir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59DB860-3A70-4801-9339-81736FCCD5A7}"/>
              </a:ext>
            </a:extLst>
          </p:cNvPr>
          <p:cNvSpPr/>
          <p:nvPr/>
        </p:nvSpPr>
        <p:spPr>
          <a:xfrm>
            <a:off x="9854859" y="409553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BE580183-3146-483D-8A9E-8A1412D76429}"/>
              </a:ext>
            </a:extLst>
          </p:cNvPr>
          <p:cNvSpPr/>
          <p:nvPr/>
        </p:nvSpPr>
        <p:spPr>
          <a:xfrm>
            <a:off x="9975202" y="524819"/>
            <a:ext cx="110170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верхние углы 72">
            <a:extLst>
              <a:ext uri="{FF2B5EF4-FFF2-40B4-BE49-F238E27FC236}">
                <a16:creationId xmlns:a16="http://schemas.microsoft.com/office/drawing/2014/main" id="{8933E596-FF55-47D5-A977-36C69AFB58F4}"/>
              </a:ext>
            </a:extLst>
          </p:cNvPr>
          <p:cNvSpPr/>
          <p:nvPr/>
        </p:nvSpPr>
        <p:spPr>
          <a:xfrm rot="10800000">
            <a:off x="9975202" y="-305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4F6A7849-CE5E-74C2-0268-3914A07D56B6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71" name="Прямоугольник 17">
              <a:extLst>
                <a:ext uri="{FF2B5EF4-FFF2-40B4-BE49-F238E27FC236}">
                  <a16:creationId xmlns:a16="http://schemas.microsoft.com/office/drawing/2014/main" id="{308A344F-AFBA-CBF6-D365-C4638C627E53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Прямоугольник 18">
              <a:extLst>
                <a:ext uri="{FF2B5EF4-FFF2-40B4-BE49-F238E27FC236}">
                  <a16:creationId xmlns:a16="http://schemas.microsoft.com/office/drawing/2014/main" id="{01532037-34BC-3021-5B01-E0B3B79DEDC2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Прямоугольник 19">
              <a:extLst>
                <a:ext uri="{FF2B5EF4-FFF2-40B4-BE49-F238E27FC236}">
                  <a16:creationId xmlns:a16="http://schemas.microsoft.com/office/drawing/2014/main" id="{457E2F4C-07AE-8E18-6387-581E8A7ED068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Google Shape;701;p53">
            <a:extLst>
              <a:ext uri="{FF2B5EF4-FFF2-40B4-BE49-F238E27FC236}">
                <a16:creationId xmlns:a16="http://schemas.microsoft.com/office/drawing/2014/main" id="{05C4C5AD-1F7F-7969-7ABD-53F6B307AB9E}"/>
              </a:ext>
            </a:extLst>
          </p:cNvPr>
          <p:cNvSpPr/>
          <p:nvPr/>
        </p:nvSpPr>
        <p:spPr>
          <a:xfrm>
            <a:off x="10365029" y="434269"/>
            <a:ext cx="164341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ФИНАНСЫ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4384B2-7313-1D8B-1D79-9B84E924CF79}"/>
              </a:ext>
            </a:extLst>
          </p:cNvPr>
          <p:cNvSpPr txBox="1"/>
          <p:nvPr/>
        </p:nvSpPr>
        <p:spPr>
          <a:xfrm>
            <a:off x="971037" y="1148001"/>
            <a:ext cx="11037402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Формула для расчета </a:t>
            </a:r>
            <a:r>
              <a:rPr lang="en-US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PI:</a:t>
            </a:r>
            <a:endParaRPr lang="ru-RU" b="1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ru-RU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ru-RU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ru-RU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Расчет </a:t>
            </a:r>
            <a:r>
              <a:rPr lang="en-US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PI:</a:t>
            </a:r>
            <a:endParaRPr lang="ru-RU" b="1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ru-RU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ru-RU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ru-RU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Выводы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Потенциал рынка: Рынок кибербезопасности в автомобильной сфере предлагает значительные возможности для роста, благодаря ужесточению стандартов и увеличению интереса к безопасности данных.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• Индекс рентабельности: Индекс рентабельности (PI) составляет 17.39, что указывает на высокую рентабельность проекта. Это означает, что каждый рубль, вложенный в проект, будет приносить 17.39 рублей в виде прибыли. Проект имеет значительный потенциал для роста и устойчивости на рынке кибербезопасности в автомобильной индустрии.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2E104537-E0B5-6BCF-1F91-318EAB31ED54}"/>
              </a:ext>
            </a:extLst>
          </p:cNvPr>
          <p:cNvSpPr/>
          <p:nvPr/>
        </p:nvSpPr>
        <p:spPr>
          <a:xfrm>
            <a:off x="9975202" y="87343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95C4BD2-99C4-48D9-95B8-3DFD34FCB6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1455873"/>
            <a:ext cx="5124963" cy="11813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5F7EECB-1358-4703-9FBB-2677C5D1703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077963" y="2941569"/>
            <a:ext cx="5776896" cy="11813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7250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9D9680A-AEF0-4F79-8C57-3B889403DF38}"/>
              </a:ext>
            </a:extLst>
          </p:cNvPr>
          <p:cNvSpPr/>
          <p:nvPr/>
        </p:nvSpPr>
        <p:spPr>
          <a:xfrm flipH="1">
            <a:off x="502372" y="1"/>
            <a:ext cx="11689628" cy="11813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F3873FE4-C6BB-490F-A239-855F1E79705E}"/>
              </a:ext>
            </a:extLst>
          </p:cNvPr>
          <p:cNvSpPr txBox="1">
            <a:spLocks/>
          </p:cNvSpPr>
          <p:nvPr/>
        </p:nvSpPr>
        <p:spPr>
          <a:xfrm>
            <a:off x="714955" y="218882"/>
            <a:ext cx="11163231" cy="480131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486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9728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459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94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0"/>
                <a:sym typeface="Avenir"/>
              </a:rPr>
              <a:t>Календарный план стартап-проекта</a:t>
            </a:r>
            <a:endParaRPr lang="en-US" sz="2800" dirty="0">
              <a:solidFill>
                <a:schemeClr val="bg1"/>
              </a:solidFill>
              <a:latin typeface="Montserrat Medium" panose="00000600000000000000" pitchFamily="2" charset="0"/>
              <a:sym typeface="Avenir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59DB860-3A70-4801-9339-81736FCCD5A7}"/>
              </a:ext>
            </a:extLst>
          </p:cNvPr>
          <p:cNvSpPr/>
          <p:nvPr/>
        </p:nvSpPr>
        <p:spPr>
          <a:xfrm>
            <a:off x="9854859" y="409553"/>
            <a:ext cx="350856" cy="350856"/>
          </a:xfrm>
          <a:prstGeom prst="roundRect">
            <a:avLst>
              <a:gd name="adj" fmla="val 3050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BE580183-3146-483D-8A9E-8A1412D76429}"/>
              </a:ext>
            </a:extLst>
          </p:cNvPr>
          <p:cNvSpPr/>
          <p:nvPr/>
        </p:nvSpPr>
        <p:spPr>
          <a:xfrm>
            <a:off x="9975202" y="524819"/>
            <a:ext cx="110170" cy="1101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верхние углы 72">
            <a:extLst>
              <a:ext uri="{FF2B5EF4-FFF2-40B4-BE49-F238E27FC236}">
                <a16:creationId xmlns:a16="http://schemas.microsoft.com/office/drawing/2014/main" id="{8933E596-FF55-47D5-A977-36C69AFB58F4}"/>
              </a:ext>
            </a:extLst>
          </p:cNvPr>
          <p:cNvSpPr/>
          <p:nvPr/>
        </p:nvSpPr>
        <p:spPr>
          <a:xfrm rot="10800000">
            <a:off x="9975202" y="-305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4F6A7849-CE5E-74C2-0268-3914A07D56B6}"/>
              </a:ext>
            </a:extLst>
          </p:cNvPr>
          <p:cNvGrpSpPr/>
          <p:nvPr/>
        </p:nvGrpSpPr>
        <p:grpSpPr>
          <a:xfrm>
            <a:off x="155985" y="-6"/>
            <a:ext cx="180000" cy="6858001"/>
            <a:chOff x="258394" y="2"/>
            <a:chExt cx="180000" cy="6858001"/>
          </a:xfrm>
          <a:solidFill>
            <a:schemeClr val="accent5">
              <a:lumMod val="75000"/>
            </a:schemeClr>
          </a:solidFill>
        </p:grpSpPr>
        <p:sp>
          <p:nvSpPr>
            <p:cNvPr id="71" name="Прямоугольник 17">
              <a:extLst>
                <a:ext uri="{FF2B5EF4-FFF2-40B4-BE49-F238E27FC236}">
                  <a16:creationId xmlns:a16="http://schemas.microsoft.com/office/drawing/2014/main" id="{308A344F-AFBA-CBF6-D365-C4638C627E53}"/>
                </a:ext>
              </a:extLst>
            </p:cNvPr>
            <p:cNvSpPr/>
            <p:nvPr/>
          </p:nvSpPr>
          <p:spPr>
            <a:xfrm rot="16200000">
              <a:off x="172024" y="139003"/>
              <a:ext cx="352742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Прямоугольник 18">
              <a:extLst>
                <a:ext uri="{FF2B5EF4-FFF2-40B4-BE49-F238E27FC236}">
                  <a16:creationId xmlns:a16="http://schemas.microsoft.com/office/drawing/2014/main" id="{01532037-34BC-3021-5B01-E0B3B79DEDC2}"/>
                </a:ext>
              </a:extLst>
            </p:cNvPr>
            <p:cNvSpPr/>
            <p:nvPr/>
          </p:nvSpPr>
          <p:spPr>
            <a:xfrm rot="16200000">
              <a:off x="267462" y="423116"/>
              <a:ext cx="161864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Прямоугольник 19">
              <a:extLst>
                <a:ext uri="{FF2B5EF4-FFF2-40B4-BE49-F238E27FC236}">
                  <a16:creationId xmlns:a16="http://schemas.microsoft.com/office/drawing/2014/main" id="{457E2F4C-07AE-8E18-6387-581E8A7ED068}"/>
                </a:ext>
              </a:extLst>
            </p:cNvPr>
            <p:cNvSpPr/>
            <p:nvPr/>
          </p:nvSpPr>
          <p:spPr>
            <a:xfrm rot="16200000">
              <a:off x="-2743861" y="3728376"/>
              <a:ext cx="6184514" cy="74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Google Shape;701;p53">
            <a:extLst>
              <a:ext uri="{FF2B5EF4-FFF2-40B4-BE49-F238E27FC236}">
                <a16:creationId xmlns:a16="http://schemas.microsoft.com/office/drawing/2014/main" id="{05C4C5AD-1F7F-7969-7ABD-53F6B307AB9E}"/>
              </a:ext>
            </a:extLst>
          </p:cNvPr>
          <p:cNvSpPr/>
          <p:nvPr/>
        </p:nvSpPr>
        <p:spPr>
          <a:xfrm>
            <a:off x="10365029" y="434269"/>
            <a:ext cx="164341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ФИНАНСЫ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2E104537-E0B5-6BCF-1F91-318EAB31ED54}"/>
              </a:ext>
            </a:extLst>
          </p:cNvPr>
          <p:cNvSpPr/>
          <p:nvPr/>
        </p:nvSpPr>
        <p:spPr>
          <a:xfrm>
            <a:off x="9975202" y="873432"/>
            <a:ext cx="110170" cy="30787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E47EFB9-5472-4815-B007-C32D1E36A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419877"/>
              </p:ext>
            </p:extLst>
          </p:nvPr>
        </p:nvGraphicFramePr>
        <p:xfrm>
          <a:off x="502372" y="1244719"/>
          <a:ext cx="10593260" cy="51153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92390">
                  <a:extLst>
                    <a:ext uri="{9D8B030D-6E8A-4147-A177-3AD203B41FA5}">
                      <a16:colId xmlns:a16="http://schemas.microsoft.com/office/drawing/2014/main" val="3703263194"/>
                    </a:ext>
                  </a:extLst>
                </a:gridCol>
                <a:gridCol w="2205514">
                  <a:extLst>
                    <a:ext uri="{9D8B030D-6E8A-4147-A177-3AD203B41FA5}">
                      <a16:colId xmlns:a16="http://schemas.microsoft.com/office/drawing/2014/main" val="1669838764"/>
                    </a:ext>
                  </a:extLst>
                </a:gridCol>
                <a:gridCol w="4595356">
                  <a:extLst>
                    <a:ext uri="{9D8B030D-6E8A-4147-A177-3AD203B41FA5}">
                      <a16:colId xmlns:a16="http://schemas.microsoft.com/office/drawing/2014/main" val="2574284223"/>
                    </a:ext>
                  </a:extLst>
                </a:gridCol>
              </a:tblGrid>
              <a:tr h="5603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Название этапа календарного плана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</a:rPr>
                        <a:t>Длительность этапа, мес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Стоимость, руб.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extLst>
                  <a:ext uri="{0D108BD9-81ED-4DB2-BD59-A6C34878D82A}">
                    <a16:rowId xmlns:a16="http://schemas.microsoft.com/office/drawing/2014/main" val="3414129123"/>
                  </a:ext>
                </a:extLst>
              </a:tr>
              <a:tr h="8476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Подготовка к запуску (Разработка программного обеспечения)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4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2 120 000,00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extLst>
                  <a:ext uri="{0D108BD9-81ED-4DB2-BD59-A6C34878D82A}">
                    <a16:rowId xmlns:a16="http://schemas.microsoft.com/office/drawing/2014/main" val="4160954867"/>
                  </a:ext>
                </a:extLst>
              </a:tr>
              <a:tr h="635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Запуск MVP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240 000,00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extLst>
                  <a:ext uri="{0D108BD9-81ED-4DB2-BD59-A6C34878D82A}">
                    <a16:rowId xmlns:a16="http://schemas.microsoft.com/office/drawing/2014/main" val="1013017938"/>
                  </a:ext>
                </a:extLst>
              </a:tr>
              <a:tr h="8476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Улучшение продукта (Создание маркетинговых материалов и сайта)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380 000,00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extLst>
                  <a:ext uri="{0D108BD9-81ED-4DB2-BD59-A6C34878D82A}">
                    <a16:rowId xmlns:a16="http://schemas.microsoft.com/office/drawing/2014/main" val="3081254134"/>
                  </a:ext>
                </a:extLst>
              </a:tr>
              <a:tr h="635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Подготовка к масштабированию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2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190 000,00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extLst>
                  <a:ext uri="{0D108BD9-81ED-4DB2-BD59-A6C34878D82A}">
                    <a16:rowId xmlns:a16="http://schemas.microsoft.com/office/drawing/2014/main" val="2577109907"/>
                  </a:ext>
                </a:extLst>
              </a:tr>
              <a:tr h="635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Масштабирование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3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520 000,00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61" marR="25861" marT="0" marB="0" anchor="ctr"/>
                </a:tc>
                <a:extLst>
                  <a:ext uri="{0D108BD9-81ED-4DB2-BD59-A6C34878D82A}">
                    <a16:rowId xmlns:a16="http://schemas.microsoft.com/office/drawing/2014/main" val="480491781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069C907-F891-4E0D-9733-897964F7E9F7}"/>
              </a:ext>
            </a:extLst>
          </p:cNvPr>
          <p:cNvSpPr txBox="1"/>
          <p:nvPr/>
        </p:nvSpPr>
        <p:spPr>
          <a:xfrm>
            <a:off x="849251" y="6448447"/>
            <a:ext cx="110374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ru-RU" sz="2400" b="1" dirty="0">
                <a:solidFill>
                  <a:srgbClr val="000000"/>
                </a:solidFill>
                <a:latin typeface="Montserrat Medium" panose="00000600000000000000" pitchFamily="2" charset="0"/>
                <a:ea typeface="Arial Unicode MS"/>
                <a:cs typeface="Arial Unicode MS"/>
              </a:rPr>
              <a:t>Итого: 12 месяцев, 3 450 000,00 рублей</a:t>
            </a:r>
            <a:endParaRPr lang="ru-RU" sz="2400" dirty="0">
              <a:solidFill>
                <a:srgbClr val="000000"/>
              </a:solidFill>
              <a:latin typeface="Montserrat Medium" panose="00000600000000000000" pitchFamily="2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47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6">
            <a:extLst>
              <a:ext uri="{FF2B5EF4-FFF2-40B4-BE49-F238E27FC236}">
                <a16:creationId xmlns:a16="http://schemas.microsoft.com/office/drawing/2014/main" id="{71DD139E-C304-0DA1-E189-FB185DEBF6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28827"/>
            <a:ext cx="12344400" cy="6854441"/>
          </a:xfrm>
          <a:prstGeom prst="rect">
            <a:avLst/>
          </a:prstGeom>
        </p:spPr>
      </p:pic>
      <p:sp>
        <p:nvSpPr>
          <p:cNvPr id="4" name="Прямоугольник 64">
            <a:extLst>
              <a:ext uri="{FF2B5EF4-FFF2-40B4-BE49-F238E27FC236}">
                <a16:creationId xmlns:a16="http://schemas.microsoft.com/office/drawing/2014/main" id="{02E362BF-B9F1-FD72-8425-5540B9414062}"/>
              </a:ext>
            </a:extLst>
          </p:cNvPr>
          <p:cNvSpPr/>
          <p:nvPr/>
        </p:nvSpPr>
        <p:spPr>
          <a:xfrm rot="10800000">
            <a:off x="-152400" y="-9526"/>
            <a:ext cx="12420600" cy="689279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9000"/>
                </a:schemeClr>
              </a:gs>
              <a:gs pos="45000">
                <a:schemeClr val="tx1">
                  <a:alpha val="5700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0B9B8C-BBEF-D5C1-1916-260ADEE6BF0B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381000" y="1905000"/>
            <a:ext cx="6232237" cy="4431983"/>
          </a:xfrm>
        </p:spPr>
        <p:txBody>
          <a:bodyPr/>
          <a:lstStyle/>
          <a:p>
            <a:br>
              <a:rPr lang="ru-RU" sz="2400" dirty="0">
                <a:effectLst/>
                <a:latin typeface="Cascadia Mono SemiLight" panose="020B0609020000020004" pitchFamily="49" charset="0"/>
                <a:ea typeface="Cascadia Mono SemiLight" panose="020B0609020000020004" pitchFamily="49" charset="0"/>
                <a:cs typeface="Cascadia Mono SemiLight" panose="020B0609020000020004" pitchFamily="49" charset="0"/>
              </a:rPr>
            </a:br>
            <a:r>
              <a:rPr lang="ru-RU" sz="2400" dirty="0">
                <a:effectLst/>
                <a:latin typeface="Cascadia Mono SemiLight" panose="020B0609020000020004" pitchFamily="49" charset="0"/>
                <a:ea typeface="Cascadia Mono SemiLight" panose="020B0609020000020004" pitchFamily="49" charset="0"/>
                <a:cs typeface="Cascadia Mono SemiLight" panose="020B0609020000020004" pitchFamily="49" charset="0"/>
              </a:rPr>
              <a:t>«</a:t>
            </a:r>
            <a:r>
              <a:rPr lang="ru-RU" sz="2400" dirty="0">
                <a:latin typeface="Montserrat Medium" panose="00000600000000000000" pitchFamily="2" charset="0"/>
                <a:ea typeface="Arial Unicode MS"/>
                <a:cs typeface="Arial Unicode MS"/>
              </a:rPr>
              <a:t>Анализ угроз и оценка рисков (TARA) играют важную роль в управлении кибербезопасностью, особенно в рамках таких стандартов, как ISO 21434. На текущий момент процесс оценки осуществляется с помощью сложного документирования и применения неудобных инструментов. Однако наше решение позволит значительно упростить и оптимизировать этот этап.</a:t>
            </a:r>
            <a:r>
              <a:rPr lang="ru-RU" sz="2400" dirty="0">
                <a:latin typeface="Cascadia Mono SemiLight" panose="020B0609020000020004" pitchFamily="49" charset="0"/>
                <a:ea typeface="Cascadia Mono SemiLight" panose="020B0609020000020004" pitchFamily="49" charset="0"/>
                <a:cs typeface="Cascadia Mono SemiLight" panose="020B0609020000020004" pitchFamily="49" charset="0"/>
              </a:rPr>
              <a:t>»</a:t>
            </a:r>
            <a:endParaRPr lang="en-US" sz="2400" dirty="0">
              <a:latin typeface="Montserrat Medium" panose="00000600000000000000"/>
              <a:ea typeface="Cascadia Mono SemiLight" panose="020B0609020000020004" pitchFamily="49" charset="0"/>
              <a:cs typeface="Cascadia Mono SemiLight" panose="020B0609020000020004" pitchFamily="49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3934CF-58C5-7374-7CAB-BA84E5240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5600" y="61080"/>
            <a:ext cx="10996980" cy="147732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Montserrat Medium" panose="00000600000000000000"/>
              </a:rPr>
              <a:t>KUTUZOV</a:t>
            </a:r>
            <a:r>
              <a:rPr lang="ru-RU" dirty="0">
                <a:solidFill>
                  <a:schemeClr val="bg1"/>
                </a:solidFill>
                <a:latin typeface="Montserrat Medium" panose="00000600000000000000"/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0BEAEFB-58CE-3ADB-7FBD-9BE6A6174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74527"/>
            <a:ext cx="1251967" cy="147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902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73137</TotalTime>
  <Words>3079</Words>
  <Application>Microsoft Office PowerPoint</Application>
  <PresentationFormat>Широкоэкранный</PresentationFormat>
  <Paragraphs>362</Paragraphs>
  <Slides>27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42" baseType="lpstr">
      <vt:lpstr>Arial</vt:lpstr>
      <vt:lpstr>Calibri</vt:lpstr>
      <vt:lpstr>Cascadia Mono SemiLight</vt:lpstr>
      <vt:lpstr>Google Sans</vt:lpstr>
      <vt:lpstr>Helvetica</vt:lpstr>
      <vt:lpstr>Helvetica Neue Light</vt:lpstr>
      <vt:lpstr>Montserrat</vt:lpstr>
      <vt:lpstr>Montserrat ExtraBold</vt:lpstr>
      <vt:lpstr>Montserrat Medium</vt:lpstr>
      <vt:lpstr>Montserrat SemiBold</vt:lpstr>
      <vt:lpstr>Roboto</vt:lpstr>
      <vt:lpstr>Times New Roman</vt:lpstr>
      <vt:lpstr>Trebuchet MS</vt:lpstr>
      <vt:lpstr>Tunga</vt:lpstr>
      <vt:lpstr>Office Theme</vt:lpstr>
      <vt:lpstr>KUTUZOV</vt:lpstr>
      <vt:lpstr>Наша команда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KUTUZOV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Андрей Педанов</cp:lastModifiedBy>
  <cp:revision>136</cp:revision>
  <dcterms:created xsi:type="dcterms:W3CDTF">2021-11-23T03:43:37Z</dcterms:created>
  <dcterms:modified xsi:type="dcterms:W3CDTF">2024-10-19T13:26:16Z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2021-08-31T00:00:00Z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2021-11-23T00:00:00Z</vt:filetime>
  </property>
</Properties>
</file>