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embeddedFontLst>
    <p:embeddedFont>
      <p:font typeface="Roboto Light"/>
      <p:regular r:id="rId201314"/>
    </p:embeddedFont>
    <p:embeddedFont>
      <p:font typeface="Roboto"/>
      <p:regular r:id="rId201315"/>
    </p:embeddedFont>
    <p:embeddedFont>
      <p:font typeface="Roboto Thin"/>
      <p:regular r:id="rId201316"/>
    </p:embeddedFont>
    <p:embeddedFont>
      <p:font typeface="Roboto ExtraLight"/>
      <p:regular r:id="rId201317"/>
    </p:embeddedFont>
    <p:embeddedFont>
      <p:font typeface="Roboto Medium"/>
      <p:regular r:id="rId201318"/>
    </p:embeddedFont>
    <p:embeddedFont>
      <p:font typeface="Roboto SemiBold"/>
      <p:regular r:id="rId201319"/>
    </p:embeddedFont>
    <p:embeddedFont>
      <p:font typeface="Roboto Bold"/>
      <p:regular r:id="rId201320"/>
    </p:embeddedFont>
    <p:embeddedFont>
      <p:font typeface="Roboto ExtraBold"/>
      <p:regular r:id="rId201321"/>
    </p:embeddedFont>
    <p:embeddedFont>
      <p:font typeface="Roboto Black"/>
      <p:regular r:id="rId201322"/>
    </p:embeddedFont>
    <p:embeddedFont>
      <p:font typeface="Roboto Mono Thin"/>
      <p:regular r:id="rId201323"/>
    </p:embeddedFont>
    <p:embeddedFont>
      <p:font typeface="Roboto Mono ExtraLight"/>
      <p:regular r:id="rId201324"/>
    </p:embeddedFont>
    <p:embeddedFont>
      <p:font typeface="Roboto Mono Light"/>
      <p:regular r:id="rId201325"/>
    </p:embeddedFont>
    <p:embeddedFont>
      <p:font typeface="Roboto Mono"/>
      <p:regular r:id="rId201326"/>
    </p:embeddedFont>
    <p:embeddedFont>
      <p:font typeface="Roboto Mono Medium"/>
      <p:regular r:id="rId201327"/>
    </p:embeddedFont>
    <p:embeddedFont>
      <p:font typeface="Roboto Mono SemiBold"/>
      <p:regular r:id="rId201328"/>
    </p:embeddedFont>
    <p:embeddedFont>
      <p:font typeface="Roboto Mono Bold"/>
      <p:regular r:id="rId201329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Relationship Id="rId201326" Target="fonts/201326.fntdata" Type="http://schemas.openxmlformats.org/officeDocument/2006/relationships/font"/><Relationship Id="rId201327" Target="fonts/201327.fntdata" Type="http://schemas.openxmlformats.org/officeDocument/2006/relationships/font"/><Relationship Id="rId201328" Target="fonts/201328.fntdata" Type="http://schemas.openxmlformats.org/officeDocument/2006/relationships/font"/><Relationship Id="rId201329" Target="fonts/201329.fntdata" Type="http://schemas.openxmlformats.org/officeDocument/2006/relationships/font"/><Relationship Id="rId201330" Target="fonts/201330.fntdata" Type="http://schemas.openxmlformats.org/officeDocument/2006/relationships/font"/><Relationship Id="rId201331" Target="fonts/201331.fntdata" Type="http://schemas.openxmlformats.org/officeDocument/2006/relationships/font"/><Relationship Id="rId201332" Target="fonts/201332.fntdata" Type="http://schemas.openxmlformats.org/officeDocument/2006/relationships/font"/><Relationship Id="rId201333" Target="fonts/201333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png"/><Relationship Id="rId3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1030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12121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svg"/><Relationship Id="rId4" Type="http://schemas.openxmlformats.org/officeDocument/2006/relationships/image" Target="../media/image-2-2.png"/><Relationship Id="rId5" Type="http://schemas.openxmlformats.org/officeDocument/2006/relationships/image" Target="../media/image-2-3.svg"/><Relationship Id="rId6" Type="http://schemas.openxmlformats.org/officeDocument/2006/relationships/image" Target="../media/image-2-2.png"/><Relationship Id="rId7" Type="http://schemas.openxmlformats.org/officeDocument/2006/relationships/image" Target="../media/image-2-3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svg"/><Relationship Id="rId3" Type="http://schemas.openxmlformats.org/officeDocument/2006/relationships/image" Target="../media/image-3-3.png"/><Relationship Id="rId4" Type="http://schemas.openxmlformats.org/officeDocument/2006/relationships/image" Target="../media/image-3-4.svg"/><Relationship Id="rId5" Type="http://schemas.openxmlformats.org/officeDocument/2006/relationships/image" Target="../media/image-3-5.png"/><Relationship Id="rId6" Type="http://schemas.openxmlformats.org/officeDocument/2006/relationships/image" Target="../media/image-3-6.svg"/><Relationship Id="rId7" Type="http://schemas.openxmlformats.org/officeDocument/2006/relationships/image" Target="../media/image-3-7.png"/><Relationship Id="rId8" Type="http://schemas.openxmlformats.org/officeDocument/2006/relationships/image" Target="../media/image-3-8.svg"/><Relationship Id="rId9" Type="http://schemas.openxmlformats.org/officeDocument/2006/relationships/slideLayout" Target="../slideLayouts/slideLayout2.xml"/><Relationship Id="rId10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svg"/><Relationship Id="rId4" Type="http://schemas.openxmlformats.org/officeDocument/2006/relationships/image" Target="../media/image-7-4.png"/><Relationship Id="rId5" Type="http://schemas.openxmlformats.org/officeDocument/2006/relationships/image" Target="../media/image-7-5.svg"/><Relationship Id="rId6" Type="http://schemas.openxmlformats.org/officeDocument/2006/relationships/image" Target="../media/image-7-6.png"/><Relationship Id="rId7" Type="http://schemas.openxmlformats.org/officeDocument/2006/relationships/image" Target="../media/image-7-7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svg"/><Relationship Id="rId4" Type="http://schemas.openxmlformats.org/officeDocument/2006/relationships/image" Target="../media/image-8-2.png"/><Relationship Id="rId5" Type="http://schemas.openxmlformats.org/officeDocument/2006/relationships/image" Target="../media/image-8-3.svg"/><Relationship Id="rId6" Type="http://schemas.openxmlformats.org/officeDocument/2006/relationships/image" Target="../media/image-8-2.png"/><Relationship Id="rId7" Type="http://schemas.openxmlformats.org/officeDocument/2006/relationships/image" Target="../media/image-8-3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688032"/>
            <a:ext cx="4001319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FFFFF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VolunMap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3925119" y="1343620"/>
            <a:ext cx="4722763" cy="24455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850" dirty="0">
                <a:solidFill>
                  <a:srgbClr val="FFFFF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Интерактивная карта волонтёрских инициатив и НКО</a:t>
            </a:r>
            <a:endParaRPr lang="en-US" sz="3850" dirty="0"/>
          </a:p>
        </p:txBody>
      </p:sp>
      <p:sp>
        <p:nvSpPr>
          <p:cNvPr id="5" name="Text 2"/>
          <p:cNvSpPr/>
          <p:nvPr/>
        </p:nvSpPr>
        <p:spPr>
          <a:xfrm>
            <a:off x="3925119" y="4001765"/>
            <a:ext cx="4722763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Цифровая платформа для поиска, координации и учёта волонтёрской деятельности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946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389855"/>
            <a:ext cx="4722763" cy="7475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350" dirty="0">
                <a:solidFill>
                  <a:srgbClr val="FFFFF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План развития: 6–12 месяцев</a:t>
            </a:r>
            <a:endParaRPr lang="en-US" sz="2350" dirty="0"/>
          </a:p>
        </p:txBody>
      </p:sp>
      <p:sp>
        <p:nvSpPr>
          <p:cNvPr id="4" name="Text 1"/>
          <p:cNvSpPr/>
          <p:nvPr/>
        </p:nvSpPr>
        <p:spPr>
          <a:xfrm>
            <a:off x="3925119" y="1288777"/>
            <a:ext cx="239167" cy="14949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00" dirty="0">
                <a:solidFill>
                  <a:srgbClr val="E5E0DF"/>
                </a:solidFill>
                <a:latin typeface="Roboto Mono Light" pitchFamily="34" charset="0"/>
                <a:ea typeface="Roboto Mono Light" pitchFamily="34" charset="-122"/>
                <a:cs typeface="Roboto Mono Light" pitchFamily="34" charset="-120"/>
              </a:rPr>
              <a:t>01</a:t>
            </a:r>
            <a:endParaRPr lang="en-US" sz="900" dirty="0"/>
          </a:p>
        </p:txBody>
      </p:sp>
      <p:sp>
        <p:nvSpPr>
          <p:cNvPr id="5" name="Shape 2"/>
          <p:cNvSpPr/>
          <p:nvPr/>
        </p:nvSpPr>
        <p:spPr>
          <a:xfrm>
            <a:off x="3925119" y="1477714"/>
            <a:ext cx="4722763" cy="14288"/>
          </a:xfrm>
          <a:prstGeom prst="rect">
            <a:avLst/>
          </a:prstGeom>
          <a:solidFill>
            <a:srgbClr val="DCFF50"/>
          </a:solidFill>
          <a:ln/>
        </p:spPr>
      </p:sp>
      <p:sp>
        <p:nvSpPr>
          <p:cNvPr id="6" name="Text 3"/>
          <p:cNvSpPr/>
          <p:nvPr/>
        </p:nvSpPr>
        <p:spPr>
          <a:xfrm>
            <a:off x="3925119" y="1566044"/>
            <a:ext cx="1495202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MVP</a:t>
            </a:r>
            <a:endParaRPr lang="en-US" sz="1150" dirty="0"/>
          </a:p>
        </p:txBody>
      </p:sp>
      <p:sp>
        <p:nvSpPr>
          <p:cNvPr id="7" name="Text 4"/>
          <p:cNvSpPr/>
          <p:nvPr/>
        </p:nvSpPr>
        <p:spPr>
          <a:xfrm>
            <a:off x="3925119" y="1813396"/>
            <a:ext cx="4722763" cy="1763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9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Мобильное приложение + веб-платформа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3925119" y="2180332"/>
            <a:ext cx="239167" cy="14949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00" dirty="0">
                <a:solidFill>
                  <a:srgbClr val="E5E0DF"/>
                </a:solidFill>
                <a:latin typeface="Roboto Mono Light" pitchFamily="34" charset="0"/>
                <a:ea typeface="Roboto Mono Light" pitchFamily="34" charset="-122"/>
                <a:cs typeface="Roboto Mono Light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3925119" y="2369269"/>
            <a:ext cx="4722763" cy="14288"/>
          </a:xfrm>
          <a:prstGeom prst="rect">
            <a:avLst/>
          </a:prstGeom>
          <a:solidFill>
            <a:srgbClr val="DCFF50"/>
          </a:solidFill>
          <a:ln/>
        </p:spPr>
      </p:sp>
      <p:sp>
        <p:nvSpPr>
          <p:cNvPr id="10" name="Text 7"/>
          <p:cNvSpPr/>
          <p:nvPr/>
        </p:nvSpPr>
        <p:spPr>
          <a:xfrm>
            <a:off x="3925119" y="2457599"/>
            <a:ext cx="1703710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Интерактивная карта</a:t>
            </a:r>
            <a:endParaRPr lang="en-US" sz="1150" dirty="0"/>
          </a:p>
        </p:txBody>
      </p:sp>
      <p:sp>
        <p:nvSpPr>
          <p:cNvPr id="11" name="Text 8"/>
          <p:cNvSpPr/>
          <p:nvPr/>
        </p:nvSpPr>
        <p:spPr>
          <a:xfrm>
            <a:off x="3925119" y="2704951"/>
            <a:ext cx="4722763" cy="1763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9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Реализация GIS-функционала</a:t>
            </a:r>
            <a:endParaRPr lang="en-US" sz="900" dirty="0"/>
          </a:p>
        </p:txBody>
      </p:sp>
      <p:sp>
        <p:nvSpPr>
          <p:cNvPr id="12" name="Text 9"/>
          <p:cNvSpPr/>
          <p:nvPr/>
        </p:nvSpPr>
        <p:spPr>
          <a:xfrm>
            <a:off x="3925119" y="3071887"/>
            <a:ext cx="239167" cy="14949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00" dirty="0">
                <a:solidFill>
                  <a:srgbClr val="E5E0DF"/>
                </a:solidFill>
                <a:latin typeface="Roboto Mono Light" pitchFamily="34" charset="0"/>
                <a:ea typeface="Roboto Mono Light" pitchFamily="34" charset="-122"/>
                <a:cs typeface="Roboto Mono Light" pitchFamily="34" charset="-120"/>
              </a:rPr>
              <a:t>03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3925119" y="3260824"/>
            <a:ext cx="4722763" cy="14288"/>
          </a:xfrm>
          <a:prstGeom prst="rect">
            <a:avLst/>
          </a:prstGeom>
          <a:solidFill>
            <a:srgbClr val="DCFF50"/>
          </a:solidFill>
          <a:ln/>
        </p:spPr>
      </p:sp>
      <p:sp>
        <p:nvSpPr>
          <p:cNvPr id="14" name="Text 11"/>
          <p:cNvSpPr/>
          <p:nvPr/>
        </p:nvSpPr>
        <p:spPr>
          <a:xfrm>
            <a:off x="3925119" y="3349154"/>
            <a:ext cx="1495202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Пилот</a:t>
            </a:r>
            <a:endParaRPr lang="en-US" sz="1150" dirty="0"/>
          </a:p>
        </p:txBody>
      </p:sp>
      <p:sp>
        <p:nvSpPr>
          <p:cNvPr id="15" name="Text 12"/>
          <p:cNvSpPr/>
          <p:nvPr/>
        </p:nvSpPr>
        <p:spPr>
          <a:xfrm>
            <a:off x="3925119" y="3596506"/>
            <a:ext cx="4722763" cy="1763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9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Тестирование с НКО Москвы и РосНОУ</a:t>
            </a:r>
            <a:endParaRPr lang="en-US" sz="900" dirty="0"/>
          </a:p>
        </p:txBody>
      </p:sp>
      <p:sp>
        <p:nvSpPr>
          <p:cNvPr id="16" name="Text 13"/>
          <p:cNvSpPr/>
          <p:nvPr/>
        </p:nvSpPr>
        <p:spPr>
          <a:xfrm>
            <a:off x="3925119" y="3963442"/>
            <a:ext cx="239167" cy="14949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00" dirty="0">
                <a:solidFill>
                  <a:srgbClr val="E5E0DF"/>
                </a:solidFill>
                <a:latin typeface="Roboto Mono Light" pitchFamily="34" charset="0"/>
                <a:ea typeface="Roboto Mono Light" pitchFamily="34" charset="-122"/>
                <a:cs typeface="Roboto Mono Light" pitchFamily="34" charset="-120"/>
              </a:rPr>
              <a:t>04</a:t>
            </a:r>
            <a:endParaRPr lang="en-US" sz="900" dirty="0"/>
          </a:p>
        </p:txBody>
      </p:sp>
      <p:sp>
        <p:nvSpPr>
          <p:cNvPr id="17" name="Shape 14"/>
          <p:cNvSpPr/>
          <p:nvPr/>
        </p:nvSpPr>
        <p:spPr>
          <a:xfrm>
            <a:off x="3925119" y="4152379"/>
            <a:ext cx="4722763" cy="14288"/>
          </a:xfrm>
          <a:prstGeom prst="rect">
            <a:avLst/>
          </a:prstGeom>
          <a:solidFill>
            <a:srgbClr val="DCFF50"/>
          </a:solidFill>
          <a:ln/>
        </p:spPr>
      </p:sp>
      <p:sp>
        <p:nvSpPr>
          <p:cNvPr id="18" name="Text 15"/>
          <p:cNvSpPr/>
          <p:nvPr/>
        </p:nvSpPr>
        <p:spPr>
          <a:xfrm>
            <a:off x="3925119" y="4240709"/>
            <a:ext cx="1495202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Партнёрства</a:t>
            </a:r>
            <a:endParaRPr lang="en-US" sz="1150" dirty="0"/>
          </a:p>
        </p:txBody>
      </p:sp>
      <p:sp>
        <p:nvSpPr>
          <p:cNvPr id="19" name="Text 16"/>
          <p:cNvSpPr/>
          <p:nvPr/>
        </p:nvSpPr>
        <p:spPr>
          <a:xfrm>
            <a:off x="3925119" y="4488061"/>
            <a:ext cx="4722763" cy="1763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9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Соглашения с фондами, НКО, гранты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592336"/>
            <a:ext cx="3613696" cy="3945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50" dirty="0">
                <a:solidFill>
                  <a:srgbClr val="FFFFF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Проблема</a:t>
            </a:r>
            <a:endParaRPr lang="en-US" sz="24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1382613"/>
            <a:ext cx="5190753" cy="2941365"/>
          </a:xfrm>
          <a:prstGeom prst="rect">
            <a:avLst/>
          </a:prstGeom>
        </p:spPr>
      </p:pic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99708" y="1282005"/>
            <a:ext cx="2652861" cy="972592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197352" y="1422499"/>
            <a:ext cx="1578248" cy="197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Разрозненность</a:t>
            </a:r>
            <a:endParaRPr lang="en-US" sz="1200" dirty="0"/>
          </a:p>
        </p:txBody>
      </p:sp>
      <p:sp>
        <p:nvSpPr>
          <p:cNvPr id="6" name="Text 2"/>
          <p:cNvSpPr/>
          <p:nvPr/>
        </p:nvSpPr>
        <p:spPr>
          <a:xfrm>
            <a:off x="6197352" y="1732211"/>
            <a:ext cx="2314724" cy="3818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9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Информация о волонтёрских проектах разбросана по сайтам и соцсетям</a:t>
            </a:r>
            <a:endParaRPr lang="en-US" sz="95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99708" y="2367037"/>
            <a:ext cx="2652861" cy="972592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6197352" y="2507531"/>
            <a:ext cx="1578248" cy="197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Сложный поиск</a:t>
            </a:r>
            <a:endParaRPr lang="en-US" sz="1200" dirty="0"/>
          </a:p>
        </p:txBody>
      </p:sp>
      <p:sp>
        <p:nvSpPr>
          <p:cNvPr id="9" name="Text 4"/>
          <p:cNvSpPr/>
          <p:nvPr/>
        </p:nvSpPr>
        <p:spPr>
          <a:xfrm>
            <a:off x="6197352" y="2817242"/>
            <a:ext cx="2314724" cy="3818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9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Нет единого места для подбора мероприятий по интересам и локации</a:t>
            </a:r>
            <a:endParaRPr lang="en-US" sz="95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999708" y="3452068"/>
            <a:ext cx="2652861" cy="972592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6197352" y="3592562"/>
            <a:ext cx="1578248" cy="197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Нет учёта</a:t>
            </a:r>
            <a:endParaRPr lang="en-US" sz="1200" dirty="0"/>
          </a:p>
        </p:txBody>
      </p:sp>
      <p:sp>
        <p:nvSpPr>
          <p:cNvPr id="12" name="Text 6"/>
          <p:cNvSpPr/>
          <p:nvPr/>
        </p:nvSpPr>
        <p:spPr>
          <a:xfrm>
            <a:off x="6197352" y="3902273"/>
            <a:ext cx="2314724" cy="3818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9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Организаторам сложно привлекать и учитывать добровольцев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560561"/>
            <a:ext cx="4001319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FFFFF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Решение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496119" y="1287066"/>
            <a:ext cx="860896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VolunMap объединяет все волонтёрские инициативы региона в едином цифровом пространстве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496119" y="1673349"/>
            <a:ext cx="4004965" cy="1383878"/>
          </a:xfrm>
          <a:prstGeom prst="roundRect">
            <a:avLst>
              <a:gd name="adj" fmla="val 1537"/>
            </a:avLst>
          </a:prstGeom>
          <a:solidFill>
            <a:srgbClr val="404040"/>
          </a:solidFill>
          <a:ln/>
        </p:spPr>
      </p:sp>
      <p:sp>
        <p:nvSpPr>
          <p:cNvPr id="5" name="Shape 3"/>
          <p:cNvSpPr/>
          <p:nvPr/>
        </p:nvSpPr>
        <p:spPr>
          <a:xfrm>
            <a:off x="637877" y="1815108"/>
            <a:ext cx="425276" cy="425276"/>
          </a:xfrm>
          <a:prstGeom prst="ellipse">
            <a:avLst/>
          </a:prstGeom>
          <a:solidFill>
            <a:srgbClr val="DCFF50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54856" y="1932012"/>
            <a:ext cx="191319" cy="191319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37877" y="2382143"/>
            <a:ext cx="201937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Интерактивная карта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637877" y="2688654"/>
            <a:ext cx="3721447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Все инициативы на карте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4642842" y="1673349"/>
            <a:ext cx="4005039" cy="1383878"/>
          </a:xfrm>
          <a:prstGeom prst="roundRect">
            <a:avLst>
              <a:gd name="adj" fmla="val 1537"/>
            </a:avLst>
          </a:prstGeom>
          <a:solidFill>
            <a:srgbClr val="404040"/>
          </a:solidFill>
          <a:ln/>
        </p:spPr>
      </p:sp>
      <p:sp>
        <p:nvSpPr>
          <p:cNvPr id="10" name="Shape 7"/>
          <p:cNvSpPr/>
          <p:nvPr/>
        </p:nvSpPr>
        <p:spPr>
          <a:xfrm>
            <a:off x="4784601" y="1815108"/>
            <a:ext cx="425276" cy="425276"/>
          </a:xfrm>
          <a:prstGeom prst="ellipse">
            <a:avLst/>
          </a:prstGeom>
          <a:solidFill>
            <a:srgbClr val="DCFF50"/>
          </a:solidFill>
          <a:ln/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01580" y="1932012"/>
            <a:ext cx="191319" cy="191319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784601" y="2382143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ИИ-подбор</a:t>
            </a:r>
            <a:endParaRPr lang="en-US" sz="1350" dirty="0"/>
          </a:p>
        </p:txBody>
      </p:sp>
      <p:sp>
        <p:nvSpPr>
          <p:cNvPr id="13" name="Text 9"/>
          <p:cNvSpPr/>
          <p:nvPr/>
        </p:nvSpPr>
        <p:spPr>
          <a:xfrm>
            <a:off x="4784601" y="2688654"/>
            <a:ext cx="3721522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Персонализированные рекомендации</a:t>
            </a:r>
            <a:endParaRPr lang="en-US" sz="1100" dirty="0"/>
          </a:p>
        </p:txBody>
      </p:sp>
      <p:sp>
        <p:nvSpPr>
          <p:cNvPr id="14" name="Shape 10"/>
          <p:cNvSpPr/>
          <p:nvPr/>
        </p:nvSpPr>
        <p:spPr>
          <a:xfrm>
            <a:off x="496119" y="3198986"/>
            <a:ext cx="4004965" cy="1383878"/>
          </a:xfrm>
          <a:prstGeom prst="roundRect">
            <a:avLst>
              <a:gd name="adj" fmla="val 1537"/>
            </a:avLst>
          </a:prstGeom>
          <a:solidFill>
            <a:srgbClr val="404040"/>
          </a:solidFill>
          <a:ln/>
        </p:spPr>
      </p:sp>
      <p:sp>
        <p:nvSpPr>
          <p:cNvPr id="15" name="Shape 11"/>
          <p:cNvSpPr/>
          <p:nvPr/>
        </p:nvSpPr>
        <p:spPr>
          <a:xfrm>
            <a:off x="637877" y="3340745"/>
            <a:ext cx="425276" cy="425276"/>
          </a:xfrm>
          <a:prstGeom prst="ellipse">
            <a:avLst/>
          </a:prstGeom>
          <a:solidFill>
            <a:srgbClr val="DCFF50"/>
          </a:solidFill>
          <a:ln/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54856" y="3457649"/>
            <a:ext cx="191319" cy="191319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637877" y="3907780"/>
            <a:ext cx="244450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Электронные сертификаты</a:t>
            </a:r>
            <a:endParaRPr lang="en-US" sz="1350" dirty="0"/>
          </a:p>
        </p:txBody>
      </p:sp>
      <p:sp>
        <p:nvSpPr>
          <p:cNvPr id="18" name="Text 13"/>
          <p:cNvSpPr/>
          <p:nvPr/>
        </p:nvSpPr>
        <p:spPr>
          <a:xfrm>
            <a:off x="637877" y="4214292"/>
            <a:ext cx="3721447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Автоматическая выдача</a:t>
            </a:r>
            <a:endParaRPr lang="en-US" sz="1100" dirty="0"/>
          </a:p>
        </p:txBody>
      </p:sp>
      <p:sp>
        <p:nvSpPr>
          <p:cNvPr id="19" name="Shape 14"/>
          <p:cNvSpPr/>
          <p:nvPr/>
        </p:nvSpPr>
        <p:spPr>
          <a:xfrm>
            <a:off x="4642842" y="3198986"/>
            <a:ext cx="4005039" cy="1383878"/>
          </a:xfrm>
          <a:prstGeom prst="roundRect">
            <a:avLst>
              <a:gd name="adj" fmla="val 1537"/>
            </a:avLst>
          </a:prstGeom>
          <a:solidFill>
            <a:srgbClr val="404040"/>
          </a:solidFill>
          <a:ln/>
        </p:spPr>
      </p:sp>
      <p:sp>
        <p:nvSpPr>
          <p:cNvPr id="20" name="Shape 15"/>
          <p:cNvSpPr/>
          <p:nvPr/>
        </p:nvSpPr>
        <p:spPr>
          <a:xfrm>
            <a:off x="4784601" y="3340745"/>
            <a:ext cx="425276" cy="425276"/>
          </a:xfrm>
          <a:prstGeom prst="ellipse">
            <a:avLst/>
          </a:prstGeom>
          <a:solidFill>
            <a:srgbClr val="DCFF50"/>
          </a:solidFill>
          <a:ln/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901580" y="3457649"/>
            <a:ext cx="191319" cy="191319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4784601" y="3907780"/>
            <a:ext cx="201937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Волонтёрская книжка</a:t>
            </a:r>
            <a:endParaRPr lang="en-US" sz="1350" dirty="0"/>
          </a:p>
        </p:txBody>
      </p:sp>
      <p:sp>
        <p:nvSpPr>
          <p:cNvPr id="23" name="Text 17"/>
          <p:cNvSpPr/>
          <p:nvPr/>
        </p:nvSpPr>
        <p:spPr>
          <a:xfrm>
            <a:off x="4784601" y="4214292"/>
            <a:ext cx="3721522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Учёт часов онлайн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672257"/>
            <a:ext cx="4722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rtl="1" algn="r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FFFFF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Потребительские сегменты</a:t>
            </a:r>
            <a:endParaRPr lang="en-US" sz="2750" dirty="0"/>
          </a:p>
        </p:txBody>
      </p:sp>
      <p:sp>
        <p:nvSpPr>
          <p:cNvPr id="4" name="Shape 1"/>
          <p:cNvSpPr/>
          <p:nvPr/>
        </p:nvSpPr>
        <p:spPr>
          <a:xfrm>
            <a:off x="496119" y="1770831"/>
            <a:ext cx="4722763" cy="2314129"/>
          </a:xfrm>
          <a:prstGeom prst="roundRect">
            <a:avLst>
              <a:gd name="adj" fmla="val 919"/>
            </a:avLst>
          </a:prstGeom>
          <a:solidFill>
            <a:srgbClr val="404040"/>
          </a:solidFill>
          <a:ln/>
        </p:spPr>
      </p:sp>
      <p:sp>
        <p:nvSpPr>
          <p:cNvPr id="5" name="Shape 2"/>
          <p:cNvSpPr/>
          <p:nvPr/>
        </p:nvSpPr>
        <p:spPr>
          <a:xfrm>
            <a:off x="496119" y="1770831"/>
            <a:ext cx="2361381" cy="1270471"/>
          </a:xfrm>
          <a:prstGeom prst="rect">
            <a:avLst/>
          </a:prstGeom>
          <a:solidFill>
            <a:srgbClr val="404040"/>
          </a:solidFill>
          <a:ln/>
        </p:spPr>
      </p:sp>
      <p:sp>
        <p:nvSpPr>
          <p:cNvPr id="6" name="Text 3"/>
          <p:cNvSpPr/>
          <p:nvPr/>
        </p:nvSpPr>
        <p:spPr>
          <a:xfrm>
            <a:off x="637877" y="1912590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B2C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637877" y="2219102"/>
            <a:ext cx="2077864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Студенты, школьники, молодые специалисты, активные горожане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2857500" y="1770831"/>
            <a:ext cx="2361381" cy="1270471"/>
          </a:xfrm>
          <a:prstGeom prst="rect">
            <a:avLst/>
          </a:prstGeom>
          <a:solidFill>
            <a:srgbClr val="404040"/>
          </a:solidFill>
          <a:ln/>
        </p:spPr>
      </p:sp>
      <p:sp>
        <p:nvSpPr>
          <p:cNvPr id="9" name="Shape 6"/>
          <p:cNvSpPr/>
          <p:nvPr/>
        </p:nvSpPr>
        <p:spPr>
          <a:xfrm>
            <a:off x="2857500" y="1770831"/>
            <a:ext cx="19050" cy="1270471"/>
          </a:xfrm>
          <a:prstGeom prst="roundRect">
            <a:avLst>
              <a:gd name="adj" fmla="val 111628"/>
            </a:avLst>
          </a:prstGeom>
          <a:solidFill>
            <a:srgbClr val="595959"/>
          </a:solidFill>
          <a:ln/>
        </p:spPr>
      </p:sp>
      <p:sp>
        <p:nvSpPr>
          <p:cNvPr id="10" name="Text 7"/>
          <p:cNvSpPr/>
          <p:nvPr/>
        </p:nvSpPr>
        <p:spPr>
          <a:xfrm>
            <a:off x="2999259" y="1912590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B2B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2999259" y="2219102"/>
            <a:ext cx="2077864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НКО, благотворительные фонды, волонтёрские центры, корпоративные программы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96119" y="3041303"/>
            <a:ext cx="4722763" cy="1043657"/>
          </a:xfrm>
          <a:prstGeom prst="rect">
            <a:avLst/>
          </a:prstGeom>
          <a:solidFill>
            <a:srgbClr val="404040"/>
          </a:solidFill>
          <a:ln/>
        </p:spPr>
      </p:sp>
      <p:sp>
        <p:nvSpPr>
          <p:cNvPr id="13" name="Shape 10"/>
          <p:cNvSpPr/>
          <p:nvPr/>
        </p:nvSpPr>
        <p:spPr>
          <a:xfrm>
            <a:off x="496119" y="3041303"/>
            <a:ext cx="4722763" cy="19050"/>
          </a:xfrm>
          <a:prstGeom prst="roundRect">
            <a:avLst>
              <a:gd name="adj" fmla="val 111628"/>
            </a:avLst>
          </a:prstGeom>
          <a:solidFill>
            <a:srgbClr val="595959"/>
          </a:solidFill>
          <a:ln/>
        </p:spPr>
      </p:sp>
      <p:sp>
        <p:nvSpPr>
          <p:cNvPr id="14" name="Text 11"/>
          <p:cNvSpPr/>
          <p:nvPr/>
        </p:nvSpPr>
        <p:spPr>
          <a:xfrm>
            <a:off x="637877" y="3183062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B2G</a:t>
            </a:r>
            <a:endParaRPr lang="en-US" sz="1350" dirty="0"/>
          </a:p>
        </p:txBody>
      </p:sp>
      <p:sp>
        <p:nvSpPr>
          <p:cNvPr id="15" name="Text 12"/>
          <p:cNvSpPr/>
          <p:nvPr/>
        </p:nvSpPr>
        <p:spPr>
          <a:xfrm>
            <a:off x="637877" y="3489573"/>
            <a:ext cx="4439245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Органы власти, молодёжные и ресурсные центры добровольчества</a:t>
            </a:r>
            <a:endParaRPr lang="en-US" sz="1100" dirty="0"/>
          </a:p>
        </p:txBody>
      </p:sp>
      <p:sp>
        <p:nvSpPr>
          <p:cNvPr id="16" name="Text 13"/>
          <p:cNvSpPr/>
          <p:nvPr/>
        </p:nvSpPr>
        <p:spPr>
          <a:xfrm>
            <a:off x="496119" y="4244429"/>
            <a:ext cx="517996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География: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E5E0DF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Москва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→ масштабирование на регионы России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93576"/>
            <a:ext cx="2284661" cy="2284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Технологии</a:t>
            </a:r>
            <a:endParaRPr lang="en-US" sz="1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720849"/>
            <a:ext cx="3986733" cy="398673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665911" y="2411388"/>
            <a:ext cx="1498327" cy="1142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700" dirty="0">
                <a:solidFill>
                  <a:srgbClr val="FFFFF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Ключевые технологии</a:t>
            </a:r>
            <a:endParaRPr lang="en-US" sz="700" dirty="0"/>
          </a:p>
        </p:txBody>
      </p:sp>
      <p:sp>
        <p:nvSpPr>
          <p:cNvPr id="5" name="Text 2"/>
          <p:cNvSpPr/>
          <p:nvPr/>
        </p:nvSpPr>
        <p:spPr>
          <a:xfrm>
            <a:off x="4665911" y="2563267"/>
            <a:ext cx="3986733" cy="29200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11760" indent="-111760">
              <a:lnSpc>
                <a:spcPct val="101000"/>
              </a:lnSpc>
              <a:buSzPct val="100000"/>
              <a:buChar char="•"/>
            </a:pPr>
            <a:r>
              <a:rPr lang="en-US" sz="5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ИИ анализирует интересы, локацию и историю участия</a:t>
            </a:r>
            <a:endParaRPr lang="en-US" sz="550" dirty="0"/>
          </a:p>
          <a:p>
            <a:pPr algn="l" marL="111760" indent="-111760">
              <a:lnSpc>
                <a:spcPct val="101000"/>
              </a:lnSpc>
              <a:buSzPct val="100000"/>
              <a:buChar char="•"/>
            </a:pPr>
            <a:r>
              <a:rPr lang="en-US" sz="5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GIS-сервисы для интерактивной карты</a:t>
            </a:r>
            <a:endParaRPr lang="en-US" sz="550" dirty="0"/>
          </a:p>
          <a:p>
            <a:pPr algn="l" marL="111760" indent="-111760">
              <a:lnSpc>
                <a:spcPct val="101000"/>
              </a:lnSpc>
              <a:buSzPct val="100000"/>
              <a:buChar char="•"/>
            </a:pPr>
            <a:r>
              <a:rPr lang="en-US" sz="5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Облачная архитектура — высокая масштабируемость</a:t>
            </a:r>
            <a:endParaRPr lang="en-US" sz="550" dirty="0"/>
          </a:p>
        </p:txBody>
      </p:sp>
      <p:sp>
        <p:nvSpPr>
          <p:cNvPr id="6" name="Shape 3"/>
          <p:cNvSpPr/>
          <p:nvPr/>
        </p:nvSpPr>
        <p:spPr>
          <a:xfrm>
            <a:off x="4665911" y="2897609"/>
            <a:ext cx="950044" cy="114672"/>
          </a:xfrm>
          <a:prstGeom prst="roundRect">
            <a:avLst>
              <a:gd name="adj" fmla="val 7650"/>
            </a:avLst>
          </a:prstGeom>
          <a:solidFill>
            <a:srgbClr val="3D4D00"/>
          </a:solidFill>
          <a:ln/>
        </p:spPr>
      </p:sp>
      <p:sp>
        <p:nvSpPr>
          <p:cNvPr id="7" name="Text 4"/>
          <p:cNvSpPr/>
          <p:nvPr/>
        </p:nvSpPr>
        <p:spPr>
          <a:xfrm>
            <a:off x="4709740" y="2919487"/>
            <a:ext cx="1319585" cy="709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1000"/>
              </a:lnSpc>
              <a:buNone/>
            </a:pPr>
            <a:r>
              <a:rPr lang="en-US" sz="4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ИСКУССТВЕННЫЙ ИНТЕЛЛЕКТ</a:t>
            </a:r>
            <a:endParaRPr lang="en-US" sz="450" dirty="0"/>
          </a:p>
        </p:txBody>
      </p:sp>
      <p:sp>
        <p:nvSpPr>
          <p:cNvPr id="8" name="Shape 5"/>
          <p:cNvSpPr/>
          <p:nvPr/>
        </p:nvSpPr>
        <p:spPr>
          <a:xfrm>
            <a:off x="5652492" y="2897609"/>
            <a:ext cx="336277" cy="114672"/>
          </a:xfrm>
          <a:prstGeom prst="roundRect">
            <a:avLst>
              <a:gd name="adj" fmla="val 7650"/>
            </a:avLst>
          </a:prstGeom>
          <a:noFill/>
          <a:ln/>
          <a:effectLst>
            <a:outerShdw sx="100000" sy="100000" kx="0" ky="0" algn="bl" rotWithShape="0" blurRad="101600" dist="50800" dir="16200000">
              <a:srgbClr val="dcff50">
                <a:alpha val="100000"/>
              </a:srgbClr>
            </a:outerShdw>
          </a:effectLst>
        </p:spPr>
      </p:sp>
      <p:sp>
        <p:nvSpPr>
          <p:cNvPr id="9" name="Text 6"/>
          <p:cNvSpPr/>
          <p:nvPr/>
        </p:nvSpPr>
        <p:spPr>
          <a:xfrm>
            <a:off x="5696322" y="2919487"/>
            <a:ext cx="705817" cy="709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1000"/>
              </a:lnSpc>
              <a:buNone/>
            </a:pPr>
            <a:r>
              <a:rPr lang="en-US" sz="450" dirty="0">
                <a:solidFill>
                  <a:srgbClr val="DCFF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SAFENET</a:t>
            </a:r>
            <a:endParaRPr lang="en-US" sz="450" dirty="0"/>
          </a:p>
        </p:txBody>
      </p:sp>
      <p:sp>
        <p:nvSpPr>
          <p:cNvPr id="10" name="Shape 7"/>
          <p:cNvSpPr/>
          <p:nvPr/>
        </p:nvSpPr>
        <p:spPr>
          <a:xfrm>
            <a:off x="6025307" y="2897609"/>
            <a:ext cx="995065" cy="114672"/>
          </a:xfrm>
          <a:prstGeom prst="roundRect">
            <a:avLst>
              <a:gd name="adj" fmla="val 7650"/>
            </a:avLst>
          </a:prstGeom>
          <a:noFill/>
          <a:ln/>
          <a:effectLst>
            <a:outerShdw sx="100000" sy="100000" kx="0" ky="0" algn="bl" rotWithShape="0" blurRad="101600" dist="50800" dir="16200000">
              <a:srgbClr val="dcff50">
                <a:alpha val="100000"/>
              </a:srgbClr>
            </a:outerShdw>
          </a:effectLst>
        </p:spPr>
      </p:sp>
      <p:sp>
        <p:nvSpPr>
          <p:cNvPr id="11" name="Text 8"/>
          <p:cNvSpPr/>
          <p:nvPr/>
        </p:nvSpPr>
        <p:spPr>
          <a:xfrm>
            <a:off x="6069137" y="2919487"/>
            <a:ext cx="1364605" cy="709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1000"/>
              </a:lnSpc>
              <a:buNone/>
            </a:pPr>
            <a:r>
              <a:rPr lang="en-US" sz="450" dirty="0">
                <a:solidFill>
                  <a:srgbClr val="DCFF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КРИТИЧЕСКИЕ ТЕХНОЛОГИИ РФ</a:t>
            </a:r>
            <a:endParaRPr lang="en-US" sz="4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273969"/>
            <a:ext cx="4710261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FFFFF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Функционал платформы</a:t>
            </a:r>
            <a:endParaRPr lang="en-US" sz="27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2000473"/>
            <a:ext cx="1507480" cy="93166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3109317"/>
            <a:ext cx="201937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Поиск и регистрация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496119" y="3415829"/>
            <a:ext cx="2599134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Умный подбор мероприятий, регистрация, уведомления</a:t>
            </a:r>
            <a:endParaRPr lang="en-US" sz="11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2433" y="2000473"/>
            <a:ext cx="1507480" cy="931664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3272433" y="3109317"/>
            <a:ext cx="1913111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Учёт и сертификаты</a:t>
            </a:r>
            <a:endParaRPr lang="en-US" sz="1350" dirty="0"/>
          </a:p>
        </p:txBody>
      </p:sp>
      <p:sp>
        <p:nvSpPr>
          <p:cNvPr id="8" name="Text 4"/>
          <p:cNvSpPr/>
          <p:nvPr/>
        </p:nvSpPr>
        <p:spPr>
          <a:xfrm>
            <a:off x="3272433" y="3415829"/>
            <a:ext cx="2599134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Электронная книжка, подсчёт часов, автоматические сертификаты</a:t>
            </a:r>
            <a:endParaRPr lang="en-US" sz="11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8747" y="2000473"/>
            <a:ext cx="1507480" cy="931664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048747" y="3109317"/>
            <a:ext cx="2125638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Кабинет организатора</a:t>
            </a:r>
            <a:endParaRPr lang="en-US" sz="1350" dirty="0"/>
          </a:p>
        </p:txBody>
      </p:sp>
      <p:sp>
        <p:nvSpPr>
          <p:cNvPr id="11" name="Text 6"/>
          <p:cNvSpPr/>
          <p:nvPr/>
        </p:nvSpPr>
        <p:spPr>
          <a:xfrm>
            <a:off x="6048747" y="3415829"/>
            <a:ext cx="2599134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Публикация мероприятий, управление участниками, аналитика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95064"/>
            <a:ext cx="3613696" cy="3945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50" dirty="0">
                <a:solidFill>
                  <a:srgbClr val="FFFFF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Бизнес-модель</a:t>
            </a:r>
            <a:endParaRPr lang="en-US" sz="24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1382613"/>
            <a:ext cx="5190753" cy="2941365"/>
          </a:xfrm>
          <a:prstGeom prst="rect">
            <a:avLst/>
          </a:prstGeom>
        </p:spPr>
      </p:pic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99708" y="1084734"/>
            <a:ext cx="2652861" cy="972592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631409" y="1225228"/>
            <a:ext cx="1578248" cy="197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SaaS-подписка</a:t>
            </a:r>
            <a:endParaRPr lang="en-US" sz="1200" dirty="0"/>
          </a:p>
        </p:txBody>
      </p:sp>
      <p:sp>
        <p:nvSpPr>
          <p:cNvPr id="6" name="Text 2"/>
          <p:cNvSpPr/>
          <p:nvPr/>
        </p:nvSpPr>
        <p:spPr>
          <a:xfrm>
            <a:off x="6631409" y="1534939"/>
            <a:ext cx="1880667" cy="3818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9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Для НКО и корпоративных программ</a:t>
            </a:r>
            <a:endParaRPr lang="en-US" sz="95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99708" y="2169765"/>
            <a:ext cx="2652861" cy="1360810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6631409" y="2310259"/>
            <a:ext cx="1880667" cy="3945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Корпоративные лицензии</a:t>
            </a:r>
            <a:endParaRPr lang="en-US" sz="1200" dirty="0"/>
          </a:p>
        </p:txBody>
      </p:sp>
      <p:sp>
        <p:nvSpPr>
          <p:cNvPr id="9" name="Text 4"/>
          <p:cNvSpPr/>
          <p:nvPr/>
        </p:nvSpPr>
        <p:spPr>
          <a:xfrm>
            <a:off x="6631409" y="2817242"/>
            <a:ext cx="1880667" cy="57283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9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Интеграция с HR и образовательными платформами</a:t>
            </a:r>
            <a:endParaRPr lang="en-US" sz="95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999708" y="3643015"/>
            <a:ext cx="2652861" cy="978917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6631409" y="3783509"/>
            <a:ext cx="1880667" cy="3945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Гранты и госпрограммы</a:t>
            </a:r>
            <a:endParaRPr lang="en-US" sz="1200" dirty="0"/>
          </a:p>
        </p:txBody>
      </p:sp>
      <p:sp>
        <p:nvSpPr>
          <p:cNvPr id="12" name="Text 6"/>
          <p:cNvSpPr/>
          <p:nvPr/>
        </p:nvSpPr>
        <p:spPr>
          <a:xfrm>
            <a:off x="6631409" y="4290492"/>
            <a:ext cx="1880667" cy="190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9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Поддержка добровольчества</a:t>
            </a:r>
            <a:endParaRPr lang="en-US" sz="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632371"/>
            <a:ext cx="4722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FFFFF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Конкуренты и преимущества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496119" y="1730946"/>
            <a:ext cx="4722763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Добро.рф · Волонтёры Победы · ProCharity · Добро.Mail.ru · VK Добро · Мосволонтёр · Idealist</a:t>
            </a:r>
            <a:endParaRPr lang="en-US" sz="110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9250" y="2348433"/>
            <a:ext cx="212601" cy="21260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956816" y="2344043"/>
            <a:ext cx="201937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Единое пространство</a:t>
            </a:r>
            <a:endParaRPr lang="en-US" sz="1350" dirty="0"/>
          </a:p>
        </p:txBody>
      </p:sp>
      <p:sp>
        <p:nvSpPr>
          <p:cNvPr id="7" name="Text 3"/>
          <p:cNvSpPr/>
          <p:nvPr/>
        </p:nvSpPr>
        <p:spPr>
          <a:xfrm>
            <a:off x="956816" y="2650554"/>
            <a:ext cx="426206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Все инициативы региона на одной карте</a:t>
            </a:r>
            <a:endParaRPr lang="en-US" sz="110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9250" y="3165277"/>
            <a:ext cx="212601" cy="212601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956816" y="3160886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Персонализация</a:t>
            </a:r>
            <a:endParaRPr lang="en-US" sz="1350" dirty="0"/>
          </a:p>
        </p:txBody>
      </p:sp>
      <p:sp>
        <p:nvSpPr>
          <p:cNvPr id="10" name="Text 5"/>
          <p:cNvSpPr/>
          <p:nvPr/>
        </p:nvSpPr>
        <p:spPr>
          <a:xfrm>
            <a:off x="956816" y="3467398"/>
            <a:ext cx="426206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ИИ-подбор по интересам и геолокации</a:t>
            </a:r>
            <a:endParaRPr lang="en-US" sz="1100" dirty="0"/>
          </a:p>
        </p:txBody>
      </p:sp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49250" y="3982120"/>
            <a:ext cx="212601" cy="212601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956816" y="3977729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Цифровая история</a:t>
            </a:r>
            <a:endParaRPr lang="en-US" sz="1350" dirty="0"/>
          </a:p>
        </p:txBody>
      </p:sp>
      <p:sp>
        <p:nvSpPr>
          <p:cNvPr id="13" name="Text 7"/>
          <p:cNvSpPr/>
          <p:nvPr/>
        </p:nvSpPr>
        <p:spPr>
          <a:xfrm>
            <a:off x="956816" y="4284241"/>
            <a:ext cx="426206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Верифицированные сертификаты и учёт часов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784473"/>
            <a:ext cx="6411441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FFFFF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Уровень готовности — TRL 3–4</a:t>
            </a:r>
            <a:endParaRPr lang="en-US" sz="27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1510978"/>
            <a:ext cx="8151763" cy="223487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478791" y="2318555"/>
            <a:ext cx="1231850" cy="220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Концепция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1478791" y="2601857"/>
            <a:ext cx="1231850" cy="5293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Анализ рынка и требования — готово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3141353" y="2203861"/>
            <a:ext cx="1231850" cy="220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Прототип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3141353" y="2487164"/>
            <a:ext cx="1231850" cy="5293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Интерфейс и архитектура — готово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4835284" y="2318555"/>
            <a:ext cx="1231850" cy="220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MVP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4835284" y="2601857"/>
            <a:ext cx="1231850" cy="7058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Разработка и интерактивная карта — следующий этап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6513530" y="2203861"/>
            <a:ext cx="1231849" cy="220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Пилот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6513530" y="2487164"/>
            <a:ext cx="1231849" cy="5293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Тестирование с НКО Москвы — план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496119" y="3905324"/>
            <a:ext cx="8151763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Проведён анализ рынка, определены функциональные требования, подготовлены прототип интерфейса и архитектура системы.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2026-07-01T21:38:23Z</dcterms:created>
  <dcterms:modified xsi:type="dcterms:W3CDTF">2026-07-01T21:38:23Z</dcterms:modified>
</cp:coreProperties>
</file>