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7" r:id="rId2"/>
    <p:sldId id="257" r:id="rId3"/>
    <p:sldId id="258" r:id="rId4"/>
    <p:sldId id="272" r:id="rId5"/>
    <p:sldId id="260" r:id="rId6"/>
    <p:sldId id="264" r:id="rId7"/>
    <p:sldId id="280" r:id="rId8"/>
    <p:sldId id="271" r:id="rId9"/>
    <p:sldId id="281" r:id="rId10"/>
    <p:sldId id="288" r:id="rId11"/>
    <p:sldId id="283" r:id="rId12"/>
    <p:sldId id="305" r:id="rId13"/>
    <p:sldId id="285" r:id="rId14"/>
    <p:sldId id="265" r:id="rId15"/>
  </p:sldIdLst>
  <p:sldSz cx="18288000" cy="10287000"/>
  <p:notesSz cx="6858000" cy="9144000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Poppins Bold" charset="0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0" userDrawn="1">
          <p15:clr>
            <a:srgbClr val="A4A3A4"/>
          </p15:clr>
        </p15:guide>
        <p15:guide id="2" pos="28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05A"/>
    <a:srgbClr val="E24795"/>
    <a:srgbClr val="00ABE3"/>
    <a:srgbClr val="029316"/>
    <a:srgbClr val="2E1B5B"/>
    <a:srgbClr val="FF999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43" d="100"/>
          <a:sy n="43" d="100"/>
        </p:scale>
        <p:origin x="-696" y="-72"/>
      </p:cViewPr>
      <p:guideLst>
        <p:guide orient="horz" pos="211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8.119419642857173E-2"/>
          <c:y val="6.5023892064087013E-2"/>
          <c:w val="0.68198939732142916"/>
          <c:h val="0.9160498454042911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3"/>
              <c:layout>
                <c:manualLayout>
                  <c:x val="5.6212489421824406E-2"/>
                  <c:y val="8.3106905274993023E-2"/>
                </c:manualLayout>
              </c:layout>
              <c:dLblPos val="bestFit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2400" b="0" i="0" u="none" strike="noStrike" kern="1200" baseline="0">
                    <a:solidFill>
                      <a:schemeClr val="bg1"/>
                    </a:solidFill>
                    <a:latin typeface="Southbank L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CatName val="1"/>
            <c:showPercent val="1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до 1000 руб</c:v>
                </c:pt>
                <c:pt idx="1">
                  <c:v>1000 - 2000 руб</c:v>
                </c:pt>
                <c:pt idx="2">
                  <c:v>2000 - 3000</c:v>
                </c:pt>
                <c:pt idx="3">
                  <c:v>от 3000 руб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34.5</c:v>
                </c:pt>
                <c:pt idx="1">
                  <c:v>43.6</c:v>
                </c:pt>
                <c:pt idx="2">
                  <c:v>14.5</c:v>
                </c:pt>
                <c:pt idx="3">
                  <c:v>7.3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ru-RU">
          <a:solidFill>
            <a:schemeClr val="bg1"/>
          </a:solidFill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29033867647976"/>
          <c:y val="2.3827575002707706E-2"/>
          <c:w val="0.51875506767292501"/>
          <c:h val="0.91000974764431908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Возможность отвлечься от рутины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14-18</c:v>
                </c:pt>
                <c:pt idx="1">
                  <c:v>19-28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</c:v>
                </c:pt>
                <c:pt idx="1">
                  <c:v>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Веселье,радость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14-18</c:v>
                </c:pt>
                <c:pt idx="1">
                  <c:v>19-28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13</c:v>
                </c:pt>
                <c:pt idx="1">
                  <c:v>39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Игровой процесс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14-18</c:v>
                </c:pt>
                <c:pt idx="1">
                  <c:v>19-28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14</c:v>
                </c:pt>
                <c:pt idx="1">
                  <c:v>36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Общение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14-18</c:v>
                </c:pt>
                <c:pt idx="1">
                  <c:v>19-28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16</c:v>
                </c:pt>
                <c:pt idx="1">
                  <c:v>45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Новые знания,развитие мышления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14-18</c:v>
                </c:pt>
                <c:pt idx="1">
                  <c:v>19-28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8</c:v>
                </c:pt>
                <c:pt idx="1">
                  <c:v>23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Соревнование,стремление к победе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14-18</c:v>
                </c:pt>
                <c:pt idx="1">
                  <c:v>19-28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11</c:v>
                </c:pt>
                <c:pt idx="1">
                  <c:v>17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Социальные взаимодействия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14-18</c:v>
                </c:pt>
                <c:pt idx="1">
                  <c:v>19-28</c:v>
                </c:pt>
              </c:strCache>
            </c:str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9</c:v>
                </c:pt>
                <c:pt idx="1">
                  <c:v>32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Интересные сюжеты 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14-18</c:v>
                </c:pt>
                <c:pt idx="1">
                  <c:v>19-28</c:v>
                </c:pt>
              </c:strCache>
            </c:strRef>
          </c:cat>
          <c:val>
            <c:numRef>
              <c:f>Лист1!$I$2:$I$3</c:f>
              <c:numCache>
                <c:formatCode>General</c:formatCode>
                <c:ptCount val="2"/>
                <c:pt idx="0">
                  <c:v>7</c:v>
                </c:pt>
                <c:pt idx="1">
                  <c:v>22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Ничего из вышеперечисленного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14-18</c:v>
                </c:pt>
                <c:pt idx="1">
                  <c:v>19-28</c:v>
                </c:pt>
              </c:strCache>
            </c:strRef>
          </c:cat>
          <c:val>
            <c:numRef>
              <c:f>Лист1!$J$2:$J$3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</c:ser>
        <c:dLbls/>
        <c:axId val="124261120"/>
        <c:axId val="124262656"/>
      </c:barChart>
      <c:catAx>
        <c:axId val="12426112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3200" b="0" i="0" u="none" strike="noStrike" kern="1200" baseline="0">
                <a:solidFill>
                  <a:schemeClr val="bg1"/>
                </a:solidFill>
                <a:latin typeface="Southbank LT" pitchFamily="2" charset="0"/>
                <a:ea typeface="+mn-ea"/>
                <a:cs typeface="+mn-cs"/>
              </a:defRPr>
            </a:pPr>
            <a:endParaRPr lang="ru-RU"/>
          </a:p>
        </c:txPr>
        <c:crossAx val="124262656"/>
        <c:crosses val="autoZero"/>
        <c:auto val="1"/>
        <c:lblAlgn val="ctr"/>
        <c:lblOffset val="100"/>
      </c:catAx>
      <c:valAx>
        <c:axId val="12426265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26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926526539013308"/>
          <c:y val="8.8811870464637708E-3"/>
          <c:w val="0.32401921037859405"/>
          <c:h val="0.98786959818043996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000" b="0" i="0" u="none" strike="noStrike" kern="1200" baseline="0">
              <a:solidFill>
                <a:schemeClr val="bg1"/>
              </a:solidFill>
              <a:latin typeface="Southbank LT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>
          <a:solidFill>
            <a:schemeClr val="bg1"/>
          </a:solidFill>
        </a:defRPr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10.png"/><Relationship Id="rId3" Type="http://schemas.openxmlformats.org/officeDocument/2006/relationships/image" Target="../media/image2.svg"/><Relationship Id="rId21" Type="http://schemas.openxmlformats.org/officeDocument/2006/relationships/image" Target="../media/image12.pn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4.svg"/><Relationship Id="rId20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19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26.sv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4.sv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26.png"/><Relationship Id="rId2" Type="http://schemas.openxmlformats.org/officeDocument/2006/relationships/image" Target="../media/image21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5" Type="http://schemas.openxmlformats.org/officeDocument/2006/relationships/image" Target="../media/image27.png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37.sv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1.svg"/><Relationship Id="rId3" Type="http://schemas.openxmlformats.org/officeDocument/2006/relationships/image" Target="../media/image42.svg"/><Relationship Id="rId7" Type="http://schemas.openxmlformats.org/officeDocument/2006/relationships/image" Target="../media/image44.svg"/><Relationship Id="rId12" Type="http://schemas.openxmlformats.org/officeDocument/2006/relationships/image" Target="../media/image21.png"/><Relationship Id="rId2" Type="http://schemas.openxmlformats.org/officeDocument/2006/relationships/image" Target="../media/image29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48.svg"/><Relationship Id="rId5" Type="http://schemas.openxmlformats.org/officeDocument/2006/relationships/image" Target="../media/image2.svg"/><Relationship Id="rId15" Type="http://schemas.openxmlformats.org/officeDocument/2006/relationships/image" Target="../media/image50.svg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openxmlformats.org/officeDocument/2006/relationships/image" Target="../media/image46.sv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6.png"/><Relationship Id="rId7" Type="http://schemas.openxmlformats.org/officeDocument/2006/relationships/chart" Target="../charts/chart1.xml"/><Relationship Id="rId12" Type="http://schemas.openxmlformats.org/officeDocument/2006/relationships/chart" Target="../charts/chart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11" Type="http://schemas.openxmlformats.org/officeDocument/2006/relationships/image" Target="../media/image44.svg"/><Relationship Id="rId5" Type="http://schemas.openxmlformats.org/officeDocument/2006/relationships/image" Target="../media/image33.png"/><Relationship Id="rId10" Type="http://schemas.openxmlformats.org/officeDocument/2006/relationships/image" Target="../media/image31.png"/><Relationship Id="rId4" Type="http://schemas.openxmlformats.org/officeDocument/2006/relationships/image" Target="../media/image31.sv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43.png"/><Relationship Id="rId18" Type="http://schemas.openxmlformats.org/officeDocument/2006/relationships/image" Target="../media/image14.svg"/><Relationship Id="rId3" Type="http://schemas.openxmlformats.org/officeDocument/2006/relationships/image" Target="../media/image54.svg"/><Relationship Id="rId21" Type="http://schemas.openxmlformats.org/officeDocument/2006/relationships/image" Target="../media/image21.png"/><Relationship Id="rId7" Type="http://schemas.openxmlformats.org/officeDocument/2006/relationships/image" Target="../media/image40.png"/><Relationship Id="rId12" Type="http://schemas.openxmlformats.org/officeDocument/2006/relationships/image" Target="../media/image62.svg"/><Relationship Id="rId17" Type="http://schemas.openxmlformats.org/officeDocument/2006/relationships/image" Target="../media/image45.png"/><Relationship Id="rId2" Type="http://schemas.openxmlformats.org/officeDocument/2006/relationships/image" Target="../media/image37.png"/><Relationship Id="rId16" Type="http://schemas.openxmlformats.org/officeDocument/2006/relationships/image" Target="../media/image66.sv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11" Type="http://schemas.openxmlformats.org/officeDocument/2006/relationships/image" Target="../media/image42.png"/><Relationship Id="rId5" Type="http://schemas.openxmlformats.org/officeDocument/2006/relationships/image" Target="../media/image39.png"/><Relationship Id="rId15" Type="http://schemas.openxmlformats.org/officeDocument/2006/relationships/image" Target="../media/image44.png"/><Relationship Id="rId23" Type="http://schemas.openxmlformats.org/officeDocument/2006/relationships/image" Target="../media/image46.png"/><Relationship Id="rId10" Type="http://schemas.openxmlformats.org/officeDocument/2006/relationships/image" Target="../media/image60.svg"/><Relationship Id="rId19" Type="http://schemas.openxmlformats.org/officeDocument/2006/relationships/image" Target="../media/image9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Relationship Id="rId14" Type="http://schemas.openxmlformats.org/officeDocument/2006/relationships/image" Target="../media/image64.svg"/><Relationship Id="rId22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4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wmf"/><Relationship Id="rId5" Type="http://schemas.openxmlformats.org/officeDocument/2006/relationships/image" Target="../media/image2.sv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51.png"/><Relationship Id="rId7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5.png"/><Relationship Id="rId4" Type="http://schemas.microsoft.com/office/2007/relationships/hdphoto" Target="../media/image72.wdp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4.sv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12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1.svg"/><Relationship Id="rId5" Type="http://schemas.openxmlformats.org/officeDocument/2006/relationships/image" Target="../media/image2.svg"/><Relationship Id="rId10" Type="http://schemas.openxmlformats.org/officeDocument/2006/relationships/image" Target="../media/image21.png"/><Relationship Id="rId4" Type="http://schemas.openxmlformats.org/officeDocument/2006/relationships/image" Target="../media/image30.png"/><Relationship Id="rId9" Type="http://schemas.openxmlformats.org/officeDocument/2006/relationships/image" Target="../media/image48.svg"/><Relationship Id="rId1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58.pn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12" Type="http://schemas.openxmlformats.org/officeDocument/2006/relationships/image" Target="../media/image5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1.svg"/><Relationship Id="rId5" Type="http://schemas.openxmlformats.org/officeDocument/2006/relationships/image" Target="../media/image2.svg"/><Relationship Id="rId10" Type="http://schemas.openxmlformats.org/officeDocument/2006/relationships/image" Target="../media/image21.png"/><Relationship Id="rId4" Type="http://schemas.openxmlformats.org/officeDocument/2006/relationships/image" Target="../media/image30.png"/><Relationship Id="rId9" Type="http://schemas.openxmlformats.org/officeDocument/2006/relationships/image" Target="../media/image4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3.png"/><Relationship Id="rId7" Type="http://schemas.openxmlformats.org/officeDocument/2006/relationships/image" Target="../media/image6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2.svg"/><Relationship Id="rId4" Type="http://schemas.openxmlformats.org/officeDocument/2006/relationships/image" Target="../media/image47.png"/><Relationship Id="rId9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jpeg"/><Relationship Id="rId3" Type="http://schemas.openxmlformats.org/officeDocument/2006/relationships/image" Target="../media/image90.svg"/><Relationship Id="rId7" Type="http://schemas.openxmlformats.org/officeDocument/2006/relationships/image" Target="../media/image65.png"/><Relationship Id="rId12" Type="http://schemas.openxmlformats.org/officeDocument/2006/relationships/image" Target="../media/image70.jpeg"/><Relationship Id="rId17" Type="http://schemas.openxmlformats.org/officeDocument/2006/relationships/image" Target="../media/image75.png"/><Relationship Id="rId2" Type="http://schemas.openxmlformats.org/officeDocument/2006/relationships/image" Target="../media/image63.png"/><Relationship Id="rId16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11" Type="http://schemas.openxmlformats.org/officeDocument/2006/relationships/image" Target="../media/image69.jpeg"/><Relationship Id="rId5" Type="http://schemas.openxmlformats.org/officeDocument/2006/relationships/image" Target="../media/image24.svg"/><Relationship Id="rId15" Type="http://schemas.openxmlformats.org/officeDocument/2006/relationships/image" Target="../media/image73.jpeg"/><Relationship Id="rId10" Type="http://schemas.openxmlformats.org/officeDocument/2006/relationships/image" Target="../media/image68.jpeg"/><Relationship Id="rId4" Type="http://schemas.openxmlformats.org/officeDocument/2006/relationships/image" Target="../media/image15.png"/><Relationship Id="rId9" Type="http://schemas.openxmlformats.org/officeDocument/2006/relationships/image" Target="../media/image67.jpeg"/><Relationship Id="rId14" Type="http://schemas.openxmlformats.org/officeDocument/2006/relationships/image" Target="../media/image7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0.png"/><Relationship Id="rId3" Type="http://schemas.openxmlformats.org/officeDocument/2006/relationships/image" Target="../media/image56.svg"/><Relationship Id="rId7" Type="http://schemas.openxmlformats.org/officeDocument/2006/relationships/image" Target="../media/image50.svg"/><Relationship Id="rId12" Type="http://schemas.openxmlformats.org/officeDocument/2006/relationships/image" Target="../media/image8.sv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4.png"/><Relationship Id="rId5" Type="http://schemas.openxmlformats.org/officeDocument/2006/relationships/image" Target="../media/image35.svg"/><Relationship Id="rId10" Type="http://schemas.openxmlformats.org/officeDocument/2006/relationships/image" Target="../media/image2.svg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740788" y="611747"/>
            <a:ext cx="6518512" cy="2275553"/>
          </a:xfrm>
          <a:custGeom>
            <a:avLst/>
            <a:gdLst/>
            <a:ahLst/>
            <a:cxnLst/>
            <a:rect l="l" t="t" r="r" b="b"/>
            <a:pathLst>
              <a:path w="6518512" h="2275553">
                <a:moveTo>
                  <a:pt x="0" y="0"/>
                </a:moveTo>
                <a:lnTo>
                  <a:pt x="6518512" y="0"/>
                </a:lnTo>
                <a:lnTo>
                  <a:pt x="6518512" y="2275553"/>
                </a:lnTo>
                <a:lnTo>
                  <a:pt x="0" y="2275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4" name="Group 4"/>
          <p:cNvGrpSpPr/>
          <p:nvPr/>
        </p:nvGrpSpPr>
        <p:grpSpPr>
          <a:xfrm>
            <a:off x="1461852" y="2011308"/>
            <a:ext cx="15364295" cy="6264384"/>
            <a:chOff x="0" y="0"/>
            <a:chExt cx="4046563" cy="164987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046563" cy="1649879"/>
            </a:xfrm>
            <a:custGeom>
              <a:avLst/>
              <a:gdLst/>
              <a:ahLst/>
              <a:cxnLst/>
              <a:rect l="l" t="t" r="r" b="b"/>
              <a:pathLst>
                <a:path w="4046563" h="1649879">
                  <a:moveTo>
                    <a:pt x="25698" y="0"/>
                  </a:moveTo>
                  <a:lnTo>
                    <a:pt x="4020865" y="0"/>
                  </a:lnTo>
                  <a:cubicBezTo>
                    <a:pt x="4027681" y="0"/>
                    <a:pt x="4034217" y="2708"/>
                    <a:pt x="4039036" y="7527"/>
                  </a:cubicBezTo>
                  <a:cubicBezTo>
                    <a:pt x="4043856" y="12346"/>
                    <a:pt x="4046563" y="18883"/>
                    <a:pt x="4046563" y="25698"/>
                  </a:cubicBezTo>
                  <a:lnTo>
                    <a:pt x="4046563" y="1624181"/>
                  </a:lnTo>
                  <a:cubicBezTo>
                    <a:pt x="4046563" y="1630996"/>
                    <a:pt x="4043856" y="1637533"/>
                    <a:pt x="4039036" y="1642352"/>
                  </a:cubicBezTo>
                  <a:cubicBezTo>
                    <a:pt x="4034217" y="1647171"/>
                    <a:pt x="4027681" y="1649879"/>
                    <a:pt x="4020865" y="1649879"/>
                  </a:cubicBezTo>
                  <a:lnTo>
                    <a:pt x="25698" y="1649879"/>
                  </a:lnTo>
                  <a:cubicBezTo>
                    <a:pt x="18883" y="1649879"/>
                    <a:pt x="12346" y="1647171"/>
                    <a:pt x="7527" y="1642352"/>
                  </a:cubicBezTo>
                  <a:cubicBezTo>
                    <a:pt x="2708" y="1637533"/>
                    <a:pt x="0" y="1630996"/>
                    <a:pt x="0" y="1624181"/>
                  </a:cubicBezTo>
                  <a:lnTo>
                    <a:pt x="0" y="25698"/>
                  </a:lnTo>
                  <a:cubicBezTo>
                    <a:pt x="0" y="18883"/>
                    <a:pt x="2708" y="12346"/>
                    <a:pt x="7527" y="7527"/>
                  </a:cubicBezTo>
                  <a:cubicBezTo>
                    <a:pt x="12346" y="2708"/>
                    <a:pt x="18883" y="0"/>
                    <a:pt x="25698" y="0"/>
                  </a:cubicBezTo>
                  <a:close/>
                </a:path>
              </a:pathLst>
            </a:custGeom>
            <a:solidFill>
              <a:srgbClr val="E1D5FD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046563" cy="1697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5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4481174" y="5638089"/>
            <a:ext cx="611966" cy="989788"/>
          </a:xfrm>
          <a:custGeom>
            <a:avLst/>
            <a:gdLst/>
            <a:ahLst/>
            <a:cxnLst/>
            <a:rect l="l" t="t" r="r" b="b"/>
            <a:pathLst>
              <a:path w="611966" h="989788">
                <a:moveTo>
                  <a:pt x="0" y="0"/>
                </a:moveTo>
                <a:lnTo>
                  <a:pt x="611966" y="0"/>
                </a:lnTo>
                <a:lnTo>
                  <a:pt x="611966" y="989788"/>
                </a:lnTo>
                <a:lnTo>
                  <a:pt x="0" y="98978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Freeform 8"/>
          <p:cNvSpPr/>
          <p:nvPr/>
        </p:nvSpPr>
        <p:spPr>
          <a:xfrm>
            <a:off x="695625" y="2275553"/>
            <a:ext cx="2886516" cy="514325"/>
          </a:xfrm>
          <a:custGeom>
            <a:avLst/>
            <a:gdLst/>
            <a:ahLst/>
            <a:cxnLst/>
            <a:rect l="l" t="t" r="r" b="b"/>
            <a:pathLst>
              <a:path w="2886516" h="514325">
                <a:moveTo>
                  <a:pt x="0" y="0"/>
                </a:moveTo>
                <a:lnTo>
                  <a:pt x="2886516" y="0"/>
                </a:lnTo>
                <a:lnTo>
                  <a:pt x="2886516" y="514325"/>
                </a:lnTo>
                <a:lnTo>
                  <a:pt x="0" y="51432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/>
        </p:nvSpPr>
        <p:spPr>
          <a:xfrm>
            <a:off x="5486400" y="6123458"/>
            <a:ext cx="7315200" cy="1250234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5"/>
                </a:lnTo>
                <a:lnTo>
                  <a:pt x="0" y="1250235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/>
        </p:nvSpPr>
        <p:spPr>
          <a:xfrm rot="-786786">
            <a:off x="6361111" y="-235806"/>
            <a:ext cx="1799862" cy="2598226"/>
          </a:xfrm>
          <a:custGeom>
            <a:avLst/>
            <a:gdLst/>
            <a:ahLst/>
            <a:cxnLst/>
            <a:rect l="l" t="t" r="r" b="b"/>
            <a:pathLst>
              <a:path w="1799862" h="2598226">
                <a:moveTo>
                  <a:pt x="0" y="0"/>
                </a:moveTo>
                <a:lnTo>
                  <a:pt x="1799861" y="0"/>
                </a:lnTo>
                <a:lnTo>
                  <a:pt x="1799861" y="2598226"/>
                </a:lnTo>
                <a:lnTo>
                  <a:pt x="0" y="2598226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>
          <a:xfrm>
            <a:off x="695625" y="7135360"/>
            <a:ext cx="2560040" cy="2560040"/>
          </a:xfrm>
          <a:custGeom>
            <a:avLst/>
            <a:gdLst/>
            <a:ahLst/>
            <a:cxnLst/>
            <a:rect l="l" t="t" r="r" b="b"/>
            <a:pathLst>
              <a:path w="2560040" h="2560040">
                <a:moveTo>
                  <a:pt x="0" y="0"/>
                </a:moveTo>
                <a:lnTo>
                  <a:pt x="2560040" y="0"/>
                </a:lnTo>
                <a:lnTo>
                  <a:pt x="2560040" y="2560040"/>
                </a:lnTo>
                <a:lnTo>
                  <a:pt x="0" y="256004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" name="Freeform 12"/>
          <p:cNvSpPr/>
          <p:nvPr/>
        </p:nvSpPr>
        <p:spPr>
          <a:xfrm>
            <a:off x="6774105" y="8931784"/>
            <a:ext cx="4374886" cy="1527233"/>
          </a:xfrm>
          <a:custGeom>
            <a:avLst/>
            <a:gdLst/>
            <a:ahLst/>
            <a:cxnLst/>
            <a:rect l="l" t="t" r="r" b="b"/>
            <a:pathLst>
              <a:path w="4374886" h="1527233">
                <a:moveTo>
                  <a:pt x="0" y="0"/>
                </a:moveTo>
                <a:lnTo>
                  <a:pt x="4374886" y="0"/>
                </a:lnTo>
                <a:lnTo>
                  <a:pt x="4374886" y="1527232"/>
                </a:lnTo>
                <a:lnTo>
                  <a:pt x="0" y="1527232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Freeform 13"/>
          <p:cNvSpPr/>
          <p:nvPr/>
        </p:nvSpPr>
        <p:spPr>
          <a:xfrm>
            <a:off x="9619214" y="787933"/>
            <a:ext cx="481533" cy="481533"/>
          </a:xfrm>
          <a:custGeom>
            <a:avLst/>
            <a:gdLst/>
            <a:ahLst/>
            <a:cxnLst/>
            <a:rect l="l" t="t" r="r" b="b"/>
            <a:pathLst>
              <a:path w="481533" h="481533">
                <a:moveTo>
                  <a:pt x="0" y="0"/>
                </a:moveTo>
                <a:lnTo>
                  <a:pt x="481533" y="0"/>
                </a:lnTo>
                <a:lnTo>
                  <a:pt x="481533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4" name="Freeform 14"/>
          <p:cNvSpPr/>
          <p:nvPr/>
        </p:nvSpPr>
        <p:spPr>
          <a:xfrm>
            <a:off x="1028700" y="534866"/>
            <a:ext cx="814608" cy="814608"/>
          </a:xfrm>
          <a:custGeom>
            <a:avLst/>
            <a:gdLst/>
            <a:ahLst/>
            <a:cxnLst/>
            <a:rect l="l" t="t" r="r" b="b"/>
            <a:pathLst>
              <a:path w="814608" h="814608">
                <a:moveTo>
                  <a:pt x="0" y="0"/>
                </a:moveTo>
                <a:lnTo>
                  <a:pt x="814608" y="0"/>
                </a:lnTo>
                <a:lnTo>
                  <a:pt x="814608" y="814608"/>
                </a:lnTo>
                <a:lnTo>
                  <a:pt x="0" y="814608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5" name="Freeform 15"/>
          <p:cNvSpPr/>
          <p:nvPr/>
        </p:nvSpPr>
        <p:spPr>
          <a:xfrm>
            <a:off x="12247027" y="8931784"/>
            <a:ext cx="1109147" cy="1109147"/>
          </a:xfrm>
          <a:custGeom>
            <a:avLst/>
            <a:gdLst/>
            <a:ahLst/>
            <a:cxnLst/>
            <a:rect l="l" t="t" r="r" b="b"/>
            <a:pathLst>
              <a:path w="1109147" h="1109147">
                <a:moveTo>
                  <a:pt x="0" y="0"/>
                </a:moveTo>
                <a:lnTo>
                  <a:pt x="1109146" y="0"/>
                </a:lnTo>
                <a:lnTo>
                  <a:pt x="1109146" y="1109147"/>
                </a:lnTo>
                <a:lnTo>
                  <a:pt x="0" y="1109147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6" name="Freeform 16"/>
          <p:cNvSpPr/>
          <p:nvPr/>
        </p:nvSpPr>
        <p:spPr>
          <a:xfrm>
            <a:off x="3255665" y="9017533"/>
            <a:ext cx="481533" cy="481533"/>
          </a:xfrm>
          <a:custGeom>
            <a:avLst/>
            <a:gdLst/>
            <a:ahLst/>
            <a:cxnLst/>
            <a:rect l="l" t="t" r="r" b="b"/>
            <a:pathLst>
              <a:path w="481533" h="481533">
                <a:moveTo>
                  <a:pt x="0" y="0"/>
                </a:moveTo>
                <a:lnTo>
                  <a:pt x="481533" y="0"/>
                </a:lnTo>
                <a:lnTo>
                  <a:pt x="481533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7" name="Freeform 17"/>
          <p:cNvSpPr/>
          <p:nvPr/>
        </p:nvSpPr>
        <p:spPr>
          <a:xfrm>
            <a:off x="13879472" y="7040110"/>
            <a:ext cx="3379828" cy="2199961"/>
          </a:xfrm>
          <a:custGeom>
            <a:avLst/>
            <a:gdLst/>
            <a:ahLst/>
            <a:cxnLst/>
            <a:rect l="l" t="t" r="r" b="b"/>
            <a:pathLst>
              <a:path w="3379828" h="2199961">
                <a:moveTo>
                  <a:pt x="0" y="0"/>
                </a:moveTo>
                <a:lnTo>
                  <a:pt x="3379828" y="0"/>
                </a:lnTo>
                <a:lnTo>
                  <a:pt x="3379828" y="2199961"/>
                </a:lnTo>
                <a:lnTo>
                  <a:pt x="0" y="2199961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8" name="TextBox 18"/>
          <p:cNvSpPr txBox="1"/>
          <p:nvPr/>
        </p:nvSpPr>
        <p:spPr>
          <a:xfrm>
            <a:off x="2209800" y="2400300"/>
            <a:ext cx="14010005" cy="316738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0080"/>
              </a:lnSpc>
            </a:pPr>
            <a:r>
              <a:rPr lang="ru-RU" sz="11500" dirty="0">
                <a:solidFill>
                  <a:schemeClr val="tx1"/>
                </a:solidFill>
                <a:latin typeface="Puzzle Tale Pixel" panose="00000400000000000000" charset="0"/>
                <a:cs typeface="Puzzle Tale Pixel" panose="00000400000000000000" charset="0"/>
                <a:sym typeface="+mn-ea"/>
              </a:rPr>
              <a:t>Разработка логической настольной игры </a:t>
            </a:r>
          </a:p>
          <a:p>
            <a:pPr algn="ctr">
              <a:lnSpc>
                <a:spcPts val="10080"/>
              </a:lnSpc>
            </a:pPr>
            <a:r>
              <a:rPr lang="ru-RU" sz="11500" dirty="0">
                <a:solidFill>
                  <a:schemeClr val="tx1"/>
                </a:solidFill>
                <a:latin typeface="Puzzle Tale Pixel" panose="00000400000000000000" charset="0"/>
                <a:cs typeface="Puzzle Tale Pixel" panose="00000400000000000000" charset="0"/>
                <a:sym typeface="+mn-ea"/>
              </a:rPr>
              <a:t>«Хроники разбитого мира»</a:t>
            </a:r>
            <a:r>
              <a:rPr lang="ru-RU" altLang="en-US" sz="8000">
                <a:solidFill>
                  <a:srgbClr val="2E1B5B"/>
                </a:solidFill>
                <a:latin typeface="Puzzle Tale Pixel" panose="00000400000000000000" charset="0"/>
                <a:cs typeface="Puzzle Tale Pixel" panose="00000400000000000000" charset="0"/>
              </a:rPr>
              <a:t> </a:t>
            </a:r>
          </a:p>
        </p:txBody>
      </p:sp>
      <p:sp>
        <p:nvSpPr>
          <p:cNvPr id="19" name="TextBox 12"/>
          <p:cNvSpPr txBox="1"/>
          <p:nvPr/>
        </p:nvSpPr>
        <p:spPr>
          <a:xfrm>
            <a:off x="6968926" y="6415785"/>
            <a:ext cx="3985390" cy="624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5"/>
              </a:lnSpc>
            </a:pPr>
            <a:r>
              <a:rPr lang="ru-RU" altLang="en-US" sz="1740">
                <a:solidFill>
                  <a:srgbClr val="FFFF00"/>
                </a:solidFill>
                <a:latin typeface="Poppins Bold" panose="00000800000000000000"/>
              </a:rPr>
              <a:t>Ростовский государственный экономический университет (РИНХ)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43815" y="-38100"/>
            <a:ext cx="18244820" cy="103384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0266" y="9258300"/>
            <a:ext cx="7315200" cy="1250234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4"/>
                </a:lnTo>
                <a:lnTo>
                  <a:pt x="0" y="125023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>
            <a:off x="6336395" y="9258300"/>
            <a:ext cx="7315200" cy="1250234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4"/>
                </a:lnTo>
                <a:lnTo>
                  <a:pt x="0" y="125023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/>
          <p:cNvSpPr/>
          <p:nvPr/>
        </p:nvSpPr>
        <p:spPr>
          <a:xfrm>
            <a:off x="11958720" y="9258300"/>
            <a:ext cx="7315200" cy="1250234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4"/>
                </a:lnTo>
                <a:lnTo>
                  <a:pt x="0" y="125023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Freeform 5"/>
          <p:cNvSpPr/>
          <p:nvPr/>
        </p:nvSpPr>
        <p:spPr>
          <a:xfrm>
            <a:off x="15959719" y="1983443"/>
            <a:ext cx="1589817" cy="2984297"/>
          </a:xfrm>
          <a:custGeom>
            <a:avLst/>
            <a:gdLst/>
            <a:ahLst/>
            <a:cxnLst/>
            <a:rect l="l" t="t" r="r" b="b"/>
            <a:pathLst>
              <a:path w="1589817" h="2984297">
                <a:moveTo>
                  <a:pt x="0" y="0"/>
                </a:moveTo>
                <a:lnTo>
                  <a:pt x="1589817" y="0"/>
                </a:lnTo>
                <a:lnTo>
                  <a:pt x="1589817" y="2984297"/>
                </a:lnTo>
                <a:lnTo>
                  <a:pt x="0" y="298429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1090930" y="4151630"/>
            <a:ext cx="4896485" cy="3536315"/>
          </a:xfrm>
          <a:custGeom>
            <a:avLst/>
            <a:gdLst/>
            <a:ahLst/>
            <a:cxnLst/>
            <a:rect l="l" t="t" r="r" b="b"/>
            <a:pathLst>
              <a:path w="4896233" h="2270072">
                <a:moveTo>
                  <a:pt x="0" y="0"/>
                </a:moveTo>
                <a:lnTo>
                  <a:pt x="4896233" y="0"/>
                </a:lnTo>
                <a:lnTo>
                  <a:pt x="4896233" y="2270071"/>
                </a:lnTo>
                <a:lnTo>
                  <a:pt x="0" y="227007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Freeform 7"/>
          <p:cNvSpPr/>
          <p:nvPr/>
        </p:nvSpPr>
        <p:spPr>
          <a:xfrm>
            <a:off x="6696075" y="4151630"/>
            <a:ext cx="4896485" cy="3536315"/>
          </a:xfrm>
          <a:custGeom>
            <a:avLst/>
            <a:gdLst/>
            <a:ahLst/>
            <a:cxnLst/>
            <a:rect l="l" t="t" r="r" b="b"/>
            <a:pathLst>
              <a:path w="4896233" h="2270072">
                <a:moveTo>
                  <a:pt x="0" y="0"/>
                </a:moveTo>
                <a:lnTo>
                  <a:pt x="4896232" y="0"/>
                </a:lnTo>
                <a:lnTo>
                  <a:pt x="4896232" y="2270071"/>
                </a:lnTo>
                <a:lnTo>
                  <a:pt x="0" y="227007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Freeform 8"/>
          <p:cNvSpPr/>
          <p:nvPr/>
        </p:nvSpPr>
        <p:spPr>
          <a:xfrm>
            <a:off x="12362815" y="4163060"/>
            <a:ext cx="4896485" cy="3524885"/>
          </a:xfrm>
          <a:custGeom>
            <a:avLst/>
            <a:gdLst/>
            <a:ahLst/>
            <a:cxnLst/>
            <a:rect l="l" t="t" r="r" b="b"/>
            <a:pathLst>
              <a:path w="4896233" h="2270072">
                <a:moveTo>
                  <a:pt x="0" y="0"/>
                </a:moveTo>
                <a:lnTo>
                  <a:pt x="4896233" y="0"/>
                </a:lnTo>
                <a:lnTo>
                  <a:pt x="4896233" y="2270071"/>
                </a:lnTo>
                <a:lnTo>
                  <a:pt x="0" y="227007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/>
        </p:nvSpPr>
        <p:spPr>
          <a:xfrm>
            <a:off x="-270266" y="7688103"/>
            <a:ext cx="1829148" cy="1662862"/>
          </a:xfrm>
          <a:custGeom>
            <a:avLst/>
            <a:gdLst/>
            <a:ahLst/>
            <a:cxnLst/>
            <a:rect l="l" t="t" r="r" b="b"/>
            <a:pathLst>
              <a:path w="1829148" h="1662862">
                <a:moveTo>
                  <a:pt x="0" y="0"/>
                </a:moveTo>
                <a:lnTo>
                  <a:pt x="1829149" y="0"/>
                </a:lnTo>
                <a:lnTo>
                  <a:pt x="1829149" y="1662863"/>
                </a:lnTo>
                <a:lnTo>
                  <a:pt x="0" y="166286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/>
        </p:nvSpPr>
        <p:spPr>
          <a:xfrm>
            <a:off x="-1089587" y="2072907"/>
            <a:ext cx="3857382" cy="1402684"/>
          </a:xfrm>
          <a:custGeom>
            <a:avLst/>
            <a:gdLst/>
            <a:ahLst/>
            <a:cxnLst/>
            <a:rect l="l" t="t" r="r" b="b"/>
            <a:pathLst>
              <a:path w="3857382" h="1402684">
                <a:moveTo>
                  <a:pt x="0" y="0"/>
                </a:moveTo>
                <a:lnTo>
                  <a:pt x="3857382" y="0"/>
                </a:lnTo>
                <a:lnTo>
                  <a:pt x="3857382" y="1402684"/>
                </a:lnTo>
                <a:lnTo>
                  <a:pt x="0" y="1402684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TextBox 11"/>
          <p:cNvSpPr txBox="1"/>
          <p:nvPr/>
        </p:nvSpPr>
        <p:spPr>
          <a:xfrm>
            <a:off x="2591673" y="952219"/>
            <a:ext cx="13264674" cy="169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ru-RU" sz="9000" dirty="0">
                <a:solidFill>
                  <a:srgbClr val="FFFFFF"/>
                </a:solidFill>
                <a:latin typeface="Puzzle Tale Pixel" panose="00000400000000000000" charset="0"/>
                <a:cs typeface="Puzzle Tale Pixel" panose="00000400000000000000" charset="0"/>
                <a:sym typeface="+mn-ea"/>
              </a:rPr>
              <a:t>Заказчик: </a:t>
            </a:r>
          </a:p>
          <a:p>
            <a:pPr algn="ctr">
              <a:lnSpc>
                <a:spcPts val="6600"/>
              </a:lnSpc>
            </a:pPr>
            <a:r>
              <a:rPr lang="ru-RU" sz="9000" dirty="0">
                <a:solidFill>
                  <a:srgbClr val="FFFFFF"/>
                </a:solidFill>
                <a:latin typeface="Puzzle Tale Pixel" panose="00000400000000000000" charset="0"/>
                <a:cs typeface="Puzzle Tale Pixel" panose="00000400000000000000" charset="0"/>
                <a:sym typeface="+mn-ea"/>
              </a:rPr>
              <a:t>«Хроники разбитого мира»</a:t>
            </a:r>
            <a:r>
              <a:rPr lang="ru-RU" sz="9000" dirty="0">
                <a:solidFill>
                  <a:srgbClr val="FFFFFF"/>
                </a:solidFill>
                <a:latin typeface="Southbank LT" pitchFamily="2" charset="0"/>
                <a:sym typeface="+mn-ea"/>
              </a:rPr>
              <a:t>  </a:t>
            </a:r>
            <a:endParaRPr lang="en-US" sz="9000">
              <a:solidFill>
                <a:srgbClr val="FFFFFF"/>
              </a:solidFill>
              <a:latin typeface="Arcade Gam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73331" y="5143245"/>
            <a:ext cx="3985390" cy="218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5"/>
              </a:lnSpc>
            </a:pPr>
            <a:r>
              <a:rPr lang="ru-RU" sz="2000" b="1" dirty="0">
                <a:solidFill>
                  <a:srgbClr val="2E1B5B"/>
                </a:solidFill>
                <a:latin typeface="Southbank LT" pitchFamily="2" charset="0"/>
                <a:sym typeface="+mn-ea"/>
              </a:rPr>
              <a:t>Проект заказчика - совокупность продуктов различных сегментов, которые объединяет одна Вселенная, берущая начало из серии книг «Хроники разбитого мира».</a:t>
            </a:r>
            <a:endParaRPr lang="en-US" sz="2000" b="1" dirty="0">
              <a:solidFill>
                <a:srgbClr val="2E1B5B"/>
              </a:solidFill>
              <a:latin typeface="Southbank LT" pitchFamily="2" charset="0"/>
            </a:endParaRPr>
          </a:p>
          <a:p>
            <a:pPr algn="ctr">
              <a:lnSpc>
                <a:spcPts val="2435"/>
              </a:lnSpc>
            </a:pPr>
            <a:endParaRPr lang="en-US" sz="2000" b="1" dirty="0">
              <a:solidFill>
                <a:srgbClr val="2E1B5B"/>
              </a:solidFill>
              <a:latin typeface="Southbank LT" pitchFamily="2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743013" y="4305232"/>
            <a:ext cx="1447905" cy="63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0"/>
              </a:lnSpc>
            </a:pPr>
            <a:r>
              <a:rPr lang="en-US" sz="3515">
                <a:solidFill>
                  <a:srgbClr val="2E1B5B"/>
                </a:solidFill>
                <a:latin typeface="Arcade Gamer"/>
              </a:rPr>
              <a:t>01.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62692" y="5067572"/>
            <a:ext cx="3895307" cy="218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5"/>
              </a:lnSpc>
            </a:pPr>
            <a:r>
              <a:rPr lang="ru-RU" sz="2000" b="1" dirty="0">
                <a:solidFill>
                  <a:srgbClr val="2E1B5B"/>
                </a:solidFill>
                <a:latin typeface="Southbank LT" pitchFamily="2" charset="0"/>
                <a:sym typeface="+mn-ea"/>
              </a:rPr>
              <a:t>Проблема заказчика: Нечеткое представление  своей целевой аудитории и конкурентов, что непозволяет ясно увидеть перспективы и проблемы в разработке настольной игры </a:t>
            </a:r>
            <a:endParaRPr lang="en-US" sz="2000" b="1" dirty="0">
              <a:solidFill>
                <a:srgbClr val="2E1B5B"/>
              </a:solidFill>
              <a:latin typeface="Southbank LT" pitchFamily="2" charset="0"/>
            </a:endParaRPr>
          </a:p>
          <a:p>
            <a:pPr algn="ctr">
              <a:lnSpc>
                <a:spcPts val="2435"/>
              </a:lnSpc>
            </a:pPr>
            <a:endParaRPr lang="en-US" sz="1740">
              <a:solidFill>
                <a:srgbClr val="2E1B5B"/>
              </a:solidFill>
              <a:latin typeface="Poppins Bold" panose="000008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82303" y="4304597"/>
            <a:ext cx="1572923" cy="63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0"/>
              </a:lnSpc>
            </a:pPr>
            <a:r>
              <a:rPr lang="en-US" sz="3515">
                <a:solidFill>
                  <a:srgbClr val="2E1B5B"/>
                </a:solidFill>
                <a:latin typeface="Arcade Gamer"/>
              </a:rPr>
              <a:t>02.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725613" y="4915172"/>
            <a:ext cx="4234640" cy="265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ru-RU" sz="2000" b="1" dirty="0">
                <a:solidFill>
                  <a:srgbClr val="2E1B5B"/>
                </a:solidFill>
                <a:latin typeface="Southbank LT" pitchFamily="2" charset="0"/>
                <a:sym typeface="+mn-ea"/>
              </a:rPr>
              <a:t>Пожелания и ограничения заказчика</a:t>
            </a:r>
            <a:endParaRPr lang="en-US" sz="2000" b="1" dirty="0">
              <a:solidFill>
                <a:srgbClr val="2E1B5B"/>
              </a:solidFill>
              <a:latin typeface="Southbank LT" pitchFamily="2" charset="0"/>
            </a:endParaRPr>
          </a:p>
          <a:p>
            <a:pPr marL="571500" indent="-571500">
              <a:buFontTx/>
              <a:buChar char="-"/>
            </a:pPr>
            <a:r>
              <a:rPr lang="ru-RU" sz="2000" b="1" dirty="0">
                <a:solidFill>
                  <a:srgbClr val="2E1B5B"/>
                </a:solidFill>
                <a:latin typeface="Southbank LT" pitchFamily="2" charset="0"/>
                <a:sym typeface="+mn-ea"/>
              </a:rPr>
              <a:t>опираться на книжную вселенную</a:t>
            </a:r>
          </a:p>
          <a:p>
            <a:pPr marL="571500" indent="-571500">
              <a:buFontTx/>
              <a:buChar char="-"/>
            </a:pPr>
            <a:r>
              <a:rPr lang="ru-RU" sz="2000" b="1" dirty="0">
                <a:solidFill>
                  <a:srgbClr val="2E1B5B"/>
                </a:solidFill>
                <a:latin typeface="Southbank LT" pitchFamily="2" charset="0"/>
                <a:sym typeface="+mn-ea"/>
              </a:rPr>
              <a:t>Использовать героев книжного мира</a:t>
            </a:r>
          </a:p>
          <a:p>
            <a:pPr marL="571500" indent="-571500">
              <a:buFontTx/>
              <a:buChar char="-"/>
            </a:pPr>
            <a:r>
              <a:rPr lang="ru-RU" sz="2000" b="1" dirty="0">
                <a:solidFill>
                  <a:srgbClr val="2E1B5B"/>
                </a:solidFill>
                <a:latin typeface="Southbank LT" pitchFamily="2" charset="0"/>
                <a:sym typeface="+mn-ea"/>
              </a:rPr>
              <a:t>Не менять свойства книжных героев</a:t>
            </a:r>
            <a:r>
              <a:rPr lang="ru-RU" sz="1740" b="1" dirty="0">
                <a:solidFill>
                  <a:srgbClr val="FFFFFF"/>
                </a:solidFill>
                <a:latin typeface="Southbank LT" pitchFamily="2" charset="0"/>
                <a:sym typeface="+mn-ea"/>
              </a:rPr>
              <a:t>  </a:t>
            </a:r>
          </a:p>
          <a:p>
            <a:pPr>
              <a:lnSpc>
                <a:spcPts val="3150"/>
              </a:lnSpc>
            </a:pPr>
            <a:endParaRPr lang="en-US" sz="1740" b="1">
              <a:solidFill>
                <a:srgbClr val="2E1B5B"/>
              </a:solidFill>
              <a:latin typeface="Poppins Bold" panose="000008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097191" y="4228397"/>
            <a:ext cx="1693892" cy="63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0"/>
              </a:lnSpc>
            </a:pPr>
            <a:r>
              <a:rPr lang="en-US" sz="3515">
                <a:solidFill>
                  <a:srgbClr val="2E1B5B"/>
                </a:solidFill>
                <a:latin typeface="Arcade Gamer"/>
              </a:rPr>
              <a:t>03.</a:t>
            </a:r>
          </a:p>
        </p:txBody>
      </p:sp>
      <p:sp>
        <p:nvSpPr>
          <p:cNvPr id="19" name="Freeform 19"/>
          <p:cNvSpPr/>
          <p:nvPr/>
        </p:nvSpPr>
        <p:spPr>
          <a:xfrm>
            <a:off x="16218999" y="7989370"/>
            <a:ext cx="2661073" cy="967663"/>
          </a:xfrm>
          <a:custGeom>
            <a:avLst/>
            <a:gdLst/>
            <a:ahLst/>
            <a:cxnLst/>
            <a:rect l="l" t="t" r="r" b="b"/>
            <a:pathLst>
              <a:path w="2661073" h="967663">
                <a:moveTo>
                  <a:pt x="0" y="0"/>
                </a:moveTo>
                <a:lnTo>
                  <a:pt x="2661073" y="0"/>
                </a:lnTo>
                <a:lnTo>
                  <a:pt x="2661073" y="967663"/>
                </a:lnTo>
                <a:lnTo>
                  <a:pt x="0" y="967663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0" name="Freeform 20"/>
          <p:cNvSpPr/>
          <p:nvPr/>
        </p:nvSpPr>
        <p:spPr>
          <a:xfrm>
            <a:off x="2074318" y="447394"/>
            <a:ext cx="693478" cy="1301750"/>
          </a:xfrm>
          <a:custGeom>
            <a:avLst/>
            <a:gdLst/>
            <a:ahLst/>
            <a:cxnLst/>
            <a:rect l="l" t="t" r="r" b="b"/>
            <a:pathLst>
              <a:path w="693478" h="1301750">
                <a:moveTo>
                  <a:pt x="0" y="0"/>
                </a:moveTo>
                <a:lnTo>
                  <a:pt x="693477" y="0"/>
                </a:lnTo>
                <a:lnTo>
                  <a:pt x="693477" y="1301750"/>
                </a:lnTo>
                <a:lnTo>
                  <a:pt x="0" y="130175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1" name="Freeform 21"/>
          <p:cNvSpPr/>
          <p:nvPr/>
        </p:nvSpPr>
        <p:spPr>
          <a:xfrm>
            <a:off x="14858953" y="342619"/>
            <a:ext cx="2051432" cy="745975"/>
          </a:xfrm>
          <a:custGeom>
            <a:avLst/>
            <a:gdLst/>
            <a:ahLst/>
            <a:cxnLst/>
            <a:rect l="l" t="t" r="r" b="b"/>
            <a:pathLst>
              <a:path w="2051432" h="745975">
                <a:moveTo>
                  <a:pt x="0" y="0"/>
                </a:moveTo>
                <a:lnTo>
                  <a:pt x="2051432" y="0"/>
                </a:lnTo>
                <a:lnTo>
                  <a:pt x="2051432" y="745975"/>
                </a:lnTo>
                <a:lnTo>
                  <a:pt x="0" y="745975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2" name="Freeform 22"/>
          <p:cNvSpPr/>
          <p:nvPr/>
        </p:nvSpPr>
        <p:spPr>
          <a:xfrm>
            <a:off x="5532051" y="8519534"/>
            <a:ext cx="693478" cy="1301750"/>
          </a:xfrm>
          <a:custGeom>
            <a:avLst/>
            <a:gdLst/>
            <a:ahLst/>
            <a:cxnLst/>
            <a:rect l="l" t="t" r="r" b="b"/>
            <a:pathLst>
              <a:path w="693478" h="1301750">
                <a:moveTo>
                  <a:pt x="0" y="0"/>
                </a:moveTo>
                <a:lnTo>
                  <a:pt x="693477" y="0"/>
                </a:lnTo>
                <a:lnTo>
                  <a:pt x="693477" y="1301750"/>
                </a:lnTo>
                <a:lnTo>
                  <a:pt x="0" y="130175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-38100"/>
            <a:ext cx="18311495" cy="10528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02635" y="800100"/>
            <a:ext cx="11682095" cy="2621280"/>
          </a:xfrm>
          <a:custGeom>
            <a:avLst/>
            <a:gdLst/>
            <a:ahLst/>
            <a:cxnLst/>
            <a:rect l="l" t="t" r="r" b="b"/>
            <a:pathLst>
              <a:path w="15072476" h="3261136">
                <a:moveTo>
                  <a:pt x="0" y="0"/>
                </a:moveTo>
                <a:lnTo>
                  <a:pt x="15072476" y="0"/>
                </a:lnTo>
                <a:lnTo>
                  <a:pt x="15072476" y="3261136"/>
                </a:lnTo>
                <a:lnTo>
                  <a:pt x="0" y="326113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>
            <a:off x="343098" y="6973792"/>
            <a:ext cx="3673920" cy="3313208"/>
          </a:xfrm>
          <a:custGeom>
            <a:avLst/>
            <a:gdLst/>
            <a:ahLst/>
            <a:cxnLst/>
            <a:rect l="l" t="t" r="r" b="b"/>
            <a:pathLst>
              <a:path w="3673920" h="3313208">
                <a:moveTo>
                  <a:pt x="0" y="0"/>
                </a:moveTo>
                <a:lnTo>
                  <a:pt x="3673920" y="0"/>
                </a:lnTo>
                <a:lnTo>
                  <a:pt x="3673920" y="3313208"/>
                </a:lnTo>
                <a:lnTo>
                  <a:pt x="0" y="331320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/>
          <p:cNvSpPr/>
          <p:nvPr/>
        </p:nvSpPr>
        <p:spPr>
          <a:xfrm rot="-1475535">
            <a:off x="14635176" y="1077922"/>
            <a:ext cx="2646894" cy="2064577"/>
          </a:xfrm>
          <a:custGeom>
            <a:avLst/>
            <a:gdLst/>
            <a:ahLst/>
            <a:cxnLst/>
            <a:rect l="l" t="t" r="r" b="b"/>
            <a:pathLst>
              <a:path w="2646894" h="2064577">
                <a:moveTo>
                  <a:pt x="0" y="0"/>
                </a:moveTo>
                <a:lnTo>
                  <a:pt x="2646894" y="0"/>
                </a:lnTo>
                <a:lnTo>
                  <a:pt x="2646894" y="2064578"/>
                </a:lnTo>
                <a:lnTo>
                  <a:pt x="0" y="206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Freeform 5"/>
          <p:cNvSpPr/>
          <p:nvPr/>
        </p:nvSpPr>
        <p:spPr>
          <a:xfrm>
            <a:off x="75948" y="876244"/>
            <a:ext cx="3042493" cy="1178274"/>
          </a:xfrm>
          <a:custGeom>
            <a:avLst/>
            <a:gdLst/>
            <a:ahLst/>
            <a:cxnLst/>
            <a:rect l="l" t="t" r="r" b="b"/>
            <a:pathLst>
              <a:path w="3042493" h="1178274">
                <a:moveTo>
                  <a:pt x="0" y="0"/>
                </a:moveTo>
                <a:lnTo>
                  <a:pt x="3042492" y="0"/>
                </a:lnTo>
                <a:lnTo>
                  <a:pt x="3042492" y="1178275"/>
                </a:lnTo>
                <a:lnTo>
                  <a:pt x="0" y="1178275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13464142" y="7823939"/>
            <a:ext cx="2096351" cy="1623719"/>
          </a:xfrm>
          <a:custGeom>
            <a:avLst/>
            <a:gdLst/>
            <a:ahLst/>
            <a:cxnLst/>
            <a:rect l="l" t="t" r="r" b="b"/>
            <a:pathLst>
              <a:path w="2096351" h="1623719">
                <a:moveTo>
                  <a:pt x="0" y="0"/>
                </a:moveTo>
                <a:lnTo>
                  <a:pt x="2096351" y="0"/>
                </a:lnTo>
                <a:lnTo>
                  <a:pt x="2096351" y="1623719"/>
                </a:lnTo>
                <a:lnTo>
                  <a:pt x="0" y="162371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TextBox 7"/>
          <p:cNvSpPr txBox="1"/>
          <p:nvPr/>
        </p:nvSpPr>
        <p:spPr>
          <a:xfrm>
            <a:off x="3683635" y="1943100"/>
            <a:ext cx="11165205" cy="68008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6600"/>
              </a:lnSpc>
            </a:pPr>
            <a:r>
              <a:rPr lang="ru-RU" sz="11500" dirty="0">
                <a:solidFill>
                  <a:srgbClr val="2E1B5B"/>
                </a:solidFill>
                <a:latin typeface="Puzzle Tale Pixel" panose="00000400000000000000" charset="0"/>
                <a:cs typeface="Puzzle Tale Pixel" panose="00000400000000000000" charset="0"/>
                <a:sym typeface="+mn-ea"/>
              </a:rPr>
              <a:t>Целевая аудитория</a:t>
            </a:r>
          </a:p>
        </p:txBody>
      </p:sp>
      <p:sp>
        <p:nvSpPr>
          <p:cNvPr id="9" name="Freeform 9"/>
          <p:cNvSpPr/>
          <p:nvPr/>
        </p:nvSpPr>
        <p:spPr>
          <a:xfrm>
            <a:off x="2057247" y="2324125"/>
            <a:ext cx="603101" cy="603101"/>
          </a:xfrm>
          <a:custGeom>
            <a:avLst/>
            <a:gdLst/>
            <a:ahLst/>
            <a:cxnLst/>
            <a:rect l="l" t="t" r="r" b="b"/>
            <a:pathLst>
              <a:path w="603101" h="603101">
                <a:moveTo>
                  <a:pt x="0" y="0"/>
                </a:moveTo>
                <a:lnTo>
                  <a:pt x="603101" y="0"/>
                </a:lnTo>
                <a:lnTo>
                  <a:pt x="603101" y="603101"/>
                </a:lnTo>
                <a:lnTo>
                  <a:pt x="0" y="603101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/>
        </p:nvSpPr>
        <p:spPr>
          <a:xfrm>
            <a:off x="16893993" y="7416634"/>
            <a:ext cx="814608" cy="814608"/>
          </a:xfrm>
          <a:custGeom>
            <a:avLst/>
            <a:gdLst/>
            <a:ahLst/>
            <a:cxnLst/>
            <a:rect l="l" t="t" r="r" b="b"/>
            <a:pathLst>
              <a:path w="814608" h="814608">
                <a:moveTo>
                  <a:pt x="0" y="0"/>
                </a:moveTo>
                <a:lnTo>
                  <a:pt x="814608" y="0"/>
                </a:lnTo>
                <a:lnTo>
                  <a:pt x="814608" y="814609"/>
                </a:lnTo>
                <a:lnTo>
                  <a:pt x="0" y="814609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>
          <a:xfrm>
            <a:off x="343098" y="3350706"/>
            <a:ext cx="579600" cy="579600"/>
          </a:xfrm>
          <a:custGeom>
            <a:avLst/>
            <a:gdLst/>
            <a:ahLst/>
            <a:cxnLst/>
            <a:rect l="l" t="t" r="r" b="b"/>
            <a:pathLst>
              <a:path w="579600" h="579600">
                <a:moveTo>
                  <a:pt x="0" y="0"/>
                </a:moveTo>
                <a:lnTo>
                  <a:pt x="579600" y="0"/>
                </a:lnTo>
                <a:lnTo>
                  <a:pt x="579600" y="579601"/>
                </a:lnTo>
                <a:lnTo>
                  <a:pt x="0" y="579601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" name="TextBox 6"/>
          <p:cNvSpPr txBox="1"/>
          <p:nvPr/>
        </p:nvSpPr>
        <p:spPr>
          <a:xfrm>
            <a:off x="4191000" y="4991100"/>
            <a:ext cx="9512935" cy="605917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200"/>
              </a:lnSpc>
            </a:pPr>
            <a:r>
              <a:rPr lang="ru-RU" sz="3600" dirty="0">
                <a:solidFill>
                  <a:schemeClr val="bg1"/>
                </a:solidFill>
                <a:latin typeface="Southbank LT" pitchFamily="2" charset="0"/>
                <a:sym typeface="+mn-ea"/>
              </a:rPr>
              <a:t>Мы разделили нашу целевую аудиторию на B2C и B2B сегменты. B2B сегмент у заказчика представлен в виде франшизы, которая направлена на детские образовательные учреждения и центры. Мы же сделали акцент на B2C сегменте.</a:t>
            </a:r>
          </a:p>
          <a:p>
            <a:pPr algn="ctr">
              <a:lnSpc>
                <a:spcPts val="4200"/>
              </a:lnSpc>
            </a:pPr>
            <a:endParaRPr lang="ru-RU" sz="3600" dirty="0">
              <a:solidFill>
                <a:schemeClr val="bg1"/>
              </a:solidFill>
              <a:latin typeface="Southbank LT" pitchFamily="2" charset="0"/>
              <a:sym typeface="+mn-ea"/>
            </a:endParaRPr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5880" y="10160"/>
            <a:ext cx="18232120" cy="102127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7560" y="-419240"/>
            <a:ext cx="2973913" cy="2973913"/>
          </a:xfrm>
          <a:custGeom>
            <a:avLst/>
            <a:gdLst/>
            <a:ahLst/>
            <a:cxnLst/>
            <a:rect l="l" t="t" r="r" b="b"/>
            <a:pathLst>
              <a:path w="2973913" h="2973913">
                <a:moveTo>
                  <a:pt x="0" y="0"/>
                </a:moveTo>
                <a:lnTo>
                  <a:pt x="2973914" y="0"/>
                </a:lnTo>
                <a:lnTo>
                  <a:pt x="2973914" y="2973913"/>
                </a:lnTo>
                <a:lnTo>
                  <a:pt x="0" y="297391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>
            <a:off x="1448104" y="1333602"/>
            <a:ext cx="2002459" cy="699040"/>
          </a:xfrm>
          <a:custGeom>
            <a:avLst/>
            <a:gdLst/>
            <a:ahLst/>
            <a:cxnLst/>
            <a:rect l="l" t="t" r="r" b="b"/>
            <a:pathLst>
              <a:path w="2002459" h="699040">
                <a:moveTo>
                  <a:pt x="0" y="0"/>
                </a:moveTo>
                <a:lnTo>
                  <a:pt x="2002459" y="0"/>
                </a:lnTo>
                <a:lnTo>
                  <a:pt x="2002459" y="699040"/>
                </a:lnTo>
                <a:lnTo>
                  <a:pt x="0" y="69904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/>
          <p:cNvSpPr/>
          <p:nvPr/>
        </p:nvSpPr>
        <p:spPr>
          <a:xfrm>
            <a:off x="9295453" y="-343040"/>
            <a:ext cx="5003671" cy="1819517"/>
          </a:xfrm>
          <a:custGeom>
            <a:avLst/>
            <a:gdLst/>
            <a:ahLst/>
            <a:cxnLst/>
            <a:rect l="l" t="t" r="r" b="b"/>
            <a:pathLst>
              <a:path w="5003671" h="1819517">
                <a:moveTo>
                  <a:pt x="0" y="0"/>
                </a:moveTo>
                <a:lnTo>
                  <a:pt x="5003671" y="0"/>
                </a:lnTo>
                <a:lnTo>
                  <a:pt x="5003671" y="1819517"/>
                </a:lnTo>
                <a:lnTo>
                  <a:pt x="0" y="181951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Freeform 5"/>
          <p:cNvSpPr/>
          <p:nvPr/>
        </p:nvSpPr>
        <p:spPr>
          <a:xfrm>
            <a:off x="0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1714051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Freeform 7"/>
          <p:cNvSpPr/>
          <p:nvPr/>
        </p:nvSpPr>
        <p:spPr>
          <a:xfrm>
            <a:off x="3428103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Freeform 8"/>
          <p:cNvSpPr/>
          <p:nvPr/>
        </p:nvSpPr>
        <p:spPr>
          <a:xfrm>
            <a:off x="5142154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/>
        </p:nvSpPr>
        <p:spPr>
          <a:xfrm>
            <a:off x="6856205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/>
        </p:nvSpPr>
        <p:spPr>
          <a:xfrm>
            <a:off x="8570257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>
          <a:xfrm>
            <a:off x="10284308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" name="Freeform 12"/>
          <p:cNvSpPr/>
          <p:nvPr/>
        </p:nvSpPr>
        <p:spPr>
          <a:xfrm>
            <a:off x="11998360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Freeform 13"/>
          <p:cNvSpPr/>
          <p:nvPr/>
        </p:nvSpPr>
        <p:spPr>
          <a:xfrm>
            <a:off x="13712411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4" name="Freeform 14"/>
          <p:cNvSpPr/>
          <p:nvPr/>
        </p:nvSpPr>
        <p:spPr>
          <a:xfrm>
            <a:off x="15426462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5" name="Freeform 15"/>
          <p:cNvSpPr/>
          <p:nvPr/>
        </p:nvSpPr>
        <p:spPr>
          <a:xfrm>
            <a:off x="17140514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6" name="Freeform 16"/>
          <p:cNvSpPr/>
          <p:nvPr/>
        </p:nvSpPr>
        <p:spPr>
          <a:xfrm>
            <a:off x="1344462" y="7538189"/>
            <a:ext cx="2393287" cy="1549109"/>
          </a:xfrm>
          <a:custGeom>
            <a:avLst/>
            <a:gdLst/>
            <a:ahLst/>
            <a:cxnLst/>
            <a:rect l="l" t="t" r="r" b="b"/>
            <a:pathLst>
              <a:path w="2393287" h="1549109">
                <a:moveTo>
                  <a:pt x="0" y="0"/>
                </a:moveTo>
                <a:lnTo>
                  <a:pt x="2393287" y="0"/>
                </a:lnTo>
                <a:lnTo>
                  <a:pt x="2393287" y="1549110"/>
                </a:lnTo>
                <a:lnTo>
                  <a:pt x="0" y="1549110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2" name="Freeform 2"/>
          <p:cNvSpPr/>
          <p:nvPr/>
        </p:nvSpPr>
        <p:spPr>
          <a:xfrm>
            <a:off x="4831080" y="4914900"/>
            <a:ext cx="5067300" cy="1875155"/>
          </a:xfrm>
          <a:custGeom>
            <a:avLst/>
            <a:gdLst/>
            <a:ahLst/>
            <a:cxnLst/>
            <a:rect l="l" t="t" r="r" b="b"/>
            <a:pathLst>
              <a:path w="15072476" h="3261136">
                <a:moveTo>
                  <a:pt x="0" y="0"/>
                </a:moveTo>
                <a:lnTo>
                  <a:pt x="15072476" y="0"/>
                </a:lnTo>
                <a:lnTo>
                  <a:pt x="15072476" y="3261136"/>
                </a:lnTo>
                <a:lnTo>
                  <a:pt x="0" y="3261136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7" name="TextBox 17"/>
          <p:cNvSpPr txBox="1"/>
          <p:nvPr/>
        </p:nvSpPr>
        <p:spPr>
          <a:xfrm>
            <a:off x="1981218" y="2400069"/>
            <a:ext cx="14566865" cy="226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13800">
                <a:solidFill>
                  <a:srgbClr val="FFFFFF"/>
                </a:solidFill>
                <a:latin typeface="Puzzle Tale Pixel" panose="00000400000000000000" charset="0"/>
                <a:cs typeface="Puzzle Tale Pixel" panose="00000400000000000000" charset="0"/>
              </a:rPr>
              <a:t>Стоимость нашего решения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24400" y="5372100"/>
            <a:ext cx="5227320" cy="9982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85"/>
              </a:lnSpc>
            </a:pPr>
            <a:r>
              <a:rPr lang="en-US" sz="8000">
                <a:solidFill>
                  <a:srgbClr val="2E1B5B"/>
                </a:solidFill>
                <a:latin typeface="Southbank LT" pitchFamily="2" charset="0"/>
                <a:cs typeface="Southbank LT" pitchFamily="2" charset="0"/>
              </a:rPr>
              <a:t>1620</a:t>
            </a:r>
          </a:p>
        </p:txBody>
      </p:sp>
      <p:sp>
        <p:nvSpPr>
          <p:cNvPr id="19" name="Freeform 19"/>
          <p:cNvSpPr/>
          <p:nvPr/>
        </p:nvSpPr>
        <p:spPr>
          <a:xfrm>
            <a:off x="15087343" y="7373882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0" name="Freeform 20"/>
          <p:cNvSpPr/>
          <p:nvPr/>
        </p:nvSpPr>
        <p:spPr>
          <a:xfrm>
            <a:off x="15298117" y="6210074"/>
            <a:ext cx="1024534" cy="1024534"/>
          </a:xfrm>
          <a:custGeom>
            <a:avLst/>
            <a:gdLst/>
            <a:ahLst/>
            <a:cxnLst/>
            <a:rect l="l" t="t" r="r" b="b"/>
            <a:pathLst>
              <a:path w="1024534" h="1024534">
                <a:moveTo>
                  <a:pt x="0" y="0"/>
                </a:moveTo>
                <a:lnTo>
                  <a:pt x="1024534" y="0"/>
                </a:lnTo>
                <a:lnTo>
                  <a:pt x="1024534" y="1024534"/>
                </a:lnTo>
                <a:lnTo>
                  <a:pt x="0" y="1024534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10058400" y="5219700"/>
            <a:ext cx="50800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ru-RU" altLang="en-US" sz="7200" b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rPr>
              <a:t>рублей</a:t>
            </a:r>
          </a:p>
        </p:txBody>
      </p:sp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76200" y="0"/>
            <a:ext cx="18316575" cy="106210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2"/>
          <p:cNvSpPr/>
          <p:nvPr/>
        </p:nvSpPr>
        <p:spPr>
          <a:xfrm>
            <a:off x="1548765" y="417830"/>
            <a:ext cx="6462395" cy="2416810"/>
          </a:xfrm>
          <a:custGeom>
            <a:avLst/>
            <a:gdLst/>
            <a:ahLst/>
            <a:cxnLst/>
            <a:rect l="l" t="t" r="r" b="b"/>
            <a:pathLst>
              <a:path w="15072476" h="3261136">
                <a:moveTo>
                  <a:pt x="0" y="0"/>
                </a:moveTo>
                <a:lnTo>
                  <a:pt x="15072476" y="0"/>
                </a:lnTo>
                <a:lnTo>
                  <a:pt x="15072476" y="3261136"/>
                </a:lnTo>
                <a:lnTo>
                  <a:pt x="0" y="326113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6" name="Freeform 16"/>
          <p:cNvSpPr/>
          <p:nvPr/>
        </p:nvSpPr>
        <p:spPr>
          <a:xfrm>
            <a:off x="-76033" y="8648804"/>
            <a:ext cx="2393287" cy="1549109"/>
          </a:xfrm>
          <a:custGeom>
            <a:avLst/>
            <a:gdLst/>
            <a:ahLst/>
            <a:cxnLst/>
            <a:rect l="l" t="t" r="r" b="b"/>
            <a:pathLst>
              <a:path w="2393287" h="1549109">
                <a:moveTo>
                  <a:pt x="0" y="0"/>
                </a:moveTo>
                <a:lnTo>
                  <a:pt x="2393287" y="0"/>
                </a:lnTo>
                <a:lnTo>
                  <a:pt x="2393287" y="1549110"/>
                </a:lnTo>
                <a:lnTo>
                  <a:pt x="0" y="154911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2" name="TextBox 5"/>
          <p:cNvSpPr txBox="1"/>
          <p:nvPr/>
        </p:nvSpPr>
        <p:spPr>
          <a:xfrm>
            <a:off x="2209618" y="647661"/>
            <a:ext cx="613921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>
                <a:solidFill>
                  <a:srgbClr val="2E1B5B"/>
                </a:solidFill>
                <a:latin typeface="Southbank LT" pitchFamily="2" charset="0"/>
              </a:rPr>
              <a:t>В какую стоимость вы чаще всего покупаете настольные игры?</a:t>
            </a:r>
          </a:p>
        </p:txBody>
      </p:sp>
      <p:graphicFrame>
        <p:nvGraphicFramePr>
          <p:cNvPr id="23" name="Диаграмма 22"/>
          <p:cNvGraphicFramePr/>
          <p:nvPr/>
        </p:nvGraphicFramePr>
        <p:xfrm>
          <a:off x="838200" y="2834640"/>
          <a:ext cx="9103360" cy="6777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9" name="Freeform 10"/>
          <p:cNvSpPr/>
          <p:nvPr/>
        </p:nvSpPr>
        <p:spPr>
          <a:xfrm>
            <a:off x="304618" y="495134"/>
            <a:ext cx="814608" cy="814608"/>
          </a:xfrm>
          <a:custGeom>
            <a:avLst/>
            <a:gdLst/>
            <a:ahLst/>
            <a:cxnLst/>
            <a:rect l="l" t="t" r="r" b="b"/>
            <a:pathLst>
              <a:path w="814608" h="814608">
                <a:moveTo>
                  <a:pt x="0" y="0"/>
                </a:moveTo>
                <a:lnTo>
                  <a:pt x="814608" y="0"/>
                </a:lnTo>
                <a:lnTo>
                  <a:pt x="814608" y="814609"/>
                </a:lnTo>
                <a:lnTo>
                  <a:pt x="0" y="814609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/>
          <p:cNvSpPr/>
          <p:nvPr/>
        </p:nvSpPr>
        <p:spPr>
          <a:xfrm>
            <a:off x="15925488" y="-647840"/>
            <a:ext cx="5003671" cy="1819517"/>
          </a:xfrm>
          <a:custGeom>
            <a:avLst/>
            <a:gdLst/>
            <a:ahLst/>
            <a:cxnLst/>
            <a:rect l="l" t="t" r="r" b="b"/>
            <a:pathLst>
              <a:path w="5003671" h="1819517">
                <a:moveTo>
                  <a:pt x="0" y="0"/>
                </a:moveTo>
                <a:lnTo>
                  <a:pt x="5003671" y="0"/>
                </a:lnTo>
                <a:lnTo>
                  <a:pt x="5003671" y="1819517"/>
                </a:lnTo>
                <a:lnTo>
                  <a:pt x="0" y="181951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9204551" y="647930"/>
            <a:ext cx="8277825" cy="1381483"/>
            <a:chOff x="6183" y="3871"/>
            <a:chExt cx="16403" cy="1455"/>
          </a:xfrm>
        </p:grpSpPr>
        <p:sp>
          <p:nvSpPr>
            <p:cNvPr id="3" name="Freeform 2"/>
            <p:cNvSpPr/>
            <p:nvPr/>
          </p:nvSpPr>
          <p:spPr>
            <a:xfrm>
              <a:off x="6516" y="3871"/>
              <a:ext cx="15313" cy="1455"/>
            </a:xfrm>
            <a:custGeom>
              <a:avLst/>
              <a:gdLst/>
              <a:ahLst/>
              <a:cxnLst/>
              <a:rect l="l" t="t" r="r" b="b"/>
              <a:pathLst>
                <a:path w="15072476" h="3261136">
                  <a:moveTo>
                    <a:pt x="0" y="0"/>
                  </a:moveTo>
                  <a:lnTo>
                    <a:pt x="15072476" y="0"/>
                  </a:lnTo>
                  <a:lnTo>
                    <a:pt x="15072476" y="3261136"/>
                  </a:lnTo>
                  <a:lnTo>
                    <a:pt x="0" y="3261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183" y="4031"/>
              <a:ext cx="16403" cy="984"/>
            </a:xfrm>
            <a:prstGeom prst="rect">
              <a:avLst/>
            </a:prstGeom>
          </p:spPr>
          <p:txBody>
            <a:bodyPr wrap="square" lIns="0" tIns="0" rIns="0" bIns="0" rtlCol="0" anchor="t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6600"/>
                </a:lnSpc>
              </a:pPr>
              <a:r>
                <a:rPr lang="ru-RU" sz="3200" b="1" dirty="0">
                  <a:solidFill>
                    <a:srgbClr val="2E1B5B"/>
                  </a:solidFill>
                  <a:latin typeface="Southbank LT" pitchFamily="2" charset="0"/>
                </a:rPr>
                <a:t>Для вас настольные игры это</a:t>
              </a:r>
              <a:r>
                <a:rPr lang="ru-RU" sz="3200" dirty="0">
                  <a:solidFill>
                    <a:srgbClr val="2E1B5B"/>
                  </a:solidFill>
                  <a:latin typeface="Southbank LT" pitchFamily="2" charset="0"/>
                </a:rPr>
                <a:t>?</a:t>
              </a:r>
            </a:p>
          </p:txBody>
        </p:sp>
      </p:grpSp>
      <p:graphicFrame>
        <p:nvGraphicFramePr>
          <p:cNvPr id="6" name="Диаграмма 5"/>
          <p:cNvGraphicFramePr/>
          <p:nvPr/>
        </p:nvGraphicFramePr>
        <p:xfrm>
          <a:off x="7924800" y="3467100"/>
          <a:ext cx="10180955" cy="5862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590" y="10160"/>
            <a:ext cx="18265775" cy="102781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100"/>
            <a:ext cx="2953207" cy="3777358"/>
          </a:xfrm>
          <a:custGeom>
            <a:avLst/>
            <a:gdLst/>
            <a:ahLst/>
            <a:cxnLst/>
            <a:rect l="l" t="t" r="r" b="b"/>
            <a:pathLst>
              <a:path w="2953207" h="3777358">
                <a:moveTo>
                  <a:pt x="0" y="0"/>
                </a:moveTo>
                <a:lnTo>
                  <a:pt x="2953207" y="0"/>
                </a:lnTo>
                <a:lnTo>
                  <a:pt x="2953207" y="3777358"/>
                </a:lnTo>
                <a:lnTo>
                  <a:pt x="0" y="377735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 flipH="1">
            <a:off x="15334793" y="257"/>
            <a:ext cx="1924507" cy="2461579"/>
          </a:xfrm>
          <a:custGeom>
            <a:avLst/>
            <a:gdLst/>
            <a:ahLst/>
            <a:cxnLst/>
            <a:rect l="l" t="t" r="r" b="b"/>
            <a:pathLst>
              <a:path w="1924507" h="2461579">
                <a:moveTo>
                  <a:pt x="1924507" y="0"/>
                </a:moveTo>
                <a:lnTo>
                  <a:pt x="0" y="0"/>
                </a:lnTo>
                <a:lnTo>
                  <a:pt x="0" y="2461579"/>
                </a:lnTo>
                <a:lnTo>
                  <a:pt x="1924507" y="2461579"/>
                </a:lnTo>
                <a:lnTo>
                  <a:pt x="1924507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/>
          <p:cNvSpPr/>
          <p:nvPr/>
        </p:nvSpPr>
        <p:spPr>
          <a:xfrm>
            <a:off x="5941731" y="8083452"/>
            <a:ext cx="3909923" cy="952599"/>
          </a:xfrm>
          <a:custGeom>
            <a:avLst/>
            <a:gdLst/>
            <a:ahLst/>
            <a:cxnLst/>
            <a:rect l="l" t="t" r="r" b="b"/>
            <a:pathLst>
              <a:path w="3909923" h="952599">
                <a:moveTo>
                  <a:pt x="0" y="0"/>
                </a:moveTo>
                <a:lnTo>
                  <a:pt x="3909923" y="0"/>
                </a:lnTo>
                <a:lnTo>
                  <a:pt x="3909923" y="952599"/>
                </a:lnTo>
                <a:lnTo>
                  <a:pt x="0" y="95259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Freeform 5"/>
          <p:cNvSpPr/>
          <p:nvPr/>
        </p:nvSpPr>
        <p:spPr>
          <a:xfrm>
            <a:off x="-1617970" y="6721377"/>
            <a:ext cx="9893119" cy="3273723"/>
          </a:xfrm>
          <a:custGeom>
            <a:avLst/>
            <a:gdLst/>
            <a:ahLst/>
            <a:cxnLst/>
            <a:rect l="l" t="t" r="r" b="b"/>
            <a:pathLst>
              <a:path w="9893119" h="3273723">
                <a:moveTo>
                  <a:pt x="0" y="0"/>
                </a:moveTo>
                <a:lnTo>
                  <a:pt x="9893119" y="0"/>
                </a:lnTo>
                <a:lnTo>
                  <a:pt x="9893119" y="3273722"/>
                </a:lnTo>
                <a:lnTo>
                  <a:pt x="0" y="327372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0" y="8970264"/>
            <a:ext cx="7315200" cy="1316736"/>
          </a:xfrm>
          <a:custGeom>
            <a:avLst/>
            <a:gdLst/>
            <a:ahLst/>
            <a:cxnLst/>
            <a:rect l="l" t="t" r="r" b="b"/>
            <a:pathLst>
              <a:path w="7315200" h="1316736">
                <a:moveTo>
                  <a:pt x="0" y="0"/>
                </a:moveTo>
                <a:lnTo>
                  <a:pt x="7315200" y="0"/>
                </a:lnTo>
                <a:lnTo>
                  <a:pt x="7315200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Freeform 7"/>
          <p:cNvSpPr/>
          <p:nvPr/>
        </p:nvSpPr>
        <p:spPr>
          <a:xfrm>
            <a:off x="7178289" y="8970264"/>
            <a:ext cx="7315200" cy="1316736"/>
          </a:xfrm>
          <a:custGeom>
            <a:avLst/>
            <a:gdLst/>
            <a:ahLst/>
            <a:cxnLst/>
            <a:rect l="l" t="t" r="r" b="b"/>
            <a:pathLst>
              <a:path w="7315200" h="1316736">
                <a:moveTo>
                  <a:pt x="0" y="0"/>
                </a:moveTo>
                <a:lnTo>
                  <a:pt x="7315200" y="0"/>
                </a:lnTo>
                <a:lnTo>
                  <a:pt x="7315200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Freeform 8"/>
          <p:cNvSpPr/>
          <p:nvPr/>
        </p:nvSpPr>
        <p:spPr>
          <a:xfrm>
            <a:off x="16297046" y="5387902"/>
            <a:ext cx="2235082" cy="4359202"/>
          </a:xfrm>
          <a:custGeom>
            <a:avLst/>
            <a:gdLst/>
            <a:ahLst/>
            <a:cxnLst/>
            <a:rect l="l" t="t" r="r" b="b"/>
            <a:pathLst>
              <a:path w="2235082" h="4359202">
                <a:moveTo>
                  <a:pt x="0" y="0"/>
                </a:moveTo>
                <a:lnTo>
                  <a:pt x="2235082" y="0"/>
                </a:lnTo>
                <a:lnTo>
                  <a:pt x="2235082" y="4359202"/>
                </a:lnTo>
                <a:lnTo>
                  <a:pt x="0" y="4359202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/>
        </p:nvSpPr>
        <p:spPr>
          <a:xfrm>
            <a:off x="14812711" y="5387902"/>
            <a:ext cx="2235082" cy="4359202"/>
          </a:xfrm>
          <a:custGeom>
            <a:avLst/>
            <a:gdLst/>
            <a:ahLst/>
            <a:cxnLst/>
            <a:rect l="l" t="t" r="r" b="b"/>
            <a:pathLst>
              <a:path w="2235082" h="4359202">
                <a:moveTo>
                  <a:pt x="0" y="0"/>
                </a:moveTo>
                <a:lnTo>
                  <a:pt x="2235082" y="0"/>
                </a:lnTo>
                <a:lnTo>
                  <a:pt x="2235082" y="4359202"/>
                </a:lnTo>
                <a:lnTo>
                  <a:pt x="0" y="4359202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/>
        </p:nvSpPr>
        <p:spPr>
          <a:xfrm>
            <a:off x="14493489" y="8970264"/>
            <a:ext cx="7315200" cy="1316736"/>
          </a:xfrm>
          <a:custGeom>
            <a:avLst/>
            <a:gdLst/>
            <a:ahLst/>
            <a:cxnLst/>
            <a:rect l="l" t="t" r="r" b="b"/>
            <a:pathLst>
              <a:path w="7315200" h="1316736">
                <a:moveTo>
                  <a:pt x="0" y="0"/>
                </a:moveTo>
                <a:lnTo>
                  <a:pt x="7315200" y="0"/>
                </a:lnTo>
                <a:lnTo>
                  <a:pt x="7315200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>
          <a:xfrm>
            <a:off x="12280529" y="6879008"/>
            <a:ext cx="1589354" cy="2091256"/>
          </a:xfrm>
          <a:custGeom>
            <a:avLst/>
            <a:gdLst/>
            <a:ahLst/>
            <a:cxnLst/>
            <a:rect l="l" t="t" r="r" b="b"/>
            <a:pathLst>
              <a:path w="1589354" h="2091256">
                <a:moveTo>
                  <a:pt x="0" y="0"/>
                </a:moveTo>
                <a:lnTo>
                  <a:pt x="1589354" y="0"/>
                </a:lnTo>
                <a:lnTo>
                  <a:pt x="1589354" y="2091256"/>
                </a:lnTo>
                <a:lnTo>
                  <a:pt x="0" y="2091256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" name="Freeform 12"/>
          <p:cNvSpPr/>
          <p:nvPr/>
        </p:nvSpPr>
        <p:spPr>
          <a:xfrm>
            <a:off x="-744591" y="7091203"/>
            <a:ext cx="3909923" cy="952599"/>
          </a:xfrm>
          <a:custGeom>
            <a:avLst/>
            <a:gdLst/>
            <a:ahLst/>
            <a:cxnLst/>
            <a:rect l="l" t="t" r="r" b="b"/>
            <a:pathLst>
              <a:path w="3909923" h="952599">
                <a:moveTo>
                  <a:pt x="0" y="0"/>
                </a:moveTo>
                <a:lnTo>
                  <a:pt x="3909923" y="0"/>
                </a:lnTo>
                <a:lnTo>
                  <a:pt x="3909923" y="952600"/>
                </a:lnTo>
                <a:lnTo>
                  <a:pt x="0" y="9526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Freeform 13"/>
          <p:cNvSpPr/>
          <p:nvPr/>
        </p:nvSpPr>
        <p:spPr>
          <a:xfrm>
            <a:off x="4755082" y="519900"/>
            <a:ext cx="3141610" cy="1422293"/>
          </a:xfrm>
          <a:custGeom>
            <a:avLst/>
            <a:gdLst/>
            <a:ahLst/>
            <a:cxnLst/>
            <a:rect l="l" t="t" r="r" b="b"/>
            <a:pathLst>
              <a:path w="3141610" h="1422293">
                <a:moveTo>
                  <a:pt x="0" y="0"/>
                </a:moveTo>
                <a:lnTo>
                  <a:pt x="3141610" y="0"/>
                </a:lnTo>
                <a:lnTo>
                  <a:pt x="3141610" y="1422293"/>
                </a:lnTo>
                <a:lnTo>
                  <a:pt x="0" y="1422293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6" name="Freeform 16"/>
          <p:cNvSpPr/>
          <p:nvPr/>
        </p:nvSpPr>
        <p:spPr>
          <a:xfrm>
            <a:off x="10201534" y="1119898"/>
            <a:ext cx="822294" cy="822294"/>
          </a:xfrm>
          <a:custGeom>
            <a:avLst/>
            <a:gdLst/>
            <a:ahLst/>
            <a:cxnLst/>
            <a:rect l="l" t="t" r="r" b="b"/>
            <a:pathLst>
              <a:path w="822294" h="822294">
                <a:moveTo>
                  <a:pt x="0" y="0"/>
                </a:moveTo>
                <a:lnTo>
                  <a:pt x="822295" y="0"/>
                </a:lnTo>
                <a:lnTo>
                  <a:pt x="822295" y="822295"/>
                </a:lnTo>
                <a:lnTo>
                  <a:pt x="0" y="822295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7" name="Freeform 17"/>
          <p:cNvSpPr/>
          <p:nvPr/>
        </p:nvSpPr>
        <p:spPr>
          <a:xfrm>
            <a:off x="457260" y="5027026"/>
            <a:ext cx="814608" cy="814608"/>
          </a:xfrm>
          <a:custGeom>
            <a:avLst/>
            <a:gdLst/>
            <a:ahLst/>
            <a:cxnLst/>
            <a:rect l="l" t="t" r="r" b="b"/>
            <a:pathLst>
              <a:path w="814608" h="814608">
                <a:moveTo>
                  <a:pt x="0" y="0"/>
                </a:moveTo>
                <a:lnTo>
                  <a:pt x="814608" y="0"/>
                </a:lnTo>
                <a:lnTo>
                  <a:pt x="814608" y="814608"/>
                </a:lnTo>
                <a:lnTo>
                  <a:pt x="0" y="814608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8" name="Freeform 18"/>
          <p:cNvSpPr/>
          <p:nvPr/>
        </p:nvSpPr>
        <p:spPr>
          <a:xfrm>
            <a:off x="17259300" y="3777358"/>
            <a:ext cx="481533" cy="481533"/>
          </a:xfrm>
          <a:custGeom>
            <a:avLst/>
            <a:gdLst/>
            <a:ahLst/>
            <a:cxnLst/>
            <a:rect l="l" t="t" r="r" b="b"/>
            <a:pathLst>
              <a:path w="481533" h="481533">
                <a:moveTo>
                  <a:pt x="0" y="0"/>
                </a:moveTo>
                <a:lnTo>
                  <a:pt x="481533" y="0"/>
                </a:lnTo>
                <a:lnTo>
                  <a:pt x="481533" y="481533"/>
                </a:lnTo>
                <a:lnTo>
                  <a:pt x="0" y="481533"/>
                </a:lnTo>
                <a:lnTo>
                  <a:pt x="0" y="0"/>
                </a:lnTo>
                <a:close/>
              </a:path>
            </a:pathLst>
          </a:custGeom>
          <a:blipFill>
            <a:blip r:embed="rId20" cstate="print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9" name="Freeform 2"/>
          <p:cNvSpPr/>
          <p:nvPr/>
        </p:nvSpPr>
        <p:spPr>
          <a:xfrm>
            <a:off x="1523942" y="3314511"/>
            <a:ext cx="15072476" cy="3261136"/>
          </a:xfrm>
          <a:custGeom>
            <a:avLst/>
            <a:gdLst/>
            <a:ahLst/>
            <a:cxnLst/>
            <a:rect l="l" t="t" r="r" b="b"/>
            <a:pathLst>
              <a:path w="15072476" h="3261136">
                <a:moveTo>
                  <a:pt x="0" y="0"/>
                </a:moveTo>
                <a:lnTo>
                  <a:pt x="15072476" y="0"/>
                </a:lnTo>
                <a:lnTo>
                  <a:pt x="15072476" y="3261136"/>
                </a:lnTo>
                <a:lnTo>
                  <a:pt x="0" y="3261136"/>
                </a:lnTo>
                <a:lnTo>
                  <a:pt x="0" y="0"/>
                </a:lnTo>
                <a:close/>
              </a:path>
            </a:pathLst>
          </a:custGeom>
          <a:blipFill>
            <a:blip r:embed="rId21" cstate="print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0" name="TextBox 7"/>
          <p:cNvSpPr txBox="1"/>
          <p:nvPr/>
        </p:nvSpPr>
        <p:spPr>
          <a:xfrm>
            <a:off x="1752817" y="4914599"/>
            <a:ext cx="14406446" cy="84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ru-RU" sz="13800" dirty="0">
                <a:solidFill>
                  <a:srgbClr val="2E1B5B"/>
                </a:solidFill>
                <a:latin typeface="Puzzle Tale Pixel" panose="00000400000000000000" charset="0"/>
                <a:cs typeface="Puzzle Tale Pixel" panose="00000400000000000000" charset="0"/>
                <a:sym typeface="+mn-ea"/>
              </a:rPr>
              <a:t>Конкуренты</a:t>
            </a:r>
          </a:p>
        </p:txBody>
      </p:sp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0" y="-38100"/>
            <a:ext cx="18288000" cy="10248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Текстовое поле 99"/>
          <p:cNvSpPr txBox="1"/>
          <p:nvPr/>
        </p:nvSpPr>
        <p:spPr>
          <a:xfrm>
            <a:off x="9144000" y="13928089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Southbank LT" pitchFamily="2" charset="0"/>
                <a:cs typeface="Calibri" panose="020F0502020204030204" charset="0"/>
              </a:rPr>
              <a:t> </a:t>
            </a:r>
            <a:endParaRPr lang="en-US" altLang="en-US" b="0">
              <a:latin typeface="Southbank LT" pitchFamily="2" charset="0"/>
              <a:cs typeface="Calibri" panose="020F0502020204030204" charset="0"/>
            </a:endParaRPr>
          </a:p>
        </p:txBody>
      </p:sp>
      <p:sp>
        <p:nvSpPr>
          <p:cNvPr id="27" name="Freeform 6"/>
          <p:cNvSpPr/>
          <p:nvPr/>
        </p:nvSpPr>
        <p:spPr>
          <a:xfrm>
            <a:off x="15697510" y="-1104710"/>
            <a:ext cx="3479180" cy="3479180"/>
          </a:xfrm>
          <a:custGeom>
            <a:avLst/>
            <a:gdLst/>
            <a:ahLst/>
            <a:cxnLst/>
            <a:rect l="l" t="t" r="r" b="b"/>
            <a:pathLst>
              <a:path w="3479180" h="3479180">
                <a:moveTo>
                  <a:pt x="0" y="0"/>
                </a:moveTo>
                <a:lnTo>
                  <a:pt x="3479180" y="0"/>
                </a:lnTo>
                <a:lnTo>
                  <a:pt x="3479180" y="3479180"/>
                </a:lnTo>
                <a:lnTo>
                  <a:pt x="0" y="347918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6" name="Freeform 5"/>
          <p:cNvSpPr/>
          <p:nvPr/>
        </p:nvSpPr>
        <p:spPr>
          <a:xfrm>
            <a:off x="14249665" y="571244"/>
            <a:ext cx="2997570" cy="1046425"/>
          </a:xfrm>
          <a:custGeom>
            <a:avLst/>
            <a:gdLst/>
            <a:ahLst/>
            <a:cxnLst/>
            <a:rect l="l" t="t" r="r" b="b"/>
            <a:pathLst>
              <a:path w="2997570" h="1046425">
                <a:moveTo>
                  <a:pt x="0" y="0"/>
                </a:moveTo>
                <a:lnTo>
                  <a:pt x="2997570" y="0"/>
                </a:lnTo>
                <a:lnTo>
                  <a:pt x="2997570" y="1046425"/>
                </a:lnTo>
                <a:lnTo>
                  <a:pt x="0" y="104642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 cstate="print"/>
          <a:srcRect r="17066" b="3642"/>
          <a:stretch>
            <a:fillRect/>
          </a:stretch>
        </p:blipFill>
        <p:spPr>
          <a:xfrm>
            <a:off x="1371600" y="1541780"/>
            <a:ext cx="15878175" cy="834072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58790" cy="102723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4"/>
          <p:cNvSpPr/>
          <p:nvPr/>
        </p:nvSpPr>
        <p:spPr>
          <a:xfrm>
            <a:off x="13093818" y="4623193"/>
            <a:ext cx="4636659" cy="4043447"/>
          </a:xfrm>
          <a:custGeom>
            <a:avLst/>
            <a:gdLst/>
            <a:ahLst/>
            <a:cxnLst/>
            <a:rect l="l" t="t" r="r" b="b"/>
            <a:pathLst>
              <a:path w="6511435" h="12346104">
                <a:moveTo>
                  <a:pt x="0" y="0"/>
                </a:moveTo>
                <a:lnTo>
                  <a:pt x="6511434" y="0"/>
                </a:lnTo>
                <a:lnTo>
                  <a:pt x="6511434" y="12346104"/>
                </a:lnTo>
                <a:lnTo>
                  <a:pt x="0" y="123461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r="-45997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8"/>
          <p:cNvSpPr/>
          <p:nvPr/>
        </p:nvSpPr>
        <p:spPr>
          <a:xfrm>
            <a:off x="143879" y="5951231"/>
            <a:ext cx="4018364" cy="3814066"/>
          </a:xfrm>
          <a:custGeom>
            <a:avLst/>
            <a:gdLst/>
            <a:ahLst/>
            <a:cxnLst/>
            <a:rect l="l" t="t" r="r" b="b"/>
            <a:pathLst>
              <a:path w="4368814" h="6019297">
                <a:moveTo>
                  <a:pt x="0" y="0"/>
                </a:moveTo>
                <a:lnTo>
                  <a:pt x="4368814" y="0"/>
                </a:lnTo>
                <a:lnTo>
                  <a:pt x="4368814" y="6019297"/>
                </a:lnTo>
                <a:lnTo>
                  <a:pt x="0" y="6019297"/>
                </a:lnTo>
                <a:lnTo>
                  <a:pt x="0" y="0"/>
                </a:lnTo>
                <a:close/>
              </a:path>
            </a:pathLst>
          </a:custGeom>
          <a:solidFill>
            <a:srgbClr val="A4F0FF">
              <a:alpha val="75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8"/>
          <p:cNvSpPr/>
          <p:nvPr/>
        </p:nvSpPr>
        <p:spPr>
          <a:xfrm>
            <a:off x="4500564" y="1919847"/>
            <a:ext cx="3496392" cy="3454899"/>
          </a:xfrm>
          <a:custGeom>
            <a:avLst/>
            <a:gdLst/>
            <a:ahLst/>
            <a:cxnLst/>
            <a:rect l="l" t="t" r="r" b="b"/>
            <a:pathLst>
              <a:path w="4368814" h="6019297">
                <a:moveTo>
                  <a:pt x="0" y="0"/>
                </a:moveTo>
                <a:lnTo>
                  <a:pt x="4368814" y="0"/>
                </a:lnTo>
                <a:lnTo>
                  <a:pt x="4368814" y="6019297"/>
                </a:lnTo>
                <a:lnTo>
                  <a:pt x="0" y="6019297"/>
                </a:lnTo>
                <a:lnTo>
                  <a:pt x="0" y="0"/>
                </a:lnTo>
                <a:close/>
              </a:path>
            </a:pathLst>
          </a:custGeom>
          <a:solidFill>
            <a:srgbClr val="D9B8FE">
              <a:alpha val="6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9"/>
          <p:cNvSpPr txBox="1"/>
          <p:nvPr/>
        </p:nvSpPr>
        <p:spPr>
          <a:xfrm>
            <a:off x="13054449" y="2528477"/>
            <a:ext cx="4844577" cy="1477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РАМ (настольные игры)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ТАМ (купить настольные игры)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S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АМ (хроники разбитого мира)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thbank LT" pitchFamily="2" charset="0"/>
              <a:ea typeface="+mn-ea"/>
              <a:cs typeface="Southbank LT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S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ОМ (отраслевая конверсия)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thbank LT" pitchFamily="2" charset="0"/>
              <a:ea typeface="+mn-ea"/>
              <a:cs typeface="Southbank LT" pitchFamily="2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12669071" y="4237710"/>
            <a:ext cx="5379502" cy="4803727"/>
            <a:chOff x="13151279" y="748617"/>
            <a:chExt cx="5379502" cy="4803727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13151279" y="748617"/>
              <a:ext cx="5379502" cy="4803727"/>
              <a:chOff x="13151279" y="748617"/>
              <a:chExt cx="5379502" cy="4803727"/>
            </a:xfrm>
          </p:grpSpPr>
          <p:pic>
            <p:nvPicPr>
              <p:cNvPr id="36" name="Рисунок 3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ackgroundRemoval t="9449" b="90376" l="10000" r="90000">
                            <a14:foregroundMark x1="49375" y1="10149" x2="49375" y2="10149"/>
                            <a14:foregroundMark x1="49688" y1="9536" x2="49688" y2="9536"/>
                            <a14:foregroundMark x1="49531" y1="90376" x2="49531" y2="90376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3151279" y="748617"/>
                <a:ext cx="5379502" cy="4803727"/>
              </a:xfrm>
              <a:prstGeom prst="rect">
                <a:avLst/>
              </a:prstGeom>
            </p:spPr>
          </p:pic>
          <p:sp>
            <p:nvSpPr>
              <p:cNvPr id="37" name="Прямоугольник 36"/>
              <p:cNvSpPr/>
              <p:nvPr/>
            </p:nvSpPr>
            <p:spPr>
              <a:xfrm>
                <a:off x="15245506" y="3269105"/>
                <a:ext cx="1199339" cy="288928"/>
              </a:xfrm>
              <a:prstGeom prst="rect">
                <a:avLst/>
              </a:prstGeom>
              <a:solidFill>
                <a:srgbClr val="2A3B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233400</a:t>
                </a:r>
              </a:p>
            </p:txBody>
          </p:sp>
        </p:grpSp>
        <p:sp>
          <p:nvSpPr>
            <p:cNvPr id="35" name="Прямоугольник 34"/>
            <p:cNvSpPr/>
            <p:nvPr/>
          </p:nvSpPr>
          <p:spPr>
            <a:xfrm>
              <a:off x="15334998" y="4421599"/>
              <a:ext cx="1047138" cy="288928"/>
            </a:xfrm>
            <a:prstGeom prst="rect">
              <a:avLst/>
            </a:prstGeom>
            <a:solidFill>
              <a:srgbClr val="B64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77800</a:t>
              </a:r>
              <a:endPara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Freeform 8"/>
          <p:cNvSpPr/>
          <p:nvPr/>
        </p:nvSpPr>
        <p:spPr>
          <a:xfrm>
            <a:off x="4439898" y="5753100"/>
            <a:ext cx="3496391" cy="3068879"/>
          </a:xfrm>
          <a:custGeom>
            <a:avLst/>
            <a:gdLst/>
            <a:ahLst/>
            <a:cxnLst/>
            <a:rect l="l" t="t" r="r" b="b"/>
            <a:pathLst>
              <a:path w="4368814" h="6019297">
                <a:moveTo>
                  <a:pt x="0" y="0"/>
                </a:moveTo>
                <a:lnTo>
                  <a:pt x="4368814" y="0"/>
                </a:lnTo>
                <a:lnTo>
                  <a:pt x="4368814" y="6019297"/>
                </a:lnTo>
                <a:lnTo>
                  <a:pt x="0" y="6019297"/>
                </a:lnTo>
                <a:lnTo>
                  <a:pt x="0" y="0"/>
                </a:lnTo>
                <a:close/>
              </a:path>
            </a:pathLst>
          </a:custGeom>
          <a:solidFill>
            <a:srgbClr val="E4FF97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9"/>
          <p:cNvSpPr txBox="1"/>
          <p:nvPr/>
        </p:nvSpPr>
        <p:spPr>
          <a:xfrm>
            <a:off x="4520782" y="1963633"/>
            <a:ext cx="3531346" cy="66478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Ключевые ресурсы: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thbank LT" pitchFamily="2" charset="0"/>
              <a:ea typeface="+mn-ea"/>
              <a:cs typeface="Southbank LT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1. Книга «Хроники разбитого мира»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2. Команда проекта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3. Разработанная настольная игра по мотивам «Хроники разбитого мира»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w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thbank LT" pitchFamily="2" charset="0"/>
              <a:ea typeface="+mn-ea"/>
              <a:cs typeface="Southbank LT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Ключевые метрики: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Southbank LT" pitchFamily="2" charset="0"/>
              <a:ea typeface="+mn-ea"/>
              <a:cs typeface="Southbank LT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1. Количество людей сделавших предзаказ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2. Количество продаж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3. Количество людей, посещавших сайт</a:t>
            </a:r>
          </a:p>
        </p:txBody>
      </p:sp>
      <p:sp>
        <p:nvSpPr>
          <p:cNvPr id="31" name="TextBox 9"/>
          <p:cNvSpPr txBox="1"/>
          <p:nvPr/>
        </p:nvSpPr>
        <p:spPr>
          <a:xfrm>
            <a:off x="375661" y="6456219"/>
            <a:ext cx="3554800" cy="2585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Ключевые виды деятельности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thbank LT" pitchFamily="2" charset="0"/>
              <a:ea typeface="+mn-ea"/>
              <a:cs typeface="Southbank LT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1. Дизайн и производство настольной игры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2. Маркетинг и продажи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3. Клиентская поддержка</a:t>
            </a:r>
          </a:p>
        </p:txBody>
      </p:sp>
      <p:sp>
        <p:nvSpPr>
          <p:cNvPr id="32" name="Freeform 8"/>
          <p:cNvSpPr/>
          <p:nvPr/>
        </p:nvSpPr>
        <p:spPr>
          <a:xfrm>
            <a:off x="8246977" y="3175003"/>
            <a:ext cx="4484613" cy="5492640"/>
          </a:xfrm>
          <a:custGeom>
            <a:avLst/>
            <a:gdLst/>
            <a:ahLst/>
            <a:cxnLst/>
            <a:rect l="l" t="t" r="r" b="b"/>
            <a:pathLst>
              <a:path w="4368814" h="6019297">
                <a:moveTo>
                  <a:pt x="0" y="0"/>
                </a:moveTo>
                <a:lnTo>
                  <a:pt x="4368814" y="0"/>
                </a:lnTo>
                <a:lnTo>
                  <a:pt x="4368814" y="6019297"/>
                </a:lnTo>
                <a:lnTo>
                  <a:pt x="0" y="6019297"/>
                </a:lnTo>
                <a:lnTo>
                  <a:pt x="0" y="0"/>
                </a:lnTo>
                <a:close/>
              </a:path>
            </a:pathLst>
          </a:custGeom>
          <a:solidFill>
            <a:srgbClr val="FFD8A9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/>
          <p:cNvSpPr txBox="1"/>
          <p:nvPr/>
        </p:nvSpPr>
        <p:spPr>
          <a:xfrm>
            <a:off x="8395340" y="3336000"/>
            <a:ext cx="4299535" cy="5170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Потребительские сегменты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Southbank LT" pitchFamily="2" charset="0"/>
              <a:ea typeface="+mn-ea"/>
              <a:cs typeface="Southbank LT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1. Подростки 14-18 лет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- Школьники 7-11 класс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- Студенты колледжей, техникумов 1-4 курсов (14-18 лет)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2. Родители 14-18 летних подростков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3. Молодые люди 19-28 лет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- Студенты вузов (бакалавры, магистранты, аспиранты)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4.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Фанатная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 база книги «Хроники разбитого мира» </a:t>
            </a: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0200" y="30096"/>
            <a:ext cx="15440580" cy="1348401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304800" y="9418284"/>
            <a:ext cx="18897600" cy="1371719"/>
          </a:xfrm>
          <a:prstGeom prst="rect">
            <a:avLst/>
          </a:prstGeom>
        </p:spPr>
      </p:pic>
      <p:sp>
        <p:nvSpPr>
          <p:cNvPr id="23" name="Freeform 8"/>
          <p:cNvSpPr/>
          <p:nvPr/>
        </p:nvSpPr>
        <p:spPr>
          <a:xfrm>
            <a:off x="144347" y="1454167"/>
            <a:ext cx="4034035" cy="4046558"/>
          </a:xfrm>
          <a:custGeom>
            <a:avLst/>
            <a:gdLst/>
            <a:ahLst/>
            <a:cxnLst/>
            <a:rect l="l" t="t" r="r" b="b"/>
            <a:pathLst>
              <a:path w="4368814" h="6019297">
                <a:moveTo>
                  <a:pt x="0" y="0"/>
                </a:moveTo>
                <a:lnTo>
                  <a:pt x="4368814" y="0"/>
                </a:lnTo>
                <a:lnTo>
                  <a:pt x="4368814" y="6019297"/>
                </a:lnTo>
                <a:lnTo>
                  <a:pt x="0" y="6019297"/>
                </a:lnTo>
                <a:lnTo>
                  <a:pt x="0" y="0"/>
                </a:lnTo>
                <a:close/>
              </a:path>
            </a:pathLst>
          </a:custGeom>
          <a:solidFill>
            <a:srgbClr val="FF6BBE">
              <a:alpha val="7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5"/>
          <p:cNvSpPr txBox="1"/>
          <p:nvPr/>
        </p:nvSpPr>
        <p:spPr>
          <a:xfrm>
            <a:off x="686022" y="419288"/>
            <a:ext cx="17003586" cy="845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srgbClr val="2E1B5B"/>
                </a:solidFill>
                <a:effectLst/>
                <a:uLnTx/>
                <a:uFillTx/>
                <a:latin typeface="Puzzle Tale Pixel" panose="00000400000000000000" charset="0"/>
                <a:cs typeface="Puzzle Tale Pixel" panose="00000400000000000000" charset="0"/>
              </a:rPr>
              <a:t>Рынок настольных игр и бизнес-модель </a:t>
            </a:r>
          </a:p>
        </p:txBody>
      </p:sp>
      <p:sp>
        <p:nvSpPr>
          <p:cNvPr id="25" name="TextBox 9"/>
          <p:cNvSpPr txBox="1"/>
          <p:nvPr/>
        </p:nvSpPr>
        <p:spPr>
          <a:xfrm>
            <a:off x="294204" y="1593031"/>
            <a:ext cx="3943219" cy="3693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Ценностное предложение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thbank LT" pitchFamily="2" charset="0"/>
              <a:ea typeface="+mn-ea"/>
              <a:cs typeface="Southbank LT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Настольная игра, в которой пользователь сможет отправиться в кибер-город Бест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Хард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 Сити и на пути столкнется с командными задачами, загадками и захватывающими сюжетными поворотами </a:t>
            </a:r>
          </a:p>
        </p:txBody>
      </p:sp>
      <p:sp>
        <p:nvSpPr>
          <p:cNvPr id="5" name="Freeform 5"/>
          <p:cNvSpPr/>
          <p:nvPr/>
        </p:nvSpPr>
        <p:spPr>
          <a:xfrm>
            <a:off x="8915665" y="2128264"/>
            <a:ext cx="2997570" cy="1046425"/>
          </a:xfrm>
          <a:custGeom>
            <a:avLst/>
            <a:gdLst/>
            <a:ahLst/>
            <a:cxnLst/>
            <a:rect l="l" t="t" r="r" b="b"/>
            <a:pathLst>
              <a:path w="2997570" h="1046425">
                <a:moveTo>
                  <a:pt x="0" y="0"/>
                </a:moveTo>
                <a:lnTo>
                  <a:pt x="2997570" y="0"/>
                </a:lnTo>
                <a:lnTo>
                  <a:pt x="2997570" y="1046425"/>
                </a:lnTo>
                <a:lnTo>
                  <a:pt x="0" y="104642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5"/>
          <p:cNvSpPr/>
          <p:nvPr/>
        </p:nvSpPr>
        <p:spPr>
          <a:xfrm>
            <a:off x="15087865" y="799844"/>
            <a:ext cx="2997570" cy="1046425"/>
          </a:xfrm>
          <a:custGeom>
            <a:avLst/>
            <a:gdLst/>
            <a:ahLst/>
            <a:cxnLst/>
            <a:rect l="l" t="t" r="r" b="b"/>
            <a:pathLst>
              <a:path w="2997570" h="1046425">
                <a:moveTo>
                  <a:pt x="0" y="0"/>
                </a:moveTo>
                <a:lnTo>
                  <a:pt x="2997570" y="0"/>
                </a:lnTo>
                <a:lnTo>
                  <a:pt x="2997570" y="1046425"/>
                </a:lnTo>
                <a:lnTo>
                  <a:pt x="0" y="104642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5"/>
          <p:cNvSpPr/>
          <p:nvPr/>
        </p:nvSpPr>
        <p:spPr>
          <a:xfrm>
            <a:off x="0" y="745490"/>
            <a:ext cx="1826895" cy="708660"/>
          </a:xfrm>
          <a:custGeom>
            <a:avLst/>
            <a:gdLst/>
            <a:ahLst/>
            <a:cxnLst/>
            <a:rect l="l" t="t" r="r" b="b"/>
            <a:pathLst>
              <a:path w="2997570" h="1046425">
                <a:moveTo>
                  <a:pt x="0" y="0"/>
                </a:moveTo>
                <a:lnTo>
                  <a:pt x="2997570" y="0"/>
                </a:lnTo>
                <a:lnTo>
                  <a:pt x="2997570" y="1046425"/>
                </a:lnTo>
                <a:lnTo>
                  <a:pt x="0" y="1046425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-9525"/>
            <a:ext cx="18303240" cy="106248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7560" y="-419240"/>
            <a:ext cx="2973913" cy="2973913"/>
          </a:xfrm>
          <a:custGeom>
            <a:avLst/>
            <a:gdLst/>
            <a:ahLst/>
            <a:cxnLst/>
            <a:rect l="l" t="t" r="r" b="b"/>
            <a:pathLst>
              <a:path w="2973913" h="2973913">
                <a:moveTo>
                  <a:pt x="0" y="0"/>
                </a:moveTo>
                <a:lnTo>
                  <a:pt x="2973914" y="0"/>
                </a:lnTo>
                <a:lnTo>
                  <a:pt x="2973914" y="2973913"/>
                </a:lnTo>
                <a:lnTo>
                  <a:pt x="0" y="297391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>
            <a:off x="1448104" y="1333602"/>
            <a:ext cx="2002459" cy="699040"/>
          </a:xfrm>
          <a:custGeom>
            <a:avLst/>
            <a:gdLst/>
            <a:ahLst/>
            <a:cxnLst/>
            <a:rect l="l" t="t" r="r" b="b"/>
            <a:pathLst>
              <a:path w="2002459" h="699040">
                <a:moveTo>
                  <a:pt x="0" y="0"/>
                </a:moveTo>
                <a:lnTo>
                  <a:pt x="2002459" y="0"/>
                </a:lnTo>
                <a:lnTo>
                  <a:pt x="2002459" y="699040"/>
                </a:lnTo>
                <a:lnTo>
                  <a:pt x="0" y="69904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Freeform 5"/>
          <p:cNvSpPr/>
          <p:nvPr/>
        </p:nvSpPr>
        <p:spPr>
          <a:xfrm>
            <a:off x="0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1714051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Freeform 7"/>
          <p:cNvSpPr/>
          <p:nvPr/>
        </p:nvSpPr>
        <p:spPr>
          <a:xfrm>
            <a:off x="3428103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Freeform 8"/>
          <p:cNvSpPr/>
          <p:nvPr/>
        </p:nvSpPr>
        <p:spPr>
          <a:xfrm>
            <a:off x="5142154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/>
        </p:nvSpPr>
        <p:spPr>
          <a:xfrm>
            <a:off x="6856205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/>
        </p:nvSpPr>
        <p:spPr>
          <a:xfrm>
            <a:off x="8570257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>
          <a:xfrm>
            <a:off x="10284308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" name="Freeform 12"/>
          <p:cNvSpPr/>
          <p:nvPr/>
        </p:nvSpPr>
        <p:spPr>
          <a:xfrm>
            <a:off x="11998360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Freeform 13"/>
          <p:cNvSpPr/>
          <p:nvPr/>
        </p:nvSpPr>
        <p:spPr>
          <a:xfrm>
            <a:off x="13712411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4" name="Freeform 14"/>
          <p:cNvSpPr/>
          <p:nvPr/>
        </p:nvSpPr>
        <p:spPr>
          <a:xfrm>
            <a:off x="15426462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5" name="Freeform 15"/>
          <p:cNvSpPr/>
          <p:nvPr/>
        </p:nvSpPr>
        <p:spPr>
          <a:xfrm>
            <a:off x="17140514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6" name="Freeform 16"/>
          <p:cNvSpPr/>
          <p:nvPr/>
        </p:nvSpPr>
        <p:spPr>
          <a:xfrm>
            <a:off x="1344462" y="7538189"/>
            <a:ext cx="2393287" cy="1549109"/>
          </a:xfrm>
          <a:custGeom>
            <a:avLst/>
            <a:gdLst/>
            <a:ahLst/>
            <a:cxnLst/>
            <a:rect l="l" t="t" r="r" b="b"/>
            <a:pathLst>
              <a:path w="2393287" h="1549109">
                <a:moveTo>
                  <a:pt x="0" y="0"/>
                </a:moveTo>
                <a:lnTo>
                  <a:pt x="2393287" y="0"/>
                </a:lnTo>
                <a:lnTo>
                  <a:pt x="2393287" y="1549110"/>
                </a:lnTo>
                <a:lnTo>
                  <a:pt x="0" y="154911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2" name="Freeform 2"/>
          <p:cNvSpPr/>
          <p:nvPr/>
        </p:nvSpPr>
        <p:spPr>
          <a:xfrm>
            <a:off x="1600200" y="5143500"/>
            <a:ext cx="5067300" cy="1875155"/>
          </a:xfrm>
          <a:custGeom>
            <a:avLst/>
            <a:gdLst/>
            <a:ahLst/>
            <a:cxnLst/>
            <a:rect l="l" t="t" r="r" b="b"/>
            <a:pathLst>
              <a:path w="15072476" h="3261136">
                <a:moveTo>
                  <a:pt x="0" y="0"/>
                </a:moveTo>
                <a:lnTo>
                  <a:pt x="15072476" y="0"/>
                </a:lnTo>
                <a:lnTo>
                  <a:pt x="15072476" y="3261136"/>
                </a:lnTo>
                <a:lnTo>
                  <a:pt x="0" y="3261136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7" name="TextBox 17"/>
          <p:cNvSpPr txBox="1"/>
          <p:nvPr/>
        </p:nvSpPr>
        <p:spPr>
          <a:xfrm>
            <a:off x="1981200" y="1714500"/>
            <a:ext cx="8801100" cy="3392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20"/>
              </a:lnSpc>
            </a:pPr>
            <a:r>
              <a:rPr lang="ru-RU" altLang="en-US" sz="7200">
                <a:solidFill>
                  <a:srgbClr val="FFFFFF"/>
                </a:solidFill>
                <a:latin typeface="Puzzle Tale Pixel" panose="00000400000000000000" charset="0"/>
                <a:cs typeface="Puzzle Tale Pixel" panose="00000400000000000000" charset="0"/>
              </a:rPr>
              <a:t>Г</a:t>
            </a:r>
            <a:r>
              <a:rPr lang="en-US" sz="7200">
                <a:solidFill>
                  <a:srgbClr val="FFFFFF"/>
                </a:solidFill>
                <a:latin typeface="Puzzle Tale Pixel" panose="00000400000000000000" charset="0"/>
                <a:cs typeface="Puzzle Tale Pixel" panose="00000400000000000000" charset="0"/>
              </a:rPr>
              <a:t>одовая прибыль от продажи настольной игры будет составлять</a:t>
            </a: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6629400" y="5295900"/>
            <a:ext cx="5080000" cy="1445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ru-RU" altLang="en-US" sz="8800" b="0">
                <a:solidFill>
                  <a:schemeClr val="bg1"/>
                </a:solidFill>
                <a:latin typeface="Puzzle Tale Pixel" panose="00000400000000000000" charset="0"/>
                <a:cs typeface="Puzzle Tale Pixel" panose="00000400000000000000" charset="0"/>
              </a:rPr>
              <a:t>рублей</a:t>
            </a:r>
          </a:p>
        </p:txBody>
      </p:sp>
      <p:sp>
        <p:nvSpPr>
          <p:cNvPr id="21" name="Freeform 6"/>
          <p:cNvSpPr/>
          <p:nvPr/>
        </p:nvSpPr>
        <p:spPr>
          <a:xfrm>
            <a:off x="16460145" y="-1028510"/>
            <a:ext cx="3479180" cy="3479180"/>
          </a:xfrm>
          <a:custGeom>
            <a:avLst/>
            <a:gdLst/>
            <a:ahLst/>
            <a:cxnLst/>
            <a:rect l="l" t="t" r="r" b="b"/>
            <a:pathLst>
              <a:path w="3479180" h="3479180">
                <a:moveTo>
                  <a:pt x="0" y="0"/>
                </a:moveTo>
                <a:lnTo>
                  <a:pt x="3479180" y="0"/>
                </a:lnTo>
                <a:lnTo>
                  <a:pt x="3479180" y="3479180"/>
                </a:lnTo>
                <a:lnTo>
                  <a:pt x="0" y="347918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22" name="Группа 21"/>
          <p:cNvGrpSpPr/>
          <p:nvPr/>
        </p:nvGrpSpPr>
        <p:grpSpPr>
          <a:xfrm>
            <a:off x="12039600" y="2247900"/>
            <a:ext cx="5177155" cy="2425501"/>
            <a:chOff x="3095" y="4380"/>
            <a:chExt cx="10322" cy="5569"/>
          </a:xfrm>
        </p:grpSpPr>
        <p:sp>
          <p:nvSpPr>
            <p:cNvPr id="23" name="Freeform 6"/>
            <p:cNvSpPr/>
            <p:nvPr/>
          </p:nvSpPr>
          <p:spPr>
            <a:xfrm>
              <a:off x="3095" y="4380"/>
              <a:ext cx="10322" cy="5569"/>
            </a:xfrm>
            <a:custGeom>
              <a:avLst/>
              <a:gdLst/>
              <a:ahLst/>
              <a:cxnLst/>
              <a:rect l="l" t="t" r="r" b="b"/>
              <a:pathLst>
                <a:path w="4896233" h="2270072">
                  <a:moveTo>
                    <a:pt x="0" y="0"/>
                  </a:moveTo>
                  <a:lnTo>
                    <a:pt x="4896233" y="0"/>
                  </a:lnTo>
                  <a:lnTo>
                    <a:pt x="4896233" y="2270071"/>
                  </a:lnTo>
                  <a:lnTo>
                    <a:pt x="0" y="2270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print">
                <a:extLst>
                  <a:ext uri="{96DAC541-7B7A-43D3-8B79-37D633B846F1}">
                    <asvg:svgBlip xmlns:asvg="http://schemas.microsoft.com/office/drawing/2016/SVG/main" xmlns="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TextBox 12"/>
            <p:cNvSpPr txBox="1"/>
            <p:nvPr/>
          </p:nvSpPr>
          <p:spPr>
            <a:xfrm>
              <a:off x="4006" y="5699"/>
              <a:ext cx="8693" cy="3801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4400" b="1" dirty="0">
                  <a:solidFill>
                    <a:srgbClr val="2E1B5B"/>
                  </a:solidFill>
                  <a:latin typeface="Southbank LT" pitchFamily="2" charset="0"/>
                  <a:sym typeface="+mn-ea"/>
                </a:rPr>
                <a:t>рентабельность  4%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12039600" y="5829300"/>
            <a:ext cx="4690540" cy="2632972"/>
            <a:chOff x="15840" y="4363"/>
            <a:chExt cx="10917" cy="6406"/>
          </a:xfrm>
        </p:grpSpPr>
        <p:sp>
          <p:nvSpPr>
            <p:cNvPr id="25" name="Freeform 7"/>
            <p:cNvSpPr/>
            <p:nvPr/>
          </p:nvSpPr>
          <p:spPr>
            <a:xfrm>
              <a:off x="15840" y="4363"/>
              <a:ext cx="10917" cy="6163"/>
            </a:xfrm>
            <a:custGeom>
              <a:avLst/>
              <a:gdLst/>
              <a:ahLst/>
              <a:cxnLst/>
              <a:rect l="l" t="t" r="r" b="b"/>
              <a:pathLst>
                <a:path w="4896233" h="2270072">
                  <a:moveTo>
                    <a:pt x="0" y="0"/>
                  </a:moveTo>
                  <a:lnTo>
                    <a:pt x="4896232" y="0"/>
                  </a:lnTo>
                  <a:lnTo>
                    <a:pt x="4896232" y="2270071"/>
                  </a:lnTo>
                  <a:lnTo>
                    <a:pt x="0" y="2270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print">
                <a:extLst>
                  <a:ext uri="{96DAC541-7B7A-43D3-8B79-37D633B846F1}">
                    <asvg:svgBlip xmlns:asvg="http://schemas.microsoft.com/office/drawing/2016/SVG/main" xmlns="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TextBox 15"/>
            <p:cNvSpPr txBox="1"/>
            <p:nvPr/>
          </p:nvSpPr>
          <p:spPr>
            <a:xfrm>
              <a:off x="17520" y="4619"/>
              <a:ext cx="7895" cy="61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3600" b="1" dirty="0">
                  <a:solidFill>
                    <a:srgbClr val="2E1B5B"/>
                  </a:solidFill>
                  <a:latin typeface="Southbank LT" pitchFamily="2" charset="0"/>
                  <a:sym typeface="+mn-ea"/>
                </a:rPr>
                <a:t>Один привлеченный покупатель = 650 рублей </a:t>
              </a:r>
              <a:endParaRPr lang="en-US" sz="3600" b="1" dirty="0">
                <a:solidFill>
                  <a:srgbClr val="2E1B5B"/>
                </a:solidFill>
                <a:latin typeface="Southbank LT" pitchFamily="2" charset="0"/>
              </a:endParaRPr>
            </a:p>
            <a:p>
              <a:pPr algn="ctr">
                <a:lnSpc>
                  <a:spcPts val="2435"/>
                </a:lnSpc>
              </a:pPr>
              <a:endParaRPr lang="en-US" sz="3600" b="1" dirty="0">
                <a:solidFill>
                  <a:srgbClr val="2E1B5B"/>
                </a:solidFill>
                <a:latin typeface="Southbank LT" pitchFamily="2" charset="0"/>
              </a:endParaRPr>
            </a:p>
          </p:txBody>
        </p:sp>
      </p:grpSp>
      <p:sp>
        <p:nvSpPr>
          <p:cNvPr id="28" name="Freeform 2"/>
          <p:cNvSpPr/>
          <p:nvPr/>
        </p:nvSpPr>
        <p:spPr>
          <a:xfrm>
            <a:off x="3737610" y="-40640"/>
            <a:ext cx="10741025" cy="1328420"/>
          </a:xfrm>
          <a:custGeom>
            <a:avLst/>
            <a:gdLst/>
            <a:ahLst/>
            <a:cxnLst/>
            <a:rect l="l" t="t" r="r" b="b"/>
            <a:pathLst>
              <a:path w="15072476" h="3261136">
                <a:moveTo>
                  <a:pt x="0" y="0"/>
                </a:moveTo>
                <a:lnTo>
                  <a:pt x="15072476" y="0"/>
                </a:lnTo>
                <a:lnTo>
                  <a:pt x="15072476" y="3261136"/>
                </a:lnTo>
                <a:lnTo>
                  <a:pt x="0" y="3261136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9" name="TextBox 7"/>
          <p:cNvSpPr txBox="1"/>
          <p:nvPr/>
        </p:nvSpPr>
        <p:spPr>
          <a:xfrm>
            <a:off x="1829652" y="342599"/>
            <a:ext cx="14406446" cy="84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ru-RU" sz="9600" dirty="0">
                <a:solidFill>
                  <a:srgbClr val="2E1B5B"/>
                </a:solidFill>
                <a:latin typeface="Puzzle Tale Pixel" panose="00000400000000000000" charset="0"/>
                <a:cs typeface="Puzzle Tale Pixel" panose="00000400000000000000" charset="0"/>
                <a:sym typeface="+mn-ea"/>
              </a:rPr>
              <a:t>Финансовая модель</a:t>
            </a:r>
          </a:p>
        </p:txBody>
      </p:sp>
      <p:sp>
        <p:nvSpPr>
          <p:cNvPr id="4" name="TextBox 15"/>
          <p:cNvSpPr txBox="1"/>
          <p:nvPr/>
        </p:nvSpPr>
        <p:spPr>
          <a:xfrm>
            <a:off x="2438225" y="6210110"/>
            <a:ext cx="3392124" cy="311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35"/>
              </a:lnSpc>
            </a:pPr>
            <a:r>
              <a:rPr lang="ru-RU" sz="8800" b="1" dirty="0">
                <a:solidFill>
                  <a:srgbClr val="2E1B5B"/>
                </a:solidFill>
                <a:latin typeface="Southbank LT" pitchFamily="2" charset="0"/>
                <a:sym typeface="+mn-ea"/>
              </a:rPr>
              <a:t>66 235</a:t>
            </a:r>
          </a:p>
        </p:txBody>
      </p:sp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6200" y="-40640"/>
            <a:ext cx="18228310" cy="9826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7560" y="-419240"/>
            <a:ext cx="2973913" cy="2973913"/>
          </a:xfrm>
          <a:custGeom>
            <a:avLst/>
            <a:gdLst/>
            <a:ahLst/>
            <a:cxnLst/>
            <a:rect l="l" t="t" r="r" b="b"/>
            <a:pathLst>
              <a:path w="2973913" h="2973913">
                <a:moveTo>
                  <a:pt x="0" y="0"/>
                </a:moveTo>
                <a:lnTo>
                  <a:pt x="2973914" y="0"/>
                </a:lnTo>
                <a:lnTo>
                  <a:pt x="2973914" y="2973913"/>
                </a:lnTo>
                <a:lnTo>
                  <a:pt x="0" y="297391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>
            <a:off x="1448104" y="1333602"/>
            <a:ext cx="2002459" cy="699040"/>
          </a:xfrm>
          <a:custGeom>
            <a:avLst/>
            <a:gdLst/>
            <a:ahLst/>
            <a:cxnLst/>
            <a:rect l="l" t="t" r="r" b="b"/>
            <a:pathLst>
              <a:path w="2002459" h="699040">
                <a:moveTo>
                  <a:pt x="0" y="0"/>
                </a:moveTo>
                <a:lnTo>
                  <a:pt x="2002459" y="0"/>
                </a:lnTo>
                <a:lnTo>
                  <a:pt x="2002459" y="699040"/>
                </a:lnTo>
                <a:lnTo>
                  <a:pt x="0" y="69904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Freeform 5"/>
          <p:cNvSpPr/>
          <p:nvPr/>
        </p:nvSpPr>
        <p:spPr>
          <a:xfrm>
            <a:off x="0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1714051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Freeform 7"/>
          <p:cNvSpPr/>
          <p:nvPr/>
        </p:nvSpPr>
        <p:spPr>
          <a:xfrm>
            <a:off x="3428103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Freeform 8"/>
          <p:cNvSpPr/>
          <p:nvPr/>
        </p:nvSpPr>
        <p:spPr>
          <a:xfrm>
            <a:off x="5142154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/>
        </p:nvSpPr>
        <p:spPr>
          <a:xfrm>
            <a:off x="6856205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/>
        </p:nvSpPr>
        <p:spPr>
          <a:xfrm>
            <a:off x="8570257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>
          <a:xfrm>
            <a:off x="10284308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" name="Freeform 12"/>
          <p:cNvSpPr/>
          <p:nvPr/>
        </p:nvSpPr>
        <p:spPr>
          <a:xfrm>
            <a:off x="11998360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Freeform 13"/>
          <p:cNvSpPr/>
          <p:nvPr/>
        </p:nvSpPr>
        <p:spPr>
          <a:xfrm>
            <a:off x="13712411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4" name="Freeform 14"/>
          <p:cNvSpPr/>
          <p:nvPr/>
        </p:nvSpPr>
        <p:spPr>
          <a:xfrm>
            <a:off x="15426462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2" y="0"/>
                </a:lnTo>
                <a:lnTo>
                  <a:pt x="1714052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5" name="Freeform 15"/>
          <p:cNvSpPr/>
          <p:nvPr/>
        </p:nvSpPr>
        <p:spPr>
          <a:xfrm>
            <a:off x="17140514" y="8960941"/>
            <a:ext cx="1714051" cy="1714051"/>
          </a:xfrm>
          <a:custGeom>
            <a:avLst/>
            <a:gdLst/>
            <a:ahLst/>
            <a:cxnLst/>
            <a:rect l="l" t="t" r="r" b="b"/>
            <a:pathLst>
              <a:path w="1714051" h="1714051">
                <a:moveTo>
                  <a:pt x="0" y="0"/>
                </a:moveTo>
                <a:lnTo>
                  <a:pt x="1714051" y="0"/>
                </a:lnTo>
                <a:lnTo>
                  <a:pt x="1714051" y="1714052"/>
                </a:lnTo>
                <a:lnTo>
                  <a:pt x="0" y="171405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6" name="Freeform 16"/>
          <p:cNvSpPr/>
          <p:nvPr/>
        </p:nvSpPr>
        <p:spPr>
          <a:xfrm>
            <a:off x="1344462" y="7538189"/>
            <a:ext cx="2393287" cy="1549109"/>
          </a:xfrm>
          <a:custGeom>
            <a:avLst/>
            <a:gdLst/>
            <a:ahLst/>
            <a:cxnLst/>
            <a:rect l="l" t="t" r="r" b="b"/>
            <a:pathLst>
              <a:path w="2393287" h="1549109">
                <a:moveTo>
                  <a:pt x="0" y="0"/>
                </a:moveTo>
                <a:lnTo>
                  <a:pt x="2393287" y="0"/>
                </a:lnTo>
                <a:lnTo>
                  <a:pt x="2393287" y="1549110"/>
                </a:lnTo>
                <a:lnTo>
                  <a:pt x="0" y="154911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1" name="Freeform 6"/>
          <p:cNvSpPr/>
          <p:nvPr/>
        </p:nvSpPr>
        <p:spPr>
          <a:xfrm>
            <a:off x="16460145" y="-1028510"/>
            <a:ext cx="3479180" cy="3479180"/>
          </a:xfrm>
          <a:custGeom>
            <a:avLst/>
            <a:gdLst/>
            <a:ahLst/>
            <a:cxnLst/>
            <a:rect l="l" t="t" r="r" b="b"/>
            <a:pathLst>
              <a:path w="3479180" h="3479180">
                <a:moveTo>
                  <a:pt x="0" y="0"/>
                </a:moveTo>
                <a:lnTo>
                  <a:pt x="3479180" y="0"/>
                </a:lnTo>
                <a:lnTo>
                  <a:pt x="3479180" y="3479180"/>
                </a:lnTo>
                <a:lnTo>
                  <a:pt x="0" y="347918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8" name="Freeform 2"/>
          <p:cNvSpPr/>
          <p:nvPr/>
        </p:nvSpPr>
        <p:spPr>
          <a:xfrm>
            <a:off x="3737610" y="-40640"/>
            <a:ext cx="10741025" cy="1328420"/>
          </a:xfrm>
          <a:custGeom>
            <a:avLst/>
            <a:gdLst/>
            <a:ahLst/>
            <a:cxnLst/>
            <a:rect l="l" t="t" r="r" b="b"/>
            <a:pathLst>
              <a:path w="15072476" h="3261136">
                <a:moveTo>
                  <a:pt x="0" y="0"/>
                </a:moveTo>
                <a:lnTo>
                  <a:pt x="15072476" y="0"/>
                </a:lnTo>
                <a:lnTo>
                  <a:pt x="15072476" y="3261136"/>
                </a:lnTo>
                <a:lnTo>
                  <a:pt x="0" y="3261136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9" name="TextBox 7"/>
          <p:cNvSpPr txBox="1"/>
          <p:nvPr/>
        </p:nvSpPr>
        <p:spPr>
          <a:xfrm>
            <a:off x="1829652" y="342599"/>
            <a:ext cx="14406446" cy="84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ru-RU" sz="9600" dirty="0">
                <a:solidFill>
                  <a:srgbClr val="2E1B5B"/>
                </a:solidFill>
                <a:latin typeface="Puzzle Tale Pixel" panose="00000400000000000000" charset="0"/>
                <a:cs typeface="Puzzle Tale Pixel" panose="00000400000000000000" charset="0"/>
                <a:sym typeface="+mn-ea"/>
              </a:rPr>
              <a:t>Финансовая модель</a:t>
            </a:r>
          </a:p>
        </p:txBody>
      </p:sp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76200" y="-40640"/>
            <a:ext cx="18278475" cy="9878060"/>
          </a:xfrm>
          <a:prstGeom prst="rect">
            <a:avLst/>
          </a:prstGeom>
        </p:spPr>
      </p:pic>
      <p:pic>
        <p:nvPicPr>
          <p:cNvPr id="31" name="Изображение 30"/>
          <p:cNvPicPr>
            <a:picLocks noChangeAspect="1"/>
          </p:cNvPicPr>
          <p:nvPr/>
        </p:nvPicPr>
        <p:blipFill>
          <a:blip r:embed="rId13" cstate="print"/>
          <a:srcRect l="8526" t="8906" r="8408" b="7555"/>
          <a:stretch>
            <a:fillRect/>
          </a:stretch>
        </p:blipFill>
        <p:spPr>
          <a:xfrm>
            <a:off x="5334000" y="1336675"/>
            <a:ext cx="7533005" cy="7576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30096"/>
            <a:ext cx="15440580" cy="1348401"/>
          </a:xfrm>
          <a:prstGeom prst="rect">
            <a:avLst/>
          </a:prstGeom>
        </p:spPr>
      </p:pic>
      <p:sp>
        <p:nvSpPr>
          <p:cNvPr id="39" name="TextBox 5"/>
          <p:cNvSpPr txBox="1"/>
          <p:nvPr/>
        </p:nvSpPr>
        <p:spPr>
          <a:xfrm>
            <a:off x="686022" y="419288"/>
            <a:ext cx="17003586" cy="845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srgbClr val="2E1B5B"/>
                </a:solidFill>
                <a:effectLst/>
                <a:uLnTx/>
                <a:uFillTx/>
                <a:latin typeface="Puzzle Tale Pixel" panose="00000400000000000000" charset="0"/>
                <a:cs typeface="Puzzle Tale Pixel" panose="00000400000000000000" charset="0"/>
              </a:rPr>
              <a:t>Дорожная карта проекта (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2E1B5B"/>
                </a:solidFill>
                <a:effectLst/>
                <a:uLnTx/>
                <a:uFillTx/>
                <a:latin typeface="Puzzle Tale Pixel" panose="00000400000000000000" charset="0"/>
                <a:cs typeface="Puzzle Tale Pixel" panose="00000400000000000000" charset="0"/>
              </a:rPr>
              <a:t>RoadMap)</a:t>
            </a: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srgbClr val="2E1B5B"/>
                </a:solidFill>
                <a:effectLst/>
                <a:uLnTx/>
                <a:uFillTx/>
                <a:latin typeface="Puzzle Tale Pixel" panose="00000400000000000000" charset="0"/>
                <a:cs typeface="Puzzle Tale Pixel" panose="00000400000000000000" charset="0"/>
              </a:rPr>
              <a:t> </a:t>
            </a:r>
          </a:p>
        </p:txBody>
      </p:sp>
      <p:cxnSp>
        <p:nvCxnSpPr>
          <p:cNvPr id="6" name="Прямое соединение 5"/>
          <p:cNvCxnSpPr>
            <a:stCxn id="39" idx="2"/>
          </p:cNvCxnSpPr>
          <p:nvPr/>
        </p:nvCxnSpPr>
        <p:spPr>
          <a:xfrm flipH="1">
            <a:off x="9144000" y="1264920"/>
            <a:ext cx="43815" cy="9022080"/>
          </a:xfrm>
          <a:prstGeom prst="line">
            <a:avLst/>
          </a:prstGeom>
          <a:ln w="76200">
            <a:solidFill>
              <a:srgbClr val="029316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Freeform 9"/>
          <p:cNvSpPr/>
          <p:nvPr/>
        </p:nvSpPr>
        <p:spPr>
          <a:xfrm>
            <a:off x="1696720" y="1470025"/>
            <a:ext cx="3084830" cy="1147445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5"/>
                </a:lnTo>
                <a:lnTo>
                  <a:pt x="0" y="125023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altLang="ru-RU"/>
          </a:p>
        </p:txBody>
      </p:sp>
      <p:sp>
        <p:nvSpPr>
          <p:cNvPr id="11" name="Freeform 9"/>
          <p:cNvSpPr/>
          <p:nvPr/>
        </p:nvSpPr>
        <p:spPr>
          <a:xfrm>
            <a:off x="13550265" y="1463675"/>
            <a:ext cx="3058795" cy="1147445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5"/>
                </a:lnTo>
                <a:lnTo>
                  <a:pt x="0" y="125023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" name="Freeform 9"/>
          <p:cNvSpPr/>
          <p:nvPr/>
        </p:nvSpPr>
        <p:spPr>
          <a:xfrm>
            <a:off x="14090650" y="5847080"/>
            <a:ext cx="3039745" cy="1136650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5"/>
                </a:lnTo>
                <a:lnTo>
                  <a:pt x="0" y="125023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Freeform 9"/>
          <p:cNvSpPr/>
          <p:nvPr/>
        </p:nvSpPr>
        <p:spPr>
          <a:xfrm>
            <a:off x="1981200" y="4885690"/>
            <a:ext cx="3040380" cy="1079500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5"/>
                </a:lnTo>
                <a:lnTo>
                  <a:pt x="0" y="125023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1600200" y="1617345"/>
            <a:ext cx="3181350" cy="852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449580"/>
            <a:r>
              <a:rPr lang="ru-RU" sz="44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1 квартал</a:t>
            </a:r>
            <a:r>
              <a:rPr lang="en-US" sz="44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 </a:t>
            </a:r>
            <a:endParaRPr lang="en-US" altLang="en-US" sz="4400" b="0">
              <a:solidFill>
                <a:srgbClr val="F7E05A"/>
              </a:solidFill>
              <a:latin typeface="Southbank LT" pitchFamily="2" charset="0"/>
              <a:cs typeface="Southbank LT" pitchFamily="2" charset="0"/>
            </a:endParaRP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13944600" y="6072823"/>
            <a:ext cx="3181350" cy="852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449580"/>
            <a:r>
              <a:rPr lang="ru-RU" sz="44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4 квартал</a:t>
            </a:r>
            <a:r>
              <a:rPr lang="en-US" sz="44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 </a:t>
            </a:r>
            <a:endParaRPr lang="en-US" altLang="en-US" sz="4400" b="0">
              <a:solidFill>
                <a:srgbClr val="F7E05A"/>
              </a:solidFill>
              <a:latin typeface="Southbank LT" pitchFamily="2" charset="0"/>
              <a:cs typeface="Southbank LT" pitchFamily="2" charset="0"/>
            </a:endParaRP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13427710" y="1581785"/>
            <a:ext cx="3181350" cy="852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449580"/>
            <a:r>
              <a:rPr lang="ru-RU" sz="44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3 квартал</a:t>
            </a:r>
            <a:r>
              <a:rPr lang="en-US" sz="44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 </a:t>
            </a:r>
            <a:endParaRPr lang="en-US" altLang="en-US" sz="4400" b="0">
              <a:solidFill>
                <a:srgbClr val="F7E05A"/>
              </a:solidFill>
              <a:latin typeface="Southbank LT" pitchFamily="2" charset="0"/>
              <a:cs typeface="Southbank LT" pitchFamily="2" charset="0"/>
            </a:endParaRP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1905000" y="4991418"/>
            <a:ext cx="3181350" cy="852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449580"/>
            <a:r>
              <a:rPr lang="ru-RU" sz="44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2 квартал</a:t>
            </a:r>
            <a:r>
              <a:rPr lang="en-US" sz="44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 </a:t>
            </a:r>
            <a:endParaRPr lang="en-US" altLang="en-US" sz="4400" b="0">
              <a:solidFill>
                <a:srgbClr val="F7E05A"/>
              </a:solidFill>
              <a:latin typeface="Southbank LT" pitchFamily="2" charset="0"/>
              <a:cs typeface="Southbank LT" pitchFamily="2" charset="0"/>
            </a:endParaRPr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762000" y="2646680"/>
            <a:ext cx="2675890" cy="521335"/>
          </a:xfrm>
          <a:prstGeom prst="rect">
            <a:avLst/>
          </a:prstGeom>
          <a:noFill/>
          <a:ln w="9525">
            <a:noFill/>
          </a:ln>
        </p:spPr>
        <p:txBody>
          <a:bodyPr wrap="square" anchor="b" anchorCtr="0">
            <a:noAutofit/>
          </a:bodyPr>
          <a:lstStyle/>
          <a:p>
            <a:pPr lvl="0" indent="449580" algn="l"/>
            <a:r>
              <a:rPr sz="28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Внедрение AR</a:t>
            </a:r>
          </a:p>
        </p:txBody>
      </p:sp>
      <p:sp>
        <p:nvSpPr>
          <p:cNvPr id="31" name="TextBox 9"/>
          <p:cNvSpPr txBox="1"/>
          <p:nvPr/>
        </p:nvSpPr>
        <p:spPr>
          <a:xfrm>
            <a:off x="1600200" y="3375025"/>
            <a:ext cx="3946525" cy="1477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E24795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Внедрение интерактивных цифровых элементов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F7E05A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реализация уникального продукта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371600" y="3298825"/>
            <a:ext cx="3968750" cy="1609090"/>
          </a:xfrm>
          <a:prstGeom prst="rect">
            <a:avLst/>
          </a:prstGeom>
          <a:noFill/>
          <a:ln w="28575">
            <a:solidFill>
              <a:srgbClr val="F7E05A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7" name="TextBox 9"/>
          <p:cNvSpPr txBox="1"/>
          <p:nvPr/>
        </p:nvSpPr>
        <p:spPr>
          <a:xfrm>
            <a:off x="1286510" y="6029325"/>
            <a:ext cx="4460240" cy="738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F7E05A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Повышение узнаваемости настольной игры</a:t>
            </a:r>
          </a:p>
        </p:txBody>
      </p:sp>
      <p:sp>
        <p:nvSpPr>
          <p:cNvPr id="28" name="TextBox 9"/>
          <p:cNvSpPr txBox="1"/>
          <p:nvPr/>
        </p:nvSpPr>
        <p:spPr>
          <a:xfrm>
            <a:off x="1362710" y="6892925"/>
            <a:ext cx="4999990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E24795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участие в оффлайн гейм-конкурсах, участие в мероприятиях среди молодежи,через бесплатные программы развития и просвещения (развитие амбасадорства в вузах, школах)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F7E05A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Результат: повышение числа оплаченных заказов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134110" y="6791325"/>
            <a:ext cx="5437505" cy="3146425"/>
          </a:xfrm>
          <a:prstGeom prst="rect">
            <a:avLst/>
          </a:prstGeom>
          <a:noFill/>
          <a:ln w="28575">
            <a:solidFill>
              <a:srgbClr val="F7E05A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30" name="TextBox 9"/>
          <p:cNvSpPr txBox="1"/>
          <p:nvPr/>
        </p:nvSpPr>
        <p:spPr>
          <a:xfrm>
            <a:off x="13557626" y="2653839"/>
            <a:ext cx="3554800" cy="738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F7E05A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Повышение конверсии в оплату </a:t>
            </a:r>
          </a:p>
        </p:txBody>
      </p:sp>
      <p:sp>
        <p:nvSpPr>
          <p:cNvPr id="32" name="TextBox 9"/>
          <p:cNvSpPr txBox="1"/>
          <p:nvPr/>
        </p:nvSpPr>
        <p:spPr>
          <a:xfrm>
            <a:off x="12115800" y="7652385"/>
            <a:ext cx="5146040" cy="25908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F7E05A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Рентабельность проекта за год будет составлять 4%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E24795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 за счет проведения активной маркетинговой компании в сезонно привлекательный период и снижения топографических издержек при увеличении тиража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2039600" y="7499985"/>
            <a:ext cx="5269230" cy="2380615"/>
          </a:xfrm>
          <a:prstGeom prst="rect">
            <a:avLst/>
          </a:prstGeom>
          <a:noFill/>
          <a:ln w="28575">
            <a:solidFill>
              <a:srgbClr val="F7E05A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34" name="TextBox 9"/>
          <p:cNvSpPr txBox="1"/>
          <p:nvPr/>
        </p:nvSpPr>
        <p:spPr>
          <a:xfrm>
            <a:off x="11950065" y="3554095"/>
            <a:ext cx="4999990" cy="221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E24795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Мониторинг существующих каналов продвижения и фокусировка на более эффективных и перспективных.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F7E05A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Результат: Повышения числа оплаченных заказов в среднем на 30 шт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1605895" y="3452495"/>
            <a:ext cx="5553075" cy="2320925"/>
          </a:xfrm>
          <a:prstGeom prst="rect">
            <a:avLst/>
          </a:prstGeom>
          <a:noFill/>
          <a:ln w="28575">
            <a:solidFill>
              <a:srgbClr val="F7E05A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42" name="TextBox 9"/>
          <p:cNvSpPr txBox="1"/>
          <p:nvPr/>
        </p:nvSpPr>
        <p:spPr>
          <a:xfrm>
            <a:off x="13753841" y="7057564"/>
            <a:ext cx="3554800" cy="368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F7E05A"/>
                </a:solidFill>
                <a:effectLst/>
                <a:uLnTx/>
                <a:uFillTx/>
                <a:latin typeface="Southbank LT" pitchFamily="2" charset="0"/>
                <a:ea typeface="+mn-ea"/>
                <a:cs typeface="Southbank LT" pitchFamily="2" charset="0"/>
              </a:rPr>
              <a:t>Повышение ROS</a:t>
            </a:r>
          </a:p>
        </p:txBody>
      </p:sp>
      <p:cxnSp>
        <p:nvCxnSpPr>
          <p:cNvPr id="46" name="Прямое соединение 45"/>
          <p:cNvCxnSpPr/>
          <p:nvPr/>
        </p:nvCxnSpPr>
        <p:spPr>
          <a:xfrm>
            <a:off x="4495800" y="2552700"/>
            <a:ext cx="4648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Прямое соединение 46"/>
          <p:cNvCxnSpPr/>
          <p:nvPr/>
        </p:nvCxnSpPr>
        <p:spPr>
          <a:xfrm>
            <a:off x="4495800" y="5981700"/>
            <a:ext cx="22860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8" name="Прямое соединение 47"/>
          <p:cNvCxnSpPr/>
          <p:nvPr/>
        </p:nvCxnSpPr>
        <p:spPr>
          <a:xfrm flipH="1" flipV="1">
            <a:off x="6781800" y="4533900"/>
            <a:ext cx="3175" cy="14478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9" name="Прямое соединение 48"/>
          <p:cNvCxnSpPr/>
          <p:nvPr/>
        </p:nvCxnSpPr>
        <p:spPr>
          <a:xfrm>
            <a:off x="6781800" y="4533900"/>
            <a:ext cx="2362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0" name="Прямое соединение 49"/>
          <p:cNvCxnSpPr/>
          <p:nvPr/>
        </p:nvCxnSpPr>
        <p:spPr>
          <a:xfrm>
            <a:off x="10134600" y="2552700"/>
            <a:ext cx="4648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1" name="Прямое соединение 50"/>
          <p:cNvCxnSpPr/>
          <p:nvPr/>
        </p:nvCxnSpPr>
        <p:spPr>
          <a:xfrm flipV="1">
            <a:off x="10058400" y="2552700"/>
            <a:ext cx="76200" cy="4572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2" name="Прямое соединение 51"/>
          <p:cNvCxnSpPr/>
          <p:nvPr/>
        </p:nvCxnSpPr>
        <p:spPr>
          <a:xfrm>
            <a:off x="11430000" y="6972300"/>
            <a:ext cx="34290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3" name="Прямое соединение 52"/>
          <p:cNvCxnSpPr/>
          <p:nvPr/>
        </p:nvCxnSpPr>
        <p:spPr>
          <a:xfrm>
            <a:off x="9144000" y="7124700"/>
            <a:ext cx="9144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4" name="Прямое соединение 53"/>
          <p:cNvCxnSpPr/>
          <p:nvPr/>
        </p:nvCxnSpPr>
        <p:spPr>
          <a:xfrm flipV="1">
            <a:off x="11430000" y="6972300"/>
            <a:ext cx="0" cy="2362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5" name="Прямое соединение 54"/>
          <p:cNvCxnSpPr/>
          <p:nvPr/>
        </p:nvCxnSpPr>
        <p:spPr>
          <a:xfrm>
            <a:off x="9144000" y="9334500"/>
            <a:ext cx="22860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57" name="Изображение 5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8100"/>
            <a:ext cx="18247360" cy="102419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30096"/>
            <a:ext cx="15440580" cy="1348401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04800" y="9418284"/>
            <a:ext cx="18897600" cy="1371719"/>
          </a:xfrm>
          <a:prstGeom prst="rect">
            <a:avLst/>
          </a:prstGeom>
        </p:spPr>
      </p:pic>
      <p:sp>
        <p:nvSpPr>
          <p:cNvPr id="39" name="TextBox 5"/>
          <p:cNvSpPr txBox="1"/>
          <p:nvPr/>
        </p:nvSpPr>
        <p:spPr>
          <a:xfrm>
            <a:off x="686022" y="419288"/>
            <a:ext cx="17003586" cy="845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srgbClr val="2E1B5B"/>
                </a:solidFill>
                <a:effectLst/>
                <a:uLnTx/>
                <a:uFillTx/>
                <a:latin typeface="Puzzle Tale Pixel" panose="00000400000000000000" charset="0"/>
                <a:cs typeface="Puzzle Tale Pixel" panose="00000400000000000000" charset="0"/>
              </a:rPr>
              <a:t>Механика настольной игры </a:t>
            </a:r>
          </a:p>
        </p:txBody>
      </p:sp>
      <p:sp>
        <p:nvSpPr>
          <p:cNvPr id="5" name="Freeform 5"/>
          <p:cNvSpPr/>
          <p:nvPr/>
        </p:nvSpPr>
        <p:spPr>
          <a:xfrm>
            <a:off x="9220465" y="1963164"/>
            <a:ext cx="2997570" cy="1046425"/>
          </a:xfrm>
          <a:custGeom>
            <a:avLst/>
            <a:gdLst/>
            <a:ahLst/>
            <a:cxnLst/>
            <a:rect l="l" t="t" r="r" b="b"/>
            <a:pathLst>
              <a:path w="2997570" h="1046425">
                <a:moveTo>
                  <a:pt x="0" y="0"/>
                </a:moveTo>
                <a:lnTo>
                  <a:pt x="2997570" y="0"/>
                </a:lnTo>
                <a:lnTo>
                  <a:pt x="2997570" y="1046425"/>
                </a:lnTo>
                <a:lnTo>
                  <a:pt x="0" y="104642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5"/>
          <p:cNvSpPr/>
          <p:nvPr/>
        </p:nvSpPr>
        <p:spPr>
          <a:xfrm>
            <a:off x="14630665" y="1180844"/>
            <a:ext cx="2997570" cy="1046425"/>
          </a:xfrm>
          <a:custGeom>
            <a:avLst/>
            <a:gdLst/>
            <a:ahLst/>
            <a:cxnLst/>
            <a:rect l="l" t="t" r="r" b="b"/>
            <a:pathLst>
              <a:path w="2997570" h="1046425">
                <a:moveTo>
                  <a:pt x="0" y="0"/>
                </a:moveTo>
                <a:lnTo>
                  <a:pt x="2997570" y="0"/>
                </a:lnTo>
                <a:lnTo>
                  <a:pt x="2997570" y="1046425"/>
                </a:lnTo>
                <a:lnTo>
                  <a:pt x="0" y="104642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5"/>
          <p:cNvSpPr/>
          <p:nvPr/>
        </p:nvSpPr>
        <p:spPr>
          <a:xfrm>
            <a:off x="0" y="745490"/>
            <a:ext cx="1826895" cy="708660"/>
          </a:xfrm>
          <a:custGeom>
            <a:avLst/>
            <a:gdLst/>
            <a:ahLst/>
            <a:cxnLst/>
            <a:rect l="l" t="t" r="r" b="b"/>
            <a:pathLst>
              <a:path w="2997570" h="1046425">
                <a:moveTo>
                  <a:pt x="0" y="0"/>
                </a:moveTo>
                <a:lnTo>
                  <a:pt x="2997570" y="0"/>
                </a:lnTo>
                <a:lnTo>
                  <a:pt x="2997570" y="1046425"/>
                </a:lnTo>
                <a:lnTo>
                  <a:pt x="0" y="104642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0" y="2705100"/>
            <a:ext cx="7180580" cy="5638800"/>
          </a:xfrm>
          <a:prstGeom prst="rect">
            <a:avLst/>
          </a:prstGeom>
          <a:solidFill>
            <a:srgbClr val="E24795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1524000" y="2913380"/>
            <a:ext cx="6381750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49580"/>
            <a:r>
              <a:rPr lang="en-US" sz="28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Механика нашей игры основана на соперничестве между двумя командами для достижения цели игры. </a:t>
            </a:r>
          </a:p>
          <a:p>
            <a:pPr indent="449580"/>
            <a:r>
              <a:rPr lang="en-US" sz="28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Цель игры собрать две сюжетные части ключа. После выбора команды и персонажей </a:t>
            </a:r>
          </a:p>
          <a:p>
            <a:pPr indent="449580"/>
            <a:r>
              <a:rPr lang="en-US" sz="28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игроки начинают игру на стартовой клетке с пятью картами на руках.</a:t>
            </a:r>
          </a:p>
          <a:p>
            <a:pPr indent="449580"/>
            <a:r>
              <a:rPr lang="en-US" sz="2800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 У каждой из команд есть хранилище артефактов, которое они могут использовать при создании простых и сложных рецептов.</a:t>
            </a:r>
            <a:r>
              <a:rPr lang="en-US" b="0">
                <a:solidFill>
                  <a:srgbClr val="F7E05A"/>
                </a:solidFill>
                <a:latin typeface="Southbank LT" pitchFamily="2" charset="0"/>
                <a:cs typeface="Southbank LT" pitchFamily="2" charset="0"/>
              </a:rPr>
              <a:t> </a:t>
            </a:r>
            <a:endParaRPr lang="en-US" altLang="en-US" b="0">
              <a:solidFill>
                <a:srgbClr val="F7E05A"/>
              </a:solidFill>
              <a:latin typeface="Southbank LT" pitchFamily="2" charset="0"/>
              <a:cs typeface="Southbank LT" pitchFamily="2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097000" y="2247900"/>
            <a:ext cx="3270250" cy="462597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049385" y="3009900"/>
            <a:ext cx="3903980" cy="5522595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-38100"/>
            <a:ext cx="18267680" cy="107359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Freeform 5"/>
          <p:cNvSpPr/>
          <p:nvPr/>
        </p:nvSpPr>
        <p:spPr>
          <a:xfrm>
            <a:off x="14629133" y="664489"/>
            <a:ext cx="4130225" cy="728422"/>
          </a:xfrm>
          <a:custGeom>
            <a:avLst/>
            <a:gdLst/>
            <a:ahLst/>
            <a:cxnLst/>
            <a:rect l="l" t="t" r="r" b="b"/>
            <a:pathLst>
              <a:path w="4130225" h="728422">
                <a:moveTo>
                  <a:pt x="0" y="0"/>
                </a:moveTo>
                <a:lnTo>
                  <a:pt x="4130226" y="0"/>
                </a:lnTo>
                <a:lnTo>
                  <a:pt x="4130226" y="728422"/>
                </a:lnTo>
                <a:lnTo>
                  <a:pt x="0" y="72842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75" name="Freeform 6"/>
          <p:cNvSpPr/>
          <p:nvPr/>
        </p:nvSpPr>
        <p:spPr>
          <a:xfrm>
            <a:off x="-99695" y="0"/>
            <a:ext cx="4495800" cy="1654810"/>
          </a:xfrm>
          <a:custGeom>
            <a:avLst/>
            <a:gdLst/>
            <a:ahLst/>
            <a:cxnLst/>
            <a:rect l="l" t="t" r="r" b="b"/>
            <a:pathLst>
              <a:path w="4896233" h="2270072">
                <a:moveTo>
                  <a:pt x="0" y="0"/>
                </a:moveTo>
                <a:lnTo>
                  <a:pt x="4896233" y="0"/>
                </a:lnTo>
                <a:lnTo>
                  <a:pt x="4896233" y="2270071"/>
                </a:lnTo>
                <a:lnTo>
                  <a:pt x="0" y="227007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4" name="TextBox 18"/>
          <p:cNvSpPr txBox="1"/>
          <p:nvPr/>
        </p:nvSpPr>
        <p:spPr>
          <a:xfrm>
            <a:off x="4760595" y="1325588"/>
            <a:ext cx="8766810" cy="833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0"/>
              </a:lnSpc>
            </a:pPr>
            <a:endParaRPr lang="en-US" sz="6500" dirty="0">
              <a:solidFill>
                <a:srgbClr val="FFFFFF"/>
              </a:solidFill>
              <a:latin typeface="Gochi Hand"/>
            </a:endParaRPr>
          </a:p>
        </p:txBody>
      </p:sp>
      <p:sp>
        <p:nvSpPr>
          <p:cNvPr id="125" name="TextBox 15"/>
          <p:cNvSpPr txBox="1"/>
          <p:nvPr/>
        </p:nvSpPr>
        <p:spPr>
          <a:xfrm>
            <a:off x="-59253" y="418988"/>
            <a:ext cx="4525445" cy="1025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000"/>
              </a:lnSpc>
              <a:spcBef>
                <a:spcPct val="0"/>
              </a:spcBef>
            </a:pPr>
            <a:r>
              <a:rPr lang="ru-RU" sz="8000" dirty="0">
                <a:solidFill>
                  <a:srgbClr val="2E1B5B"/>
                </a:solidFill>
                <a:latin typeface="Puzzle Tale Pixel" panose="00000400000000000000" charset="0"/>
                <a:cs typeface="Puzzle Tale Pixel" panose="00000400000000000000" charset="0"/>
              </a:rPr>
              <a:t>Наша команда</a:t>
            </a:r>
            <a:endParaRPr lang="ru-RU" sz="8000" u="none" dirty="0">
              <a:solidFill>
                <a:srgbClr val="2E1B5B"/>
              </a:solidFill>
              <a:latin typeface="Puzzle Tale Pixel" panose="00000400000000000000" charset="0"/>
              <a:cs typeface="Puzzle Tale Pixel" panose="00000400000000000000" charset="0"/>
            </a:endParaRPr>
          </a:p>
        </p:txBody>
      </p:sp>
      <p:grpSp>
        <p:nvGrpSpPr>
          <p:cNvPr id="126" name="Группа 125"/>
          <p:cNvGrpSpPr/>
          <p:nvPr/>
        </p:nvGrpSpPr>
        <p:grpSpPr>
          <a:xfrm>
            <a:off x="224658" y="5829205"/>
            <a:ext cx="4525445" cy="4207722"/>
            <a:chOff x="88268" y="1789855"/>
            <a:chExt cx="4390407" cy="4212271"/>
          </a:xfrm>
        </p:grpSpPr>
        <p:sp>
          <p:nvSpPr>
            <p:cNvPr id="127" name="TextBox 15"/>
            <p:cNvSpPr txBox="1"/>
            <p:nvPr/>
          </p:nvSpPr>
          <p:spPr>
            <a:xfrm>
              <a:off x="88268" y="4975492"/>
              <a:ext cx="4390407" cy="102663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Лидер, проектный менеджер  </a:t>
              </a:r>
            </a:p>
            <a:p>
              <a:pPr lvl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Тарасова Анна </a:t>
              </a:r>
              <a:endParaRPr lang="en-US" sz="2800" u="none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endParaRPr>
            </a:p>
          </p:txBody>
        </p:sp>
        <p:grpSp>
          <p:nvGrpSpPr>
            <p:cNvPr id="128" name="Группа 127"/>
            <p:cNvGrpSpPr/>
            <p:nvPr/>
          </p:nvGrpSpPr>
          <p:grpSpPr>
            <a:xfrm>
              <a:off x="630748" y="1789855"/>
              <a:ext cx="3246295" cy="3175668"/>
              <a:chOff x="2244744" y="1853989"/>
              <a:chExt cx="3820249" cy="3703188"/>
            </a:xfrm>
          </p:grpSpPr>
          <p:pic>
            <p:nvPicPr>
              <p:cNvPr id="129" name="Рисунок 2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344902" y="1950360"/>
                <a:ext cx="3594519" cy="3606817"/>
              </a:xfrm>
              <a:prstGeom prst="rect">
                <a:avLst/>
              </a:prstGeom>
            </p:spPr>
          </p:pic>
          <p:sp>
            <p:nvSpPr>
              <p:cNvPr id="130" name="Freeform 8"/>
              <p:cNvSpPr/>
              <p:nvPr/>
            </p:nvSpPr>
            <p:spPr>
              <a:xfrm>
                <a:off x="2244744" y="1853989"/>
                <a:ext cx="3820249" cy="3703188"/>
              </a:xfrm>
              <a:custGeom>
                <a:avLst/>
                <a:gdLst/>
                <a:ahLst/>
                <a:cxnLst/>
                <a:rect l="l" t="t" r="r" b="b"/>
                <a:pathLst>
                  <a:path w="5842000" h="6146800">
                    <a:moveTo>
                      <a:pt x="5842000" y="6146800"/>
                    </a:moveTo>
                    <a:lnTo>
                      <a:pt x="0" y="6146800"/>
                    </a:lnTo>
                    <a:lnTo>
                      <a:pt x="0" y="0"/>
                    </a:lnTo>
                    <a:lnTo>
                      <a:pt x="5842000" y="0"/>
                    </a:lnTo>
                    <a:lnTo>
                      <a:pt x="5842000" y="614680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t="-286" b="-286"/>
                </a:stretch>
              </a:blipFill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31" name="Группа 130"/>
          <p:cNvGrpSpPr/>
          <p:nvPr/>
        </p:nvGrpSpPr>
        <p:grpSpPr>
          <a:xfrm>
            <a:off x="4603964" y="5237381"/>
            <a:ext cx="3524833" cy="4703163"/>
            <a:chOff x="4593661" y="4470779"/>
            <a:chExt cx="3524833" cy="4703163"/>
          </a:xfrm>
        </p:grpSpPr>
        <p:sp>
          <p:nvSpPr>
            <p:cNvPr id="132" name="TextBox 15"/>
            <p:cNvSpPr txBox="1"/>
            <p:nvPr/>
          </p:nvSpPr>
          <p:spPr>
            <a:xfrm>
              <a:off x="4606475" y="7635337"/>
              <a:ext cx="3512019" cy="15386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dirty="0">
                  <a:solidFill>
                    <a:schemeClr val="bg1"/>
                  </a:solidFill>
                  <a:latin typeface="Bryndan Write" panose="02000503000000000000"/>
                </a:rPr>
                <a:t>П</a:t>
              </a: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родуктовый менеджер Севостьянова Татьяна </a:t>
              </a:r>
              <a:endParaRPr lang="en-US" sz="2800" u="none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endParaRPr>
            </a:p>
          </p:txBody>
        </p:sp>
        <p:grpSp>
          <p:nvGrpSpPr>
            <p:cNvPr id="133" name="Группа 132"/>
            <p:cNvGrpSpPr/>
            <p:nvPr/>
          </p:nvGrpSpPr>
          <p:grpSpPr>
            <a:xfrm>
              <a:off x="4593661" y="4470779"/>
              <a:ext cx="3271591" cy="3157812"/>
              <a:chOff x="6966888" y="1647115"/>
              <a:chExt cx="4119647" cy="4334585"/>
            </a:xfrm>
          </p:grpSpPr>
          <p:pic>
            <p:nvPicPr>
              <p:cNvPr id="134" name="Рисунок 2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19627" b="10028"/>
              <a:stretch>
                <a:fillRect/>
              </a:stretch>
            </p:blipFill>
            <p:spPr>
              <a:xfrm>
                <a:off x="7112528" y="1774576"/>
                <a:ext cx="3828366" cy="4104638"/>
              </a:xfrm>
              <a:prstGeom prst="rect">
                <a:avLst/>
              </a:prstGeom>
            </p:spPr>
          </p:pic>
          <p:sp>
            <p:nvSpPr>
              <p:cNvPr id="135" name="Freeform 14"/>
              <p:cNvSpPr/>
              <p:nvPr/>
            </p:nvSpPr>
            <p:spPr>
              <a:xfrm>
                <a:off x="6966888" y="1647115"/>
                <a:ext cx="4119647" cy="4334585"/>
              </a:xfrm>
              <a:custGeom>
                <a:avLst/>
                <a:gdLst/>
                <a:ahLst/>
                <a:cxnLst/>
                <a:rect l="l" t="t" r="r" b="b"/>
                <a:pathLst>
                  <a:path w="5842000" h="6146800">
                    <a:moveTo>
                      <a:pt x="5842000" y="6146800"/>
                    </a:moveTo>
                    <a:lnTo>
                      <a:pt x="0" y="6146800"/>
                    </a:lnTo>
                    <a:lnTo>
                      <a:pt x="0" y="0"/>
                    </a:lnTo>
                    <a:lnTo>
                      <a:pt x="5842000" y="0"/>
                    </a:lnTo>
                    <a:lnTo>
                      <a:pt x="5842000" y="614680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t="-286" b="-286"/>
                </a:stretch>
              </a:blipFill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grpSp>
        <p:nvGrpSpPr>
          <p:cNvPr id="136" name="Группа 135"/>
          <p:cNvGrpSpPr/>
          <p:nvPr/>
        </p:nvGrpSpPr>
        <p:grpSpPr>
          <a:xfrm>
            <a:off x="8006416" y="514176"/>
            <a:ext cx="3267434" cy="4146319"/>
            <a:chOff x="8020039" y="324940"/>
            <a:chExt cx="3267434" cy="4146319"/>
          </a:xfrm>
        </p:grpSpPr>
        <p:sp>
          <p:nvSpPr>
            <p:cNvPr id="137" name="TextBox 17"/>
            <p:cNvSpPr txBox="1"/>
            <p:nvPr/>
          </p:nvSpPr>
          <p:spPr>
            <a:xfrm>
              <a:off x="8558641" y="3445734"/>
              <a:ext cx="2534847" cy="10255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Дизайнер</a:t>
              </a:r>
            </a:p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Власенко Алина</a:t>
              </a:r>
              <a:endParaRPr lang="en-US" sz="2800" u="none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endParaRPr>
            </a:p>
          </p:txBody>
        </p:sp>
        <p:grpSp>
          <p:nvGrpSpPr>
            <p:cNvPr id="138" name="Группа 137"/>
            <p:cNvGrpSpPr/>
            <p:nvPr/>
          </p:nvGrpSpPr>
          <p:grpSpPr>
            <a:xfrm>
              <a:off x="8020039" y="324940"/>
              <a:ext cx="3267434" cy="3157812"/>
              <a:chOff x="9520021" y="2337124"/>
              <a:chExt cx="4411022" cy="4334585"/>
            </a:xfrm>
          </p:grpSpPr>
          <p:pic>
            <p:nvPicPr>
              <p:cNvPr id="139" name="Рисунок 4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671183" y="2498567"/>
                <a:ext cx="4036669" cy="4036669"/>
              </a:xfrm>
              <a:prstGeom prst="rect">
                <a:avLst/>
              </a:prstGeom>
            </p:spPr>
          </p:pic>
          <p:sp>
            <p:nvSpPr>
              <p:cNvPr id="140" name="Freeform 8"/>
              <p:cNvSpPr/>
              <p:nvPr/>
            </p:nvSpPr>
            <p:spPr>
              <a:xfrm>
                <a:off x="9520021" y="2337124"/>
                <a:ext cx="4411022" cy="4334585"/>
              </a:xfrm>
              <a:custGeom>
                <a:avLst/>
                <a:gdLst/>
                <a:ahLst/>
                <a:cxnLst/>
                <a:rect l="l" t="t" r="r" b="b"/>
                <a:pathLst>
                  <a:path w="5842000" h="6146800">
                    <a:moveTo>
                      <a:pt x="5842000" y="6146800"/>
                    </a:moveTo>
                    <a:lnTo>
                      <a:pt x="0" y="6146800"/>
                    </a:lnTo>
                    <a:lnTo>
                      <a:pt x="0" y="0"/>
                    </a:lnTo>
                    <a:lnTo>
                      <a:pt x="5842000" y="0"/>
                    </a:lnTo>
                    <a:lnTo>
                      <a:pt x="5842000" y="614680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t="-286" b="-286"/>
                </a:stretch>
              </a:blipFill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grpSp>
        <p:nvGrpSpPr>
          <p:cNvPr id="141" name="Группа 140"/>
          <p:cNvGrpSpPr/>
          <p:nvPr/>
        </p:nvGrpSpPr>
        <p:grpSpPr>
          <a:xfrm>
            <a:off x="8063563" y="5237381"/>
            <a:ext cx="3267433" cy="4765630"/>
            <a:chOff x="8048864" y="4478911"/>
            <a:chExt cx="3267433" cy="4765630"/>
          </a:xfrm>
        </p:grpSpPr>
        <p:sp>
          <p:nvSpPr>
            <p:cNvPr id="142" name="TextBox 16"/>
            <p:cNvSpPr txBox="1"/>
            <p:nvPr/>
          </p:nvSpPr>
          <p:spPr>
            <a:xfrm>
              <a:off x="8290903" y="7705936"/>
              <a:ext cx="2925764" cy="15386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Специалист по ИИ Муромец Владимир</a:t>
              </a:r>
              <a:endParaRPr lang="en-US" sz="2800" u="none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endParaRPr>
            </a:p>
          </p:txBody>
        </p:sp>
        <p:grpSp>
          <p:nvGrpSpPr>
            <p:cNvPr id="143" name="Группа 142"/>
            <p:cNvGrpSpPr/>
            <p:nvPr/>
          </p:nvGrpSpPr>
          <p:grpSpPr>
            <a:xfrm>
              <a:off x="8048864" y="4478911"/>
              <a:ext cx="3267433" cy="3096259"/>
              <a:chOff x="10727571" y="2716793"/>
              <a:chExt cx="4411022" cy="4334585"/>
            </a:xfrm>
          </p:grpSpPr>
          <p:pic>
            <p:nvPicPr>
              <p:cNvPr id="144" name="Рисунок 5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13745" y="2850305"/>
                <a:ext cx="4119648" cy="4119648"/>
              </a:xfrm>
              <a:prstGeom prst="rect">
                <a:avLst/>
              </a:prstGeom>
            </p:spPr>
          </p:pic>
          <p:sp>
            <p:nvSpPr>
              <p:cNvPr id="145" name="Freeform 8"/>
              <p:cNvSpPr/>
              <p:nvPr/>
            </p:nvSpPr>
            <p:spPr>
              <a:xfrm>
                <a:off x="10727571" y="2716793"/>
                <a:ext cx="4411022" cy="4334585"/>
              </a:xfrm>
              <a:custGeom>
                <a:avLst/>
                <a:gdLst/>
                <a:ahLst/>
                <a:cxnLst/>
                <a:rect l="l" t="t" r="r" b="b"/>
                <a:pathLst>
                  <a:path w="5842000" h="6146800">
                    <a:moveTo>
                      <a:pt x="5842000" y="6146800"/>
                    </a:moveTo>
                    <a:lnTo>
                      <a:pt x="0" y="6146800"/>
                    </a:lnTo>
                    <a:lnTo>
                      <a:pt x="0" y="0"/>
                    </a:lnTo>
                    <a:lnTo>
                      <a:pt x="5842000" y="0"/>
                    </a:lnTo>
                    <a:lnTo>
                      <a:pt x="5842000" y="614680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t="-286" b="-286"/>
                </a:stretch>
              </a:blipFill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grpSp>
        <p:nvGrpSpPr>
          <p:cNvPr id="146" name="Группа 145"/>
          <p:cNvGrpSpPr/>
          <p:nvPr/>
        </p:nvGrpSpPr>
        <p:grpSpPr>
          <a:xfrm>
            <a:off x="4466827" y="527003"/>
            <a:ext cx="3301353" cy="4637832"/>
            <a:chOff x="4494743" y="324939"/>
            <a:chExt cx="3301353" cy="4637832"/>
          </a:xfrm>
        </p:grpSpPr>
        <p:grpSp>
          <p:nvGrpSpPr>
            <p:cNvPr id="147" name="Группа 146"/>
            <p:cNvGrpSpPr/>
            <p:nvPr/>
          </p:nvGrpSpPr>
          <p:grpSpPr>
            <a:xfrm>
              <a:off x="4494743" y="324939"/>
              <a:ext cx="3301353" cy="3182579"/>
              <a:chOff x="9420218" y="2114073"/>
              <a:chExt cx="4411022" cy="4334585"/>
            </a:xfrm>
          </p:grpSpPr>
          <p:pic>
            <p:nvPicPr>
              <p:cNvPr id="148" name="Рисунок 43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9558644" y="2253060"/>
                <a:ext cx="4134169" cy="4134169"/>
              </a:xfrm>
              <a:prstGeom prst="rect">
                <a:avLst/>
              </a:prstGeom>
            </p:spPr>
          </p:pic>
          <p:sp>
            <p:nvSpPr>
              <p:cNvPr id="149" name="Freeform 8"/>
              <p:cNvSpPr/>
              <p:nvPr/>
            </p:nvSpPr>
            <p:spPr>
              <a:xfrm>
                <a:off x="9420218" y="2114073"/>
                <a:ext cx="4411022" cy="4334585"/>
              </a:xfrm>
              <a:custGeom>
                <a:avLst/>
                <a:gdLst/>
                <a:ahLst/>
                <a:cxnLst/>
                <a:rect l="l" t="t" r="r" b="b"/>
                <a:pathLst>
                  <a:path w="5842000" h="6146800">
                    <a:moveTo>
                      <a:pt x="5842000" y="6146800"/>
                    </a:moveTo>
                    <a:lnTo>
                      <a:pt x="0" y="6146800"/>
                    </a:lnTo>
                    <a:lnTo>
                      <a:pt x="0" y="0"/>
                    </a:lnTo>
                    <a:lnTo>
                      <a:pt x="5842000" y="0"/>
                    </a:lnTo>
                    <a:lnTo>
                      <a:pt x="5842000" y="614680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t="-286" b="-286"/>
                </a:stretch>
              </a:blipFill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150" name="TextBox 15"/>
            <p:cNvSpPr txBox="1"/>
            <p:nvPr/>
          </p:nvSpPr>
          <p:spPr>
            <a:xfrm>
              <a:off x="4775205" y="3424166"/>
              <a:ext cx="2905254" cy="15386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Менеджер развития клиента  Новикова Евгения </a:t>
              </a:r>
              <a:endParaRPr lang="en-US" sz="2800" u="none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15066330" y="5207059"/>
            <a:ext cx="3069340" cy="4299250"/>
            <a:chOff x="15045847" y="4570268"/>
            <a:chExt cx="3069340" cy="4299250"/>
          </a:xfrm>
        </p:grpSpPr>
        <p:grpSp>
          <p:nvGrpSpPr>
            <p:cNvPr id="152" name="Группа 151"/>
            <p:cNvGrpSpPr/>
            <p:nvPr/>
          </p:nvGrpSpPr>
          <p:grpSpPr>
            <a:xfrm>
              <a:off x="15045847" y="4570268"/>
              <a:ext cx="3069340" cy="3046817"/>
              <a:chOff x="11001148" y="5111087"/>
              <a:chExt cx="4411022" cy="4334585"/>
            </a:xfrm>
          </p:grpSpPr>
          <p:pic>
            <p:nvPicPr>
              <p:cNvPr id="153" name="Рисунок 59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1159576" y="5266395"/>
                <a:ext cx="4119647" cy="4119647"/>
              </a:xfrm>
              <a:prstGeom prst="rect">
                <a:avLst/>
              </a:prstGeom>
            </p:spPr>
          </p:pic>
          <p:sp>
            <p:nvSpPr>
              <p:cNvPr id="154" name="Freeform 8"/>
              <p:cNvSpPr/>
              <p:nvPr/>
            </p:nvSpPr>
            <p:spPr>
              <a:xfrm>
                <a:off x="11001148" y="5111087"/>
                <a:ext cx="4411022" cy="4334585"/>
              </a:xfrm>
              <a:custGeom>
                <a:avLst/>
                <a:gdLst/>
                <a:ahLst/>
                <a:cxnLst/>
                <a:rect l="l" t="t" r="r" b="b"/>
                <a:pathLst>
                  <a:path w="5842000" h="6146800">
                    <a:moveTo>
                      <a:pt x="5842000" y="6146800"/>
                    </a:moveTo>
                    <a:lnTo>
                      <a:pt x="0" y="6146800"/>
                    </a:lnTo>
                    <a:lnTo>
                      <a:pt x="0" y="0"/>
                    </a:lnTo>
                    <a:lnTo>
                      <a:pt x="5842000" y="0"/>
                    </a:lnTo>
                    <a:lnTo>
                      <a:pt x="5842000" y="614680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t="-286" b="-286"/>
                </a:stretch>
              </a:blipFill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155" name="TextBox 15"/>
            <p:cNvSpPr txBox="1"/>
            <p:nvPr/>
          </p:nvSpPr>
          <p:spPr>
            <a:xfrm>
              <a:off x="15397552" y="7843993"/>
              <a:ext cx="2383659" cy="10255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u="none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Риск</a:t>
              </a: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-менеджер</a:t>
              </a:r>
              <a:r>
                <a:rPr lang="ru-RU" sz="2800" u="none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 </a:t>
              </a:r>
              <a:r>
                <a:rPr lang="ru-RU" sz="2800" u="none" dirty="0" err="1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Крикало</a:t>
              </a:r>
              <a:r>
                <a:rPr lang="ru-RU" sz="2800" u="none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 Данил</a:t>
              </a:r>
              <a:endParaRPr lang="en-US" sz="2800" u="none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endParaRPr>
            </a:p>
          </p:txBody>
        </p:sp>
      </p:grpSp>
      <p:grpSp>
        <p:nvGrpSpPr>
          <p:cNvPr id="156" name="Группа 155"/>
          <p:cNvGrpSpPr/>
          <p:nvPr/>
        </p:nvGrpSpPr>
        <p:grpSpPr>
          <a:xfrm>
            <a:off x="11468543" y="514176"/>
            <a:ext cx="3267433" cy="4616964"/>
            <a:chOff x="11473062" y="356090"/>
            <a:chExt cx="3267433" cy="4616964"/>
          </a:xfrm>
        </p:grpSpPr>
        <p:grpSp>
          <p:nvGrpSpPr>
            <p:cNvPr id="157" name="Группа 156"/>
            <p:cNvGrpSpPr/>
            <p:nvPr/>
          </p:nvGrpSpPr>
          <p:grpSpPr>
            <a:xfrm>
              <a:off x="11473062" y="356090"/>
              <a:ext cx="3267433" cy="3112997"/>
              <a:chOff x="10281235" y="2742629"/>
              <a:chExt cx="4411022" cy="4334585"/>
            </a:xfrm>
          </p:grpSpPr>
          <p:pic>
            <p:nvPicPr>
              <p:cNvPr id="158" name="Рисунок 4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378541" y="2796904"/>
                <a:ext cx="4159242" cy="4159242"/>
              </a:xfrm>
              <a:prstGeom prst="rect">
                <a:avLst/>
              </a:prstGeom>
            </p:spPr>
          </p:pic>
          <p:sp>
            <p:nvSpPr>
              <p:cNvPr id="159" name="Freeform 8"/>
              <p:cNvSpPr/>
              <p:nvPr/>
            </p:nvSpPr>
            <p:spPr>
              <a:xfrm>
                <a:off x="10281235" y="2742629"/>
                <a:ext cx="4411022" cy="4334585"/>
              </a:xfrm>
              <a:custGeom>
                <a:avLst/>
                <a:gdLst/>
                <a:ahLst/>
                <a:cxnLst/>
                <a:rect l="l" t="t" r="r" b="b"/>
                <a:pathLst>
                  <a:path w="5842000" h="6146800">
                    <a:moveTo>
                      <a:pt x="5842000" y="6146800"/>
                    </a:moveTo>
                    <a:lnTo>
                      <a:pt x="0" y="6146800"/>
                    </a:lnTo>
                    <a:lnTo>
                      <a:pt x="0" y="0"/>
                    </a:lnTo>
                    <a:lnTo>
                      <a:pt x="5842000" y="0"/>
                    </a:lnTo>
                    <a:lnTo>
                      <a:pt x="5842000" y="614680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t="-286" b="-286"/>
                </a:stretch>
              </a:blipFill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160" name="TextBox 15"/>
            <p:cNvSpPr txBox="1"/>
            <p:nvPr/>
          </p:nvSpPr>
          <p:spPr>
            <a:xfrm>
              <a:off x="11853820" y="3434449"/>
              <a:ext cx="2499017" cy="15386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Левел-дизайнер Москвин Виталий</a:t>
              </a:r>
              <a:endParaRPr lang="en-US" sz="2800" u="none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endParaRPr>
            </a:p>
          </p:txBody>
        </p:sp>
      </p:grpSp>
      <p:grpSp>
        <p:nvGrpSpPr>
          <p:cNvPr id="161" name="Группа 160"/>
          <p:cNvGrpSpPr/>
          <p:nvPr/>
        </p:nvGrpSpPr>
        <p:grpSpPr>
          <a:xfrm>
            <a:off x="14986369" y="527003"/>
            <a:ext cx="3107481" cy="4665267"/>
            <a:chOff x="14958979" y="356090"/>
            <a:chExt cx="3107481" cy="4665267"/>
          </a:xfrm>
        </p:grpSpPr>
        <p:grpSp>
          <p:nvGrpSpPr>
            <p:cNvPr id="162" name="Группа 161"/>
            <p:cNvGrpSpPr/>
            <p:nvPr/>
          </p:nvGrpSpPr>
          <p:grpSpPr>
            <a:xfrm>
              <a:off x="14958979" y="356090"/>
              <a:ext cx="3107481" cy="3034810"/>
              <a:chOff x="9793006" y="2766418"/>
              <a:chExt cx="4411022" cy="4337773"/>
            </a:xfrm>
          </p:grpSpPr>
          <p:pic>
            <p:nvPicPr>
              <p:cNvPr id="163" name="Рисунок 5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880449" y="2766418"/>
                <a:ext cx="4185101" cy="4185101"/>
              </a:xfrm>
              <a:prstGeom prst="rect">
                <a:avLst/>
              </a:prstGeom>
            </p:spPr>
          </p:pic>
          <p:sp>
            <p:nvSpPr>
              <p:cNvPr id="164" name="Freeform 8"/>
              <p:cNvSpPr/>
              <p:nvPr/>
            </p:nvSpPr>
            <p:spPr>
              <a:xfrm>
                <a:off x="9793006" y="2769606"/>
                <a:ext cx="4411022" cy="4334585"/>
              </a:xfrm>
              <a:custGeom>
                <a:avLst/>
                <a:gdLst/>
                <a:ahLst/>
                <a:cxnLst/>
                <a:rect l="l" t="t" r="r" b="b"/>
                <a:pathLst>
                  <a:path w="5842000" h="6146800">
                    <a:moveTo>
                      <a:pt x="5842000" y="6146800"/>
                    </a:moveTo>
                    <a:lnTo>
                      <a:pt x="0" y="6146800"/>
                    </a:lnTo>
                    <a:lnTo>
                      <a:pt x="0" y="0"/>
                    </a:lnTo>
                    <a:lnTo>
                      <a:pt x="5842000" y="0"/>
                    </a:lnTo>
                    <a:lnTo>
                      <a:pt x="5842000" y="614680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t="-286" b="-286"/>
                </a:stretch>
              </a:blipFill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165" name="TextBox 15"/>
            <p:cNvSpPr txBox="1"/>
            <p:nvPr/>
          </p:nvSpPr>
          <p:spPr>
            <a:xfrm>
              <a:off x="15324102" y="3482752"/>
              <a:ext cx="2499017" cy="15386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u="none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Геймдизайнер</a:t>
              </a:r>
            </a:p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u="none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Шевченко Михаил</a:t>
              </a:r>
              <a:endParaRPr lang="en-US" sz="2800" u="none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endParaRPr>
            </a:p>
          </p:txBody>
        </p:sp>
      </p:grpSp>
      <p:grpSp>
        <p:nvGrpSpPr>
          <p:cNvPr id="166" name="Группа 165"/>
          <p:cNvGrpSpPr/>
          <p:nvPr/>
        </p:nvGrpSpPr>
        <p:grpSpPr>
          <a:xfrm>
            <a:off x="11506534" y="5204763"/>
            <a:ext cx="3334325" cy="4712162"/>
            <a:chOff x="11494763" y="4550341"/>
            <a:chExt cx="3334325" cy="4712162"/>
          </a:xfrm>
        </p:grpSpPr>
        <p:grpSp>
          <p:nvGrpSpPr>
            <p:cNvPr id="167" name="Группа 166"/>
            <p:cNvGrpSpPr/>
            <p:nvPr/>
          </p:nvGrpSpPr>
          <p:grpSpPr>
            <a:xfrm>
              <a:off x="11494763" y="4550341"/>
              <a:ext cx="3334325" cy="3097432"/>
              <a:chOff x="9812990" y="3633473"/>
              <a:chExt cx="4460124" cy="4334585"/>
            </a:xfrm>
          </p:grpSpPr>
          <p:pic>
            <p:nvPicPr>
              <p:cNvPr id="168" name="Рисунок 56"/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249" r="6406" b="13858"/>
              <a:stretch>
                <a:fillRect/>
              </a:stretch>
            </p:blipFill>
            <p:spPr>
              <a:xfrm>
                <a:off x="9812990" y="3770868"/>
                <a:ext cx="4305014" cy="4059796"/>
              </a:xfrm>
              <a:prstGeom prst="rect">
                <a:avLst/>
              </a:prstGeom>
            </p:spPr>
          </p:pic>
          <p:sp>
            <p:nvSpPr>
              <p:cNvPr id="169" name="Freeform 8"/>
              <p:cNvSpPr/>
              <p:nvPr/>
            </p:nvSpPr>
            <p:spPr>
              <a:xfrm>
                <a:off x="9862091" y="3633473"/>
                <a:ext cx="4411023" cy="4334585"/>
              </a:xfrm>
              <a:custGeom>
                <a:avLst/>
                <a:gdLst/>
                <a:ahLst/>
                <a:cxnLst/>
                <a:rect l="l" t="t" r="r" b="b"/>
                <a:pathLst>
                  <a:path w="5842000" h="6146800">
                    <a:moveTo>
                      <a:pt x="5842000" y="6146800"/>
                    </a:moveTo>
                    <a:lnTo>
                      <a:pt x="0" y="6146800"/>
                    </a:lnTo>
                    <a:lnTo>
                      <a:pt x="0" y="0"/>
                    </a:lnTo>
                    <a:lnTo>
                      <a:pt x="5842000" y="0"/>
                    </a:lnTo>
                    <a:lnTo>
                      <a:pt x="5842000" y="614680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t="-286" b="-286"/>
                </a:stretch>
              </a:blipFill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170" name="TextBox 15"/>
            <p:cNvSpPr txBox="1"/>
            <p:nvPr/>
          </p:nvSpPr>
          <p:spPr>
            <a:xfrm>
              <a:off x="12262410" y="7723898"/>
              <a:ext cx="2360965" cy="15386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Контент-менеджер</a:t>
              </a:r>
            </a:p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ru-RU" sz="2800" dirty="0">
                  <a:solidFill>
                    <a:schemeClr val="bg1"/>
                  </a:solidFill>
                  <a:latin typeface="Southbank LT" pitchFamily="2" charset="0"/>
                  <a:cs typeface="Southbank LT" pitchFamily="2" charset="0"/>
                </a:rPr>
                <a:t>Казакова Анна </a:t>
              </a:r>
              <a:endParaRPr lang="en-US" sz="2800" u="none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endParaRPr>
            </a:p>
          </p:txBody>
        </p:sp>
      </p:grpSp>
      <p:sp>
        <p:nvSpPr>
          <p:cNvPr id="171" name="TextBox 16"/>
          <p:cNvSpPr txBox="1"/>
          <p:nvPr/>
        </p:nvSpPr>
        <p:spPr>
          <a:xfrm>
            <a:off x="282156" y="4794504"/>
            <a:ext cx="4045983" cy="1025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rPr>
              <a:t>Наставник </a:t>
            </a:r>
          </a:p>
          <a:p>
            <a:pPr marL="0" lvl="0" indent="0" algn="ctr">
              <a:lnSpc>
                <a:spcPts val="4000"/>
              </a:lnSpc>
              <a:spcBef>
                <a:spcPct val="0"/>
              </a:spcBef>
            </a:pPr>
            <a:r>
              <a:rPr lang="ru-RU" sz="2800" dirty="0" err="1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rPr>
              <a:t>Синюк</a:t>
            </a:r>
            <a:r>
              <a:rPr lang="ru-RU" sz="2800" dirty="0">
                <a:solidFill>
                  <a:schemeClr val="bg1"/>
                </a:solidFill>
                <a:latin typeface="Southbank LT" pitchFamily="2" charset="0"/>
                <a:cs typeface="Southbank LT" pitchFamily="2" charset="0"/>
              </a:rPr>
              <a:t> Татьяна Юрьевна </a:t>
            </a:r>
            <a:endParaRPr lang="en-US" sz="2800" u="none" dirty="0">
              <a:solidFill>
                <a:schemeClr val="bg1"/>
              </a:solidFill>
              <a:latin typeface="Southbank LT" pitchFamily="2" charset="0"/>
              <a:cs typeface="Southbank LT" pitchFamily="2" charset="0"/>
            </a:endParaRPr>
          </a:p>
        </p:txBody>
      </p:sp>
      <p:grpSp>
        <p:nvGrpSpPr>
          <p:cNvPr id="172" name="Группа 171"/>
          <p:cNvGrpSpPr/>
          <p:nvPr/>
        </p:nvGrpSpPr>
        <p:grpSpPr>
          <a:xfrm>
            <a:off x="659631" y="1790658"/>
            <a:ext cx="3346143" cy="3006571"/>
            <a:chOff x="774715" y="2558861"/>
            <a:chExt cx="3332814" cy="2863829"/>
          </a:xfrm>
        </p:grpSpPr>
        <p:pic>
          <p:nvPicPr>
            <p:cNvPr id="173" name="Рисунок 5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1623"/>
            <a:stretch>
              <a:fillRect/>
            </a:stretch>
          </p:blipFill>
          <p:spPr>
            <a:xfrm>
              <a:off x="851544" y="2645310"/>
              <a:ext cx="3142662" cy="2777380"/>
            </a:xfrm>
            <a:prstGeom prst="rect">
              <a:avLst/>
            </a:prstGeom>
          </p:spPr>
        </p:pic>
        <p:sp>
          <p:nvSpPr>
            <p:cNvPr id="174" name="Freeform 8"/>
            <p:cNvSpPr/>
            <p:nvPr/>
          </p:nvSpPr>
          <p:spPr>
            <a:xfrm>
              <a:off x="774715" y="2558861"/>
              <a:ext cx="3332814" cy="2863829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7" cstate="print"/>
              <a:stretch>
                <a:fillRect t="-286" b="-286"/>
              </a:stretch>
            </a:blipFill>
          </p:spPr>
          <p:txBody>
            <a:bodyPr/>
            <a:lstStyle/>
            <a:p>
              <a:endParaRPr lang="ru-RU" dirty="0"/>
            </a:p>
          </p:txBody>
        </p:sp>
      </p:grp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0" y="0"/>
            <a:ext cx="18326100" cy="10238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1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89967" y="1884680"/>
            <a:ext cx="13581776" cy="3061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9900">
                <a:solidFill>
                  <a:srgbClr val="FFFFFF"/>
                </a:solidFill>
                <a:latin typeface="Puzzle Tale Pixel" panose="00000400000000000000" charset="0"/>
                <a:cs typeface="Puzzle Tale Pixel" panose="00000400000000000000" charset="0"/>
              </a:rPr>
              <a:t>Спасибо за внимание</a:t>
            </a:r>
          </a:p>
        </p:txBody>
      </p:sp>
      <p:sp>
        <p:nvSpPr>
          <p:cNvPr id="3" name="Freeform 3"/>
          <p:cNvSpPr/>
          <p:nvPr/>
        </p:nvSpPr>
        <p:spPr>
          <a:xfrm>
            <a:off x="-1334829" y="8373419"/>
            <a:ext cx="7854249" cy="1913581"/>
          </a:xfrm>
          <a:custGeom>
            <a:avLst/>
            <a:gdLst/>
            <a:ahLst/>
            <a:cxnLst/>
            <a:rect l="l" t="t" r="r" b="b"/>
            <a:pathLst>
              <a:path w="7854249" h="1913581">
                <a:moveTo>
                  <a:pt x="0" y="0"/>
                </a:moveTo>
                <a:lnTo>
                  <a:pt x="7854249" y="0"/>
                </a:lnTo>
                <a:lnTo>
                  <a:pt x="7854249" y="1913581"/>
                </a:lnTo>
                <a:lnTo>
                  <a:pt x="0" y="191358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/>
          <p:cNvSpPr/>
          <p:nvPr/>
        </p:nvSpPr>
        <p:spPr>
          <a:xfrm>
            <a:off x="6196704" y="8373419"/>
            <a:ext cx="7854249" cy="1913581"/>
          </a:xfrm>
          <a:custGeom>
            <a:avLst/>
            <a:gdLst/>
            <a:ahLst/>
            <a:cxnLst/>
            <a:rect l="l" t="t" r="r" b="b"/>
            <a:pathLst>
              <a:path w="7854249" h="1913581">
                <a:moveTo>
                  <a:pt x="0" y="0"/>
                </a:moveTo>
                <a:lnTo>
                  <a:pt x="7854250" y="0"/>
                </a:lnTo>
                <a:lnTo>
                  <a:pt x="7854250" y="1913581"/>
                </a:lnTo>
                <a:lnTo>
                  <a:pt x="0" y="191358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Freeform 5"/>
          <p:cNvSpPr/>
          <p:nvPr/>
        </p:nvSpPr>
        <p:spPr>
          <a:xfrm>
            <a:off x="13453767" y="8373419"/>
            <a:ext cx="7854249" cy="1913581"/>
          </a:xfrm>
          <a:custGeom>
            <a:avLst/>
            <a:gdLst/>
            <a:ahLst/>
            <a:cxnLst/>
            <a:rect l="l" t="t" r="r" b="b"/>
            <a:pathLst>
              <a:path w="7854249" h="1913581">
                <a:moveTo>
                  <a:pt x="0" y="0"/>
                </a:moveTo>
                <a:lnTo>
                  <a:pt x="7854249" y="0"/>
                </a:lnTo>
                <a:lnTo>
                  <a:pt x="7854249" y="1913581"/>
                </a:lnTo>
                <a:lnTo>
                  <a:pt x="0" y="191358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1145115" y="1028700"/>
            <a:ext cx="2242288" cy="1748984"/>
          </a:xfrm>
          <a:custGeom>
            <a:avLst/>
            <a:gdLst/>
            <a:ahLst/>
            <a:cxnLst/>
            <a:rect l="l" t="t" r="r" b="b"/>
            <a:pathLst>
              <a:path w="2242288" h="1748984">
                <a:moveTo>
                  <a:pt x="0" y="0"/>
                </a:moveTo>
                <a:lnTo>
                  <a:pt x="2242288" y="0"/>
                </a:lnTo>
                <a:lnTo>
                  <a:pt x="2242288" y="1748984"/>
                </a:lnTo>
                <a:lnTo>
                  <a:pt x="0" y="174898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Freeform 7"/>
          <p:cNvSpPr/>
          <p:nvPr/>
        </p:nvSpPr>
        <p:spPr>
          <a:xfrm>
            <a:off x="1701091" y="6205559"/>
            <a:ext cx="1467770" cy="1467770"/>
          </a:xfrm>
          <a:custGeom>
            <a:avLst/>
            <a:gdLst/>
            <a:ahLst/>
            <a:cxnLst/>
            <a:rect l="l" t="t" r="r" b="b"/>
            <a:pathLst>
              <a:path w="1467770" h="1467770">
                <a:moveTo>
                  <a:pt x="0" y="0"/>
                </a:moveTo>
                <a:lnTo>
                  <a:pt x="1467770" y="0"/>
                </a:lnTo>
                <a:lnTo>
                  <a:pt x="1467770" y="1467769"/>
                </a:lnTo>
                <a:lnTo>
                  <a:pt x="0" y="146776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/>
        </p:nvSpPr>
        <p:spPr>
          <a:xfrm>
            <a:off x="12561479" y="7734496"/>
            <a:ext cx="892288" cy="892288"/>
          </a:xfrm>
          <a:custGeom>
            <a:avLst/>
            <a:gdLst/>
            <a:ahLst/>
            <a:cxnLst/>
            <a:rect l="l" t="t" r="r" b="b"/>
            <a:pathLst>
              <a:path w="892288" h="892288">
                <a:moveTo>
                  <a:pt x="0" y="0"/>
                </a:moveTo>
                <a:lnTo>
                  <a:pt x="892288" y="0"/>
                </a:lnTo>
                <a:lnTo>
                  <a:pt x="892288" y="892288"/>
                </a:lnTo>
                <a:lnTo>
                  <a:pt x="0" y="892288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/>
        </p:nvSpPr>
        <p:spPr>
          <a:xfrm>
            <a:off x="15716364" y="3686175"/>
            <a:ext cx="3611003" cy="1260568"/>
          </a:xfrm>
          <a:custGeom>
            <a:avLst/>
            <a:gdLst/>
            <a:ahLst/>
            <a:cxnLst/>
            <a:rect l="l" t="t" r="r" b="b"/>
            <a:pathLst>
              <a:path w="3611003" h="1260568">
                <a:moveTo>
                  <a:pt x="0" y="0"/>
                </a:moveTo>
                <a:lnTo>
                  <a:pt x="3611003" y="0"/>
                </a:lnTo>
                <a:lnTo>
                  <a:pt x="3611003" y="1260568"/>
                </a:lnTo>
                <a:lnTo>
                  <a:pt x="0" y="126056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>
          <a:xfrm>
            <a:off x="-1334829" y="3686175"/>
            <a:ext cx="3611003" cy="1260568"/>
          </a:xfrm>
          <a:custGeom>
            <a:avLst/>
            <a:gdLst/>
            <a:ahLst/>
            <a:cxnLst/>
            <a:rect l="l" t="t" r="r" b="b"/>
            <a:pathLst>
              <a:path w="3611003" h="1260568">
                <a:moveTo>
                  <a:pt x="0" y="0"/>
                </a:moveTo>
                <a:lnTo>
                  <a:pt x="3611003" y="0"/>
                </a:lnTo>
                <a:lnTo>
                  <a:pt x="3611003" y="1260568"/>
                </a:lnTo>
                <a:lnTo>
                  <a:pt x="0" y="126056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" name="Freeform 12"/>
          <p:cNvSpPr/>
          <p:nvPr/>
        </p:nvSpPr>
        <p:spPr>
          <a:xfrm>
            <a:off x="14813744" y="5924344"/>
            <a:ext cx="2242288" cy="1748984"/>
          </a:xfrm>
          <a:custGeom>
            <a:avLst/>
            <a:gdLst/>
            <a:ahLst/>
            <a:cxnLst/>
            <a:rect l="l" t="t" r="r" b="b"/>
            <a:pathLst>
              <a:path w="2242288" h="1748984">
                <a:moveTo>
                  <a:pt x="0" y="0"/>
                </a:moveTo>
                <a:lnTo>
                  <a:pt x="2242288" y="0"/>
                </a:lnTo>
                <a:lnTo>
                  <a:pt x="2242288" y="1748984"/>
                </a:lnTo>
                <a:lnTo>
                  <a:pt x="0" y="174898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Freeform 13"/>
          <p:cNvSpPr/>
          <p:nvPr/>
        </p:nvSpPr>
        <p:spPr>
          <a:xfrm>
            <a:off x="14248595" y="838796"/>
            <a:ext cx="1467770" cy="1467770"/>
          </a:xfrm>
          <a:custGeom>
            <a:avLst/>
            <a:gdLst/>
            <a:ahLst/>
            <a:cxnLst/>
            <a:rect l="l" t="t" r="r" b="b"/>
            <a:pathLst>
              <a:path w="1467770" h="1467770">
                <a:moveTo>
                  <a:pt x="0" y="0"/>
                </a:moveTo>
                <a:lnTo>
                  <a:pt x="1467769" y="0"/>
                </a:lnTo>
                <a:lnTo>
                  <a:pt x="1467769" y="1467770"/>
                </a:lnTo>
                <a:lnTo>
                  <a:pt x="0" y="146777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4" name="Freeform 9"/>
          <p:cNvSpPr/>
          <p:nvPr/>
        </p:nvSpPr>
        <p:spPr>
          <a:xfrm>
            <a:off x="4495800" y="5753100"/>
            <a:ext cx="9110345" cy="1250315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5"/>
                </a:lnTo>
                <a:lnTo>
                  <a:pt x="0" y="1250235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2" name="Текстовое поле 101"/>
          <p:cNvSpPr txBox="1"/>
          <p:nvPr/>
        </p:nvSpPr>
        <p:spPr>
          <a:xfrm>
            <a:off x="5029200" y="6057900"/>
            <a:ext cx="85947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49580"/>
            <a:r>
              <a:rPr lang="en-US" sz="3200" b="0">
                <a:solidFill>
                  <a:srgbClr val="FFFF00"/>
                </a:solidFill>
                <a:latin typeface="Southbank LT" pitchFamily="2" charset="0"/>
                <a:cs typeface="Southbank LT" pitchFamily="2" charset="0"/>
              </a:rPr>
              <a:t>Мы готовы ответить на ваши вопросы</a:t>
            </a:r>
            <a:endParaRPr lang="en-US" altLang="en-US" sz="3200" b="0">
              <a:solidFill>
                <a:srgbClr val="FFFF00"/>
              </a:solidFill>
              <a:latin typeface="Southbank LT" pitchFamily="2" charset="0"/>
              <a:cs typeface="Southbank LT" pitchFamily="2" charset="0"/>
            </a:endParaRPr>
          </a:p>
        </p:txBody>
      </p:sp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-34925"/>
            <a:ext cx="18264505" cy="10237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582</Words>
  <Application>Microsoft Office PowerPoint</Application>
  <PresentationFormat>Произвольный</PresentationFormat>
  <Paragraphs>106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Puzzle Tale Pixel</vt:lpstr>
      <vt:lpstr>Poppins Bold</vt:lpstr>
      <vt:lpstr>Southbank LT</vt:lpstr>
      <vt:lpstr>Arcade Gamer</vt:lpstr>
      <vt:lpstr>Now</vt:lpstr>
      <vt:lpstr>Gochi Hand</vt:lpstr>
      <vt:lpstr>Bryndan Write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Illustrative Pixel Art Game Presentation</dc:title>
  <dc:creator/>
  <cp:lastModifiedBy>User Windows</cp:lastModifiedBy>
  <cp:revision>26</cp:revision>
  <dcterms:created xsi:type="dcterms:W3CDTF">2006-08-16T00:00:00Z</dcterms:created>
  <dcterms:modified xsi:type="dcterms:W3CDTF">2023-12-17T23:26:36Z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68E5679280004484AA5922701D82C70A_13</vt:lpwstr>
  </property>
  <property fmtid="{D5CDD505-2E9C-101B-9397-08002B2CF9AE}" pid="3" name="KSOProductBuildVer">
    <vt:lpwstr>1049-12.2.0.13306</vt:lpwstr>
  </property>
</Properties>
</file>