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400" b="0" i="0" u="none" strike="noStrike" cap="none" spc="0" normalizeH="0" baseline="0">
        <a:ln>
          <a:noFill/>
        </a:ln>
        <a:solidFill>
          <a:srgbClr val="8F00FF"/>
        </a:solidFill>
        <a:effectLst/>
        <a:uFillTx/>
        <a:latin typeface="+mn-lt"/>
        <a:ea typeface="+mn-ea"/>
        <a:cs typeface="+mn-cs"/>
        <a:sym typeface="Arial" panose="020B0604020202020204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400" b="0" i="0" u="none" strike="noStrike" cap="none" spc="0" normalizeH="0" baseline="0">
        <a:ln>
          <a:noFill/>
        </a:ln>
        <a:solidFill>
          <a:srgbClr val="8F00FF"/>
        </a:solidFill>
        <a:effectLst/>
        <a:uFillTx/>
        <a:latin typeface="+mn-lt"/>
        <a:ea typeface="+mn-ea"/>
        <a:cs typeface="+mn-cs"/>
        <a:sym typeface="Arial" panose="020B0604020202020204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400" b="0" i="0" u="none" strike="noStrike" cap="none" spc="0" normalizeH="0" baseline="0">
        <a:ln>
          <a:noFill/>
        </a:ln>
        <a:solidFill>
          <a:srgbClr val="8F00FF"/>
        </a:solidFill>
        <a:effectLst/>
        <a:uFillTx/>
        <a:latin typeface="+mn-lt"/>
        <a:ea typeface="+mn-ea"/>
        <a:cs typeface="+mn-cs"/>
        <a:sym typeface="Arial" panose="020B0604020202020204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400" b="0" i="0" u="none" strike="noStrike" cap="none" spc="0" normalizeH="0" baseline="0">
        <a:ln>
          <a:noFill/>
        </a:ln>
        <a:solidFill>
          <a:srgbClr val="8F00FF"/>
        </a:solidFill>
        <a:effectLst/>
        <a:uFillTx/>
        <a:latin typeface="+mn-lt"/>
        <a:ea typeface="+mn-ea"/>
        <a:cs typeface="+mn-cs"/>
        <a:sym typeface="Arial" panose="020B0604020202020204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400" b="0" i="0" u="none" strike="noStrike" cap="none" spc="0" normalizeH="0" baseline="0">
        <a:ln>
          <a:noFill/>
        </a:ln>
        <a:solidFill>
          <a:srgbClr val="8F00FF"/>
        </a:solidFill>
        <a:effectLst/>
        <a:uFillTx/>
        <a:latin typeface="+mn-lt"/>
        <a:ea typeface="+mn-ea"/>
        <a:cs typeface="+mn-cs"/>
        <a:sym typeface="Arial" panose="020B0604020202020204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400" b="0" i="0" u="none" strike="noStrike" cap="none" spc="0" normalizeH="0" baseline="0">
        <a:ln>
          <a:noFill/>
        </a:ln>
        <a:solidFill>
          <a:srgbClr val="8F00FF"/>
        </a:solidFill>
        <a:effectLst/>
        <a:uFillTx/>
        <a:latin typeface="+mn-lt"/>
        <a:ea typeface="+mn-ea"/>
        <a:cs typeface="+mn-cs"/>
        <a:sym typeface="Arial" panose="020B0604020202020204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400" b="0" i="0" u="none" strike="noStrike" cap="none" spc="0" normalizeH="0" baseline="0">
        <a:ln>
          <a:noFill/>
        </a:ln>
        <a:solidFill>
          <a:srgbClr val="8F00FF"/>
        </a:solidFill>
        <a:effectLst/>
        <a:uFillTx/>
        <a:latin typeface="+mn-lt"/>
        <a:ea typeface="+mn-ea"/>
        <a:cs typeface="+mn-cs"/>
        <a:sym typeface="Arial" panose="020B0604020202020204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400" b="0" i="0" u="none" strike="noStrike" cap="none" spc="0" normalizeH="0" baseline="0">
        <a:ln>
          <a:noFill/>
        </a:ln>
        <a:solidFill>
          <a:srgbClr val="8F00FF"/>
        </a:solidFill>
        <a:effectLst/>
        <a:uFillTx/>
        <a:latin typeface="+mn-lt"/>
        <a:ea typeface="+mn-ea"/>
        <a:cs typeface="+mn-cs"/>
        <a:sym typeface="Arial" panose="020B0604020202020204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400" b="0" i="0" u="none" strike="noStrike" cap="none" spc="0" normalizeH="0" baseline="0">
        <a:ln>
          <a:noFill/>
        </a:ln>
        <a:solidFill>
          <a:srgbClr val="8F00FF"/>
        </a:solidFill>
        <a:effectLst/>
        <a:uFillTx/>
        <a:latin typeface="+mn-lt"/>
        <a:ea typeface="+mn-ea"/>
        <a:cs typeface="+mn-cs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EE7283C-3CF3-47DC-8721-378D4A62B228}" styleName="">
    <a:wholeTbl>
      <a:tcTxStyle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5" name="Shape 10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n-lt"/>
        <a:ea typeface="+mn-ea"/>
        <a:cs typeface="+mn-cs"/>
        <a:sym typeface="Arial" panose="020B0604020202020204"/>
      </a:defRPr>
    </a:lvl1pPr>
    <a:lvl2pPr indent="228600" latinLnBrk="0">
      <a:defRPr sz="1400">
        <a:latin typeface="+mn-lt"/>
        <a:ea typeface="+mn-ea"/>
        <a:cs typeface="+mn-cs"/>
        <a:sym typeface="Arial" panose="020B0604020202020204"/>
      </a:defRPr>
    </a:lvl2pPr>
    <a:lvl3pPr indent="457200" latinLnBrk="0">
      <a:defRPr sz="1400">
        <a:latin typeface="+mn-lt"/>
        <a:ea typeface="+mn-ea"/>
        <a:cs typeface="+mn-cs"/>
        <a:sym typeface="Arial" panose="020B0604020202020204"/>
      </a:defRPr>
    </a:lvl3pPr>
    <a:lvl4pPr indent="685800" latinLnBrk="0">
      <a:defRPr sz="1400">
        <a:latin typeface="+mn-lt"/>
        <a:ea typeface="+mn-ea"/>
        <a:cs typeface="+mn-cs"/>
        <a:sym typeface="Arial" panose="020B0604020202020204"/>
      </a:defRPr>
    </a:lvl4pPr>
    <a:lvl5pPr indent="914400" latinLnBrk="0">
      <a:defRPr sz="1400">
        <a:latin typeface="+mn-lt"/>
        <a:ea typeface="+mn-ea"/>
        <a:cs typeface="+mn-cs"/>
        <a:sym typeface="Arial" panose="020B0604020202020204"/>
      </a:defRPr>
    </a:lvl5pPr>
    <a:lvl6pPr indent="1143000" latinLnBrk="0">
      <a:defRPr sz="1400">
        <a:latin typeface="+mn-lt"/>
        <a:ea typeface="+mn-ea"/>
        <a:cs typeface="+mn-cs"/>
        <a:sym typeface="Arial" panose="020B0604020202020204"/>
      </a:defRPr>
    </a:lvl6pPr>
    <a:lvl7pPr indent="1371600" latinLnBrk="0">
      <a:defRPr sz="1400">
        <a:latin typeface="+mn-lt"/>
        <a:ea typeface="+mn-ea"/>
        <a:cs typeface="+mn-cs"/>
        <a:sym typeface="Arial" panose="020B0604020202020204"/>
      </a:defRPr>
    </a:lvl7pPr>
    <a:lvl8pPr indent="1600200" latinLnBrk="0">
      <a:defRPr sz="1400">
        <a:latin typeface="+mn-lt"/>
        <a:ea typeface="+mn-ea"/>
        <a:cs typeface="+mn-cs"/>
        <a:sym typeface="Arial" panose="020B0604020202020204"/>
      </a:defRPr>
    </a:lvl8pPr>
    <a:lvl9pPr indent="1828800" latinLnBrk="0">
      <a:defRPr sz="1400">
        <a:latin typeface="+mn-lt"/>
        <a:ea typeface="+mn-ea"/>
        <a:cs typeface="+mn-cs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456816" y="1257880"/>
            <a:ext cx="4655701" cy="841801"/>
          </a:xfrm>
          <a:prstGeom prst="rect">
            <a:avLst/>
          </a:prstGeom>
        </p:spPr>
        <p:txBody>
          <a:bodyPr anchor="ctr"/>
          <a:lstStyle/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456817" y="2340280"/>
            <a:ext cx="7993201" cy="2062502"/>
          </a:xfrm>
          <a:prstGeom prst="rect">
            <a:avLst/>
          </a:prstGeom>
        </p:spPr>
        <p:txBody>
          <a:bodyPr/>
          <a:lstStyle>
            <a:lvl1pPr>
              <a:buClr>
                <a:srgbClr val="000000"/>
              </a:buClr>
            </a:lvl1pPr>
            <a:lvl2pPr>
              <a:buClr>
                <a:srgbClr val="000000"/>
              </a:buClr>
            </a:lvl2pPr>
            <a:lvl3pPr>
              <a:buClr>
                <a:srgbClr val="000000"/>
              </a:buClr>
            </a:lvl3pPr>
            <a:lvl4pPr>
              <a:buClr>
                <a:srgbClr val="000000"/>
              </a:buClr>
            </a:lvl4pPr>
            <a:lvl5pPr>
              <a:buClr>
                <a:srgbClr val="000000"/>
              </a:buCl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441819" y="1465988"/>
            <a:ext cx="3813601" cy="1173601"/>
          </a:xfrm>
          <a:prstGeom prst="rect">
            <a:avLst/>
          </a:prstGeom>
        </p:spPr>
        <p:txBody>
          <a:bodyPr anchor="b"/>
          <a:lstStyle>
            <a:lvl1pPr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/>
          <a:lstStyle>
            <a:lvl1pPr marL="304800" indent="-152400">
              <a:lnSpc>
                <a:spcPct val="100000"/>
              </a:lnSpc>
              <a:buClrTx/>
              <a:buSzTx/>
              <a:buFontTx/>
              <a:buNone/>
              <a:defRPr sz="1700"/>
            </a:lvl1pPr>
            <a:lvl2pPr marL="304800" indent="304800">
              <a:lnSpc>
                <a:spcPct val="100000"/>
              </a:lnSpc>
              <a:buClrTx/>
              <a:buSzTx/>
              <a:buFontTx/>
              <a:buNone/>
              <a:defRPr sz="1700"/>
            </a:lvl2pPr>
            <a:lvl3pPr marL="304800" indent="762000">
              <a:lnSpc>
                <a:spcPct val="100000"/>
              </a:lnSpc>
              <a:buClrTx/>
              <a:buSzTx/>
              <a:buFontTx/>
              <a:buNone/>
              <a:defRPr sz="1700"/>
            </a:lvl3pPr>
            <a:lvl4pPr marL="304800" indent="1219200">
              <a:lnSpc>
                <a:spcPct val="100000"/>
              </a:lnSpc>
              <a:buClrTx/>
              <a:buSzTx/>
              <a:buFontTx/>
              <a:buNone/>
              <a:defRPr sz="1700"/>
            </a:lvl4pPr>
            <a:lvl5pPr marL="304800" indent="1676400">
              <a:lnSpc>
                <a:spcPct val="100000"/>
              </a:lnSpc>
              <a:buClrTx/>
              <a:buSzTx/>
              <a:buFontTx/>
              <a:buNone/>
              <a:defRPr sz="17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04983" y="4734438"/>
            <a:ext cx="336813" cy="318396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rgbClr val="FFFFFF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432331" y="1957500"/>
            <a:ext cx="6181802" cy="1397401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t>Текст заголовка</a:t>
            </a:r>
          </a:p>
        </p:txBody>
      </p:sp>
      <p:sp>
        <p:nvSpPr>
          <p:cNvPr id="39" name="Google Shape;24;p5"/>
          <p:cNvSpPr/>
          <p:nvPr/>
        </p:nvSpPr>
        <p:spPr>
          <a:xfrm>
            <a:off x="432331" y="1258837"/>
            <a:ext cx="1038900" cy="515101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2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pPr>
            <a:endParaRPr/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726937" y="4749851"/>
            <a:ext cx="378547" cy="3860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32C40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778847" y="4746228"/>
            <a:ext cx="242312" cy="227578"/>
          </a:xfrm>
          <a:prstGeom prst="rect">
            <a:avLst/>
          </a:prstGeom>
        </p:spPr>
        <p:txBody>
          <a:bodyPr lIns="58300" tIns="58300" rIns="58300" bIns="58300" anchor="ctr"/>
          <a:lstStyle>
            <a:lvl1pPr>
              <a:defRPr sz="800">
                <a:solidFill>
                  <a:srgbClr val="3C84FF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311699" y="154337"/>
            <a:ext cx="8520602" cy="310501"/>
          </a:xfrm>
          <a:prstGeom prst="rect">
            <a:avLst/>
          </a:prstGeom>
        </p:spPr>
        <p:txBody>
          <a:bodyPr lIns="58300" tIns="58300" rIns="58300" bIns="58300"/>
          <a:lstStyle>
            <a:lvl1pPr>
              <a:defRPr sz="1500" b="1"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62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311699" y="801406"/>
            <a:ext cx="8520602" cy="3416401"/>
          </a:xfrm>
          <a:prstGeom prst="rect">
            <a:avLst/>
          </a:prstGeom>
        </p:spPr>
        <p:txBody>
          <a:bodyPr lIns="58300" tIns="58300" rIns="58300" bIns="58300"/>
          <a:lstStyle>
            <a:lvl1pPr indent="-342900">
              <a:buClr>
                <a:srgbClr val="000000"/>
              </a:buClr>
            </a:lvl1pPr>
            <a:lvl2pPr indent="-317500">
              <a:buClr>
                <a:srgbClr val="000000"/>
              </a:buClr>
            </a:lvl2pPr>
            <a:lvl3pPr indent="-317500">
              <a:buClr>
                <a:srgbClr val="000000"/>
              </a:buClr>
            </a:lvl3pPr>
            <a:lvl4pPr indent="-317500">
              <a:buClr>
                <a:srgbClr val="000000"/>
              </a:buClr>
            </a:lvl4pPr>
            <a:lvl5pPr indent="-317500">
              <a:buClr>
                <a:srgbClr val="000000"/>
              </a:buCl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694950" y="4878904"/>
            <a:ext cx="212264" cy="193846"/>
          </a:xfrm>
          <a:prstGeom prst="rect">
            <a:avLst/>
          </a:prstGeom>
        </p:spPr>
        <p:txBody>
          <a:bodyPr lIns="29150" tIns="29150" rIns="29150" bIns="29150" anchor="ctr"/>
          <a:lstStyle>
            <a:lvl1pPr>
              <a:defRPr sz="1000">
                <a:latin typeface="+mn-lt"/>
                <a:ea typeface="+mn-ea"/>
                <a:cs typeface="+mn-cs"/>
                <a:sym typeface="Arial" panose="020B0604020202020204"/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  <p:pic>
        <p:nvPicPr>
          <p:cNvPr id="64" name="Google Shape;35;p8" descr="Google Shape;35;p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9082" y="242440"/>
            <a:ext cx="453133" cy="224233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bod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37;p9" descr="Google Shape;37;p9"/>
          <p:cNvPicPr>
            <a:picLocks noChangeAspect="1"/>
          </p:cNvPicPr>
          <p:nvPr/>
        </p:nvPicPr>
        <p:blipFill>
          <a:blip r:embed="rId2"/>
          <a:srcRect t="1755" r="2181" b="4320"/>
          <a:stretch>
            <a:fillRect/>
          </a:stretch>
        </p:blipFill>
        <p:spPr>
          <a:xfrm>
            <a:off x="5397689" y="-1"/>
            <a:ext cx="3746310" cy="514397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72" name="Google Shape;38;p9" descr="Google Shape;38;p9"/>
          <p:cNvPicPr>
            <a:picLocks noChangeAspect="1"/>
          </p:cNvPicPr>
          <p:nvPr/>
        </p:nvPicPr>
        <p:blipFill>
          <a:blip r:embed="rId3">
            <a:alphaModFix amt="32000"/>
          </a:blip>
          <a:stretch>
            <a:fillRect/>
          </a:stretch>
        </p:blipFill>
        <p:spPr>
          <a:xfrm>
            <a:off x="132603" y="4283433"/>
            <a:ext cx="1314431" cy="797925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73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311699" y="154337"/>
            <a:ext cx="6484801" cy="310501"/>
          </a:xfrm>
          <a:prstGeom prst="rect">
            <a:avLst/>
          </a:prstGeom>
        </p:spPr>
        <p:txBody>
          <a:bodyPr lIns="58300" tIns="58300" rIns="58300" bIns="58300"/>
          <a:lstStyle>
            <a:lvl1pPr>
              <a:defRPr sz="1500" b="1"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74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311699" y="801406"/>
            <a:ext cx="8520602" cy="3416401"/>
          </a:xfrm>
          <a:prstGeom prst="rect">
            <a:avLst/>
          </a:prstGeom>
        </p:spPr>
        <p:txBody>
          <a:bodyPr lIns="58300" tIns="58300" rIns="58300" bIns="58300"/>
          <a:lstStyle>
            <a:lvl1pPr indent="-342900">
              <a:buClr>
                <a:srgbClr val="000000"/>
              </a:buClr>
            </a:lvl1pPr>
            <a:lvl2pPr indent="-317500">
              <a:buClr>
                <a:srgbClr val="000000"/>
              </a:buClr>
            </a:lvl2pPr>
            <a:lvl3pPr indent="-317500">
              <a:buClr>
                <a:srgbClr val="000000"/>
              </a:buClr>
            </a:lvl3pPr>
            <a:lvl4pPr indent="-317500">
              <a:buClr>
                <a:srgbClr val="000000"/>
              </a:buClr>
            </a:lvl4pPr>
            <a:lvl5pPr indent="-317500">
              <a:buClr>
                <a:srgbClr val="000000"/>
              </a:buCl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694950" y="4878904"/>
            <a:ext cx="212264" cy="193846"/>
          </a:xfrm>
          <a:prstGeom prst="rect">
            <a:avLst/>
          </a:prstGeom>
        </p:spPr>
        <p:txBody>
          <a:bodyPr lIns="29150" tIns="29150" rIns="29150" bIns="29150" anchor="ctr"/>
          <a:lstStyle>
            <a:lvl1pPr>
              <a:defRPr sz="1000">
                <a:latin typeface="+mn-lt"/>
                <a:ea typeface="+mn-ea"/>
                <a:cs typeface="+mn-cs"/>
                <a:sym typeface="Arial" panose="020B0604020202020204"/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  <p:pic>
        <p:nvPicPr>
          <p:cNvPr id="76" name="Google Shape;42;p9" descr="Google Shape;42;p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9082" y="242440"/>
            <a:ext cx="453133" cy="224233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bod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44;p10" descr="Google Shape;44;p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91827" y="-157075"/>
            <a:ext cx="1277953" cy="182764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84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311699" y="154337"/>
            <a:ext cx="8520602" cy="310501"/>
          </a:xfrm>
          <a:prstGeom prst="rect">
            <a:avLst/>
          </a:prstGeom>
        </p:spPr>
        <p:txBody>
          <a:bodyPr lIns="58300" tIns="58300" rIns="58300" bIns="58300"/>
          <a:lstStyle>
            <a:lvl1pPr>
              <a:defRPr sz="1500" b="1"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85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311699" y="801406"/>
            <a:ext cx="8520602" cy="3416401"/>
          </a:xfrm>
          <a:prstGeom prst="rect">
            <a:avLst/>
          </a:prstGeom>
        </p:spPr>
        <p:txBody>
          <a:bodyPr lIns="58300" tIns="58300" rIns="58300" bIns="58300"/>
          <a:lstStyle>
            <a:lvl1pPr indent="-342900">
              <a:buClr>
                <a:srgbClr val="000000"/>
              </a:buClr>
            </a:lvl1pPr>
            <a:lvl2pPr indent="-317500">
              <a:buClr>
                <a:srgbClr val="000000"/>
              </a:buClr>
            </a:lvl2pPr>
            <a:lvl3pPr indent="-317500">
              <a:buClr>
                <a:srgbClr val="000000"/>
              </a:buClr>
            </a:lvl3pPr>
            <a:lvl4pPr indent="-317500">
              <a:buClr>
                <a:srgbClr val="000000"/>
              </a:buClr>
            </a:lvl4pPr>
            <a:lvl5pPr indent="-317500">
              <a:buClr>
                <a:srgbClr val="000000"/>
              </a:buCl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694950" y="4878904"/>
            <a:ext cx="212264" cy="193846"/>
          </a:xfrm>
          <a:prstGeom prst="rect">
            <a:avLst/>
          </a:prstGeom>
        </p:spPr>
        <p:txBody>
          <a:bodyPr lIns="29150" tIns="29150" rIns="29150" bIns="29150" anchor="ctr"/>
          <a:lstStyle>
            <a:lvl1pPr>
              <a:defRPr sz="1000">
                <a:latin typeface="+mn-lt"/>
                <a:ea typeface="+mn-ea"/>
                <a:cs typeface="+mn-cs"/>
                <a:sym typeface="Arial" panose="020B0604020202020204"/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  <p:pic>
        <p:nvPicPr>
          <p:cNvPr id="87" name="Google Shape;48;p10" descr="Google Shape;48;p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9082" y="242440"/>
            <a:ext cx="453133" cy="224233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311699" y="445025"/>
            <a:ext cx="8520602" cy="572701"/>
          </a:xfrm>
          <a:prstGeom prst="rect">
            <a:avLst/>
          </a:prstGeom>
        </p:spPr>
        <p:txBody>
          <a:bodyPr lIns="58300" tIns="58300" rIns="58300" bIns="58300"/>
          <a:lstStyle>
            <a:lvl1pPr>
              <a:defRPr b="1"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95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311699" y="1152475"/>
            <a:ext cx="3999902" cy="3416400"/>
          </a:xfrm>
          <a:prstGeom prst="rect">
            <a:avLst/>
          </a:prstGeom>
        </p:spPr>
        <p:txBody>
          <a:bodyPr lIns="58300" tIns="58300" rIns="58300" bIns="58300"/>
          <a:lstStyle>
            <a:lvl1pPr indent="-317500">
              <a:buClr>
                <a:srgbClr val="000000"/>
              </a:buClr>
            </a:lvl1pPr>
            <a:lvl2pPr marL="942340" indent="-332740">
              <a:buClr>
                <a:srgbClr val="000000"/>
              </a:buClr>
            </a:lvl2pPr>
            <a:lvl3pPr marL="1399540" indent="-332740">
              <a:buClr>
                <a:srgbClr val="000000"/>
              </a:buClr>
            </a:lvl3pPr>
            <a:lvl4pPr marL="1856740" indent="-332740">
              <a:buClr>
                <a:srgbClr val="000000"/>
              </a:buClr>
            </a:lvl4pPr>
            <a:lvl5pPr marL="2313940" indent="-332740">
              <a:buClr>
                <a:srgbClr val="000000"/>
              </a:buCl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6" name="Google Shape;52;p11"/>
          <p:cNvSpPr txBox="1">
            <a:spLocks noGrp="1"/>
          </p:cNvSpPr>
          <p:nvPr>
            <p:ph type="body" sz="half" idx="21"/>
          </p:nvPr>
        </p:nvSpPr>
        <p:spPr>
          <a:xfrm>
            <a:off x="4832399" y="1152475"/>
            <a:ext cx="3999902" cy="3416400"/>
          </a:xfrm>
          <a:prstGeom prst="rect">
            <a:avLst/>
          </a:prstGeom>
        </p:spPr>
        <p:txBody>
          <a:bodyPr lIns="58300" tIns="58300" rIns="58300" bIns="58300"/>
          <a:lstStyle/>
          <a:p>
            <a:pPr indent="-317500">
              <a:buClr>
                <a:srgbClr val="000000"/>
              </a:buClr>
            </a:pPr>
            <a:endParaRPr/>
          </a:p>
        </p:txBody>
      </p:sp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778847" y="4746228"/>
            <a:ext cx="242312" cy="227578"/>
          </a:xfrm>
          <a:prstGeom prst="rect">
            <a:avLst/>
          </a:prstGeom>
        </p:spPr>
        <p:txBody>
          <a:bodyPr lIns="58300" tIns="58300" rIns="58300" bIns="58300" anchor="ctr"/>
          <a:lstStyle>
            <a:lvl1pPr>
              <a:defRPr sz="800">
                <a:solidFill>
                  <a:srgbClr val="3C84FF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  <p:pic>
        <p:nvPicPr>
          <p:cNvPr id="98" name="Google Shape;54;p11" descr="Google Shape;54;p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9082" y="242440"/>
            <a:ext cx="453133" cy="224233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32331" y="445031"/>
            <a:ext cx="7976101" cy="572701"/>
          </a:xfrm>
          <a:prstGeom prst="rect">
            <a:avLst/>
          </a:prstGeom>
          <a:ln w="12700">
            <a:miter lim="400000"/>
          </a:ln>
        </p:spPr>
        <p:txBody>
          <a:bodyPr lIns="91424" tIns="91424" rIns="91424" bIns="91424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32331" y="1152468"/>
            <a:ext cx="8400001" cy="3416401"/>
          </a:xfrm>
          <a:prstGeom prst="rect">
            <a:avLst/>
          </a:prstGeom>
          <a:ln w="12700">
            <a:miter lim="400000"/>
          </a:ln>
        </p:spPr>
        <p:txBody>
          <a:bodyPr lIns="91424" tIns="91424" rIns="91424" bIns="91424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726292" y="4749851"/>
            <a:ext cx="379192" cy="3860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>
            <a:spAutoFit/>
          </a:bodyPr>
          <a:lstStyle>
            <a:lvl1pPr algn="r">
              <a:defRPr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700" b="0" i="0" u="none" strike="noStrike" cap="none" spc="0" baseline="0">
          <a:solidFill>
            <a:srgbClr val="8F00FF"/>
          </a:solidFill>
          <a:uFillTx/>
          <a:latin typeface="Raleway SemiBold"/>
          <a:ea typeface="Raleway SemiBold"/>
          <a:cs typeface="Raleway SemiBold"/>
          <a:sym typeface="Raleway SemiBold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700" b="0" i="0" u="none" strike="noStrike" cap="none" spc="0" baseline="0">
          <a:solidFill>
            <a:srgbClr val="8F00FF"/>
          </a:solidFill>
          <a:uFillTx/>
          <a:latin typeface="Raleway SemiBold"/>
          <a:ea typeface="Raleway SemiBold"/>
          <a:cs typeface="Raleway SemiBold"/>
          <a:sym typeface="Raleway SemiBold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700" b="0" i="0" u="none" strike="noStrike" cap="none" spc="0" baseline="0">
          <a:solidFill>
            <a:srgbClr val="8F00FF"/>
          </a:solidFill>
          <a:uFillTx/>
          <a:latin typeface="Raleway SemiBold"/>
          <a:ea typeface="Raleway SemiBold"/>
          <a:cs typeface="Raleway SemiBold"/>
          <a:sym typeface="Raleway SemiBold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700" b="0" i="0" u="none" strike="noStrike" cap="none" spc="0" baseline="0">
          <a:solidFill>
            <a:srgbClr val="8F00FF"/>
          </a:solidFill>
          <a:uFillTx/>
          <a:latin typeface="Raleway SemiBold"/>
          <a:ea typeface="Raleway SemiBold"/>
          <a:cs typeface="Raleway SemiBold"/>
          <a:sym typeface="Raleway SemiBold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700" b="0" i="0" u="none" strike="noStrike" cap="none" spc="0" baseline="0">
          <a:solidFill>
            <a:srgbClr val="8F00FF"/>
          </a:solidFill>
          <a:uFillTx/>
          <a:latin typeface="Raleway SemiBold"/>
          <a:ea typeface="Raleway SemiBold"/>
          <a:cs typeface="Raleway SemiBold"/>
          <a:sym typeface="Raleway SemiBold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700" b="0" i="0" u="none" strike="noStrike" cap="none" spc="0" baseline="0">
          <a:solidFill>
            <a:srgbClr val="8F00FF"/>
          </a:solidFill>
          <a:uFillTx/>
          <a:latin typeface="Raleway SemiBold"/>
          <a:ea typeface="Raleway SemiBold"/>
          <a:cs typeface="Raleway SemiBold"/>
          <a:sym typeface="Raleway SemiBold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700" b="0" i="0" u="none" strike="noStrike" cap="none" spc="0" baseline="0">
          <a:solidFill>
            <a:srgbClr val="8F00FF"/>
          </a:solidFill>
          <a:uFillTx/>
          <a:latin typeface="Raleway SemiBold"/>
          <a:ea typeface="Raleway SemiBold"/>
          <a:cs typeface="Raleway SemiBold"/>
          <a:sym typeface="Raleway SemiBold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700" b="0" i="0" u="none" strike="noStrike" cap="none" spc="0" baseline="0">
          <a:solidFill>
            <a:srgbClr val="8F00FF"/>
          </a:solidFill>
          <a:uFillTx/>
          <a:latin typeface="Raleway SemiBold"/>
          <a:ea typeface="Raleway SemiBold"/>
          <a:cs typeface="Raleway SemiBold"/>
          <a:sym typeface="Raleway SemiBold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700" b="0" i="0" u="none" strike="noStrike" cap="none" spc="0" baseline="0">
          <a:solidFill>
            <a:srgbClr val="8F00FF"/>
          </a:solidFill>
          <a:uFillTx/>
          <a:latin typeface="Raleway SemiBold"/>
          <a:ea typeface="Raleway SemiBold"/>
          <a:cs typeface="Raleway SemiBold"/>
          <a:sym typeface="Raleway SemiBold"/>
        </a:defRPr>
      </a:lvl9pPr>
    </p:titleStyle>
    <p:bodyStyle>
      <a:lvl1pPr marL="457200" marR="0" indent="-3048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8F00FF"/>
        </a:buClr>
        <a:buSzPts val="1200"/>
        <a:buFont typeface="Helvetica"/>
        <a:buChar char="●"/>
        <a:defRPr sz="1200" b="0" i="0" u="none" strike="noStrike" cap="none" spc="0" baseline="0">
          <a:solidFill>
            <a:srgbClr val="000000"/>
          </a:solidFill>
          <a:uFillTx/>
          <a:latin typeface="Raleway"/>
          <a:ea typeface="Raleway"/>
          <a:cs typeface="Raleway"/>
          <a:sym typeface="Raleway"/>
        </a:defRPr>
      </a:lvl1pPr>
      <a:lvl2pPr marL="914400" marR="0" indent="-3048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8F00FF"/>
        </a:buClr>
        <a:buSzPts val="1200"/>
        <a:buFont typeface="Helvetica"/>
        <a:buChar char="○"/>
        <a:defRPr sz="1200" b="0" i="0" u="none" strike="noStrike" cap="none" spc="0" baseline="0">
          <a:solidFill>
            <a:srgbClr val="000000"/>
          </a:solidFill>
          <a:uFillTx/>
          <a:latin typeface="Raleway"/>
          <a:ea typeface="Raleway"/>
          <a:cs typeface="Raleway"/>
          <a:sym typeface="Raleway"/>
        </a:defRPr>
      </a:lvl2pPr>
      <a:lvl3pPr marL="1371600" marR="0" indent="-3048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8F00FF"/>
        </a:buClr>
        <a:buSzPts val="1200"/>
        <a:buFont typeface="Helvetica"/>
        <a:buChar char="■"/>
        <a:defRPr sz="1200" b="0" i="0" u="none" strike="noStrike" cap="none" spc="0" baseline="0">
          <a:solidFill>
            <a:srgbClr val="000000"/>
          </a:solidFill>
          <a:uFillTx/>
          <a:latin typeface="Raleway"/>
          <a:ea typeface="Raleway"/>
          <a:cs typeface="Raleway"/>
          <a:sym typeface="Raleway"/>
        </a:defRPr>
      </a:lvl3pPr>
      <a:lvl4pPr marL="1828800" marR="0" indent="-3048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8F00FF"/>
        </a:buClr>
        <a:buSzPts val="1200"/>
        <a:buFont typeface="Helvetica"/>
        <a:buChar char="●"/>
        <a:defRPr sz="1200" b="0" i="0" u="none" strike="noStrike" cap="none" spc="0" baseline="0">
          <a:solidFill>
            <a:srgbClr val="000000"/>
          </a:solidFill>
          <a:uFillTx/>
          <a:latin typeface="Raleway"/>
          <a:ea typeface="Raleway"/>
          <a:cs typeface="Raleway"/>
          <a:sym typeface="Raleway"/>
        </a:defRPr>
      </a:lvl4pPr>
      <a:lvl5pPr marL="2286000" marR="0" indent="-3048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8F00FF"/>
        </a:buClr>
        <a:buSzPts val="1200"/>
        <a:buFont typeface="Helvetica"/>
        <a:buChar char="○"/>
        <a:defRPr sz="1200" b="0" i="0" u="none" strike="noStrike" cap="none" spc="0" baseline="0">
          <a:solidFill>
            <a:srgbClr val="000000"/>
          </a:solidFill>
          <a:uFillTx/>
          <a:latin typeface="Raleway"/>
          <a:ea typeface="Raleway"/>
          <a:cs typeface="Raleway"/>
          <a:sym typeface="Raleway"/>
        </a:defRPr>
      </a:lvl5pPr>
      <a:lvl6pPr marL="2743200" marR="0" indent="-3048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8F00FF"/>
        </a:buClr>
        <a:buSzPts val="1200"/>
        <a:buFont typeface="Helvetica"/>
        <a:buChar char="■"/>
        <a:defRPr sz="1200" b="0" i="0" u="none" strike="noStrike" cap="none" spc="0" baseline="0">
          <a:solidFill>
            <a:srgbClr val="000000"/>
          </a:solidFill>
          <a:uFillTx/>
          <a:latin typeface="Raleway"/>
          <a:ea typeface="Raleway"/>
          <a:cs typeface="Raleway"/>
          <a:sym typeface="Raleway"/>
        </a:defRPr>
      </a:lvl6pPr>
      <a:lvl7pPr marL="3200400" marR="0" indent="-3048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8F00FF"/>
        </a:buClr>
        <a:buSzPts val="1200"/>
        <a:buFont typeface="Helvetica"/>
        <a:buChar char="●"/>
        <a:defRPr sz="1200" b="0" i="0" u="none" strike="noStrike" cap="none" spc="0" baseline="0">
          <a:solidFill>
            <a:srgbClr val="000000"/>
          </a:solidFill>
          <a:uFillTx/>
          <a:latin typeface="Raleway"/>
          <a:ea typeface="Raleway"/>
          <a:cs typeface="Raleway"/>
          <a:sym typeface="Raleway"/>
        </a:defRPr>
      </a:lvl7pPr>
      <a:lvl8pPr marL="3657600" marR="0" indent="-3048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8F00FF"/>
        </a:buClr>
        <a:buSzPts val="1200"/>
        <a:buFont typeface="Helvetica"/>
        <a:buChar char="○"/>
        <a:defRPr sz="1200" b="0" i="0" u="none" strike="noStrike" cap="none" spc="0" baseline="0">
          <a:solidFill>
            <a:srgbClr val="000000"/>
          </a:solidFill>
          <a:uFillTx/>
          <a:latin typeface="Raleway"/>
          <a:ea typeface="Raleway"/>
          <a:cs typeface="Raleway"/>
          <a:sym typeface="Raleway"/>
        </a:defRPr>
      </a:lvl8pPr>
      <a:lvl9pPr marL="4114800" marR="0" indent="-3048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8F00FF"/>
        </a:buClr>
        <a:buSzPts val="1200"/>
        <a:buFont typeface="Helvetica"/>
        <a:buChar char="■"/>
        <a:defRPr sz="1200" b="0" i="0" u="none" strike="noStrike" cap="none" spc="0" baseline="0">
          <a:solidFill>
            <a:srgbClr val="000000"/>
          </a:solidFill>
          <a:uFillTx/>
          <a:latin typeface="Raleway"/>
          <a:ea typeface="Raleway"/>
          <a:cs typeface="Raleway"/>
          <a:sym typeface="Raleway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alewa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alewa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alewa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alewa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alewa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alewa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alewa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alewa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alewa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59;p12" descr="Google Shape;59;p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497" y="4393986"/>
            <a:ext cx="512350" cy="37998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08" name="Google Shape;60;p12" descr="Google Shape;60;p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816" y="4395437"/>
            <a:ext cx="750523" cy="37139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9" name="Google Shape;61;p12"/>
          <p:cNvSpPr txBox="1">
            <a:spLocks noGrp="1"/>
          </p:cNvSpPr>
          <p:nvPr>
            <p:ph type="title"/>
          </p:nvPr>
        </p:nvSpPr>
        <p:spPr>
          <a:xfrm>
            <a:off x="456817" y="1257880"/>
            <a:ext cx="4655700" cy="11391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</a:lstStyle>
          <a:p>
            <a:r>
              <a:rPr>
                <a:sym typeface="+mn-ea"/>
              </a:rPr>
              <a:t>TeachTok</a:t>
            </a:r>
          </a:p>
        </p:txBody>
      </p:sp>
      <p:sp>
        <p:nvSpPr>
          <p:cNvPr id="110" name="Google Shape;62;p12"/>
          <p:cNvSpPr txBox="1">
            <a:spLocks noGrp="1"/>
          </p:cNvSpPr>
          <p:nvPr>
            <p:ph type="body" sz="quarter" idx="1"/>
          </p:nvPr>
        </p:nvSpPr>
        <p:spPr>
          <a:xfrm>
            <a:off x="137795" y="2339975"/>
            <a:ext cx="4250690" cy="162306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0" indent="0">
              <a:spcBef>
                <a:spcPts val="1200"/>
              </a:spcBef>
              <a:buSzTx/>
              <a:buNone/>
            </a:lvl1pPr>
          </a:lstStyle>
          <a:p>
            <a:r>
              <a:rPr>
                <a:sym typeface="+mn-ea"/>
              </a:rPr>
              <a:t>Это мобильное приложение (iOS/Android), объединяющее формат коротких вертикальных видео, подобный TikTok, с интерактивными тестами для эффективного микролернинга и закрепления знаний. Платформа используется школьниками для самостоятельной подготовки, преподавателями как вспомогательный инструмент, а также EdTech-компаниями для дистрибуции контента и аналитики.</a:t>
            </a:r>
          </a:p>
        </p:txBody>
      </p:sp>
      <p:pic>
        <p:nvPicPr>
          <p:cNvPr id="111" name="Google Shape;63;p12" descr="Google Shape;63;p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2401" y="252468"/>
            <a:ext cx="756790" cy="59368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12" name="Google Shape;65;p12"/>
          <p:cNvSpPr/>
          <p:nvPr/>
        </p:nvSpPr>
        <p:spPr>
          <a:xfrm>
            <a:off x="7280774" y="1618199"/>
            <a:ext cx="1863301" cy="3535802"/>
          </a:xfrm>
          <a:prstGeom prst="rect">
            <a:avLst/>
          </a:prstGeom>
          <a:solidFill>
            <a:srgbClr val="FFCE3E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113" name="Google Shape;66;p12"/>
          <p:cNvSpPr/>
          <p:nvPr/>
        </p:nvSpPr>
        <p:spPr>
          <a:xfrm>
            <a:off x="7280774" y="0"/>
            <a:ext cx="1863301" cy="1693200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pic>
        <p:nvPicPr>
          <p:cNvPr id="114" name="Google Shape;67;p12" descr="Google Shape;67;p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2264" y="1270000"/>
            <a:ext cx="2681735" cy="388410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15" name="Google Shape;68;p12" descr="Google Shape;68;p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61777" y="422499"/>
            <a:ext cx="1086652" cy="74879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16" name="Google Shape;69;p12"/>
          <p:cNvSpPr txBox="1">
            <a:spLocks noGrp="1"/>
          </p:cNvSpPr>
          <p:nvPr>
            <p:ph type="sldNum" sz="quarter" idx="2"/>
          </p:nvPr>
        </p:nvSpPr>
        <p:spPr>
          <a:xfrm>
            <a:off x="8818113" y="4749851"/>
            <a:ext cx="287371" cy="3860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1</a:t>
            </a:fld>
            <a:endParaRPr/>
          </a:p>
        </p:txBody>
      </p:sp>
      <p:pic>
        <p:nvPicPr>
          <p:cNvPr id="117" name="Рисунок 8" descr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274" y="252468"/>
            <a:ext cx="1542342" cy="59368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18" name="лого каи_синий 1 (1).png" descr="лого каи_синий 1 (1)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42508" y="359314"/>
            <a:ext cx="1304280" cy="37998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19" name="Group 11 (1).png" descr="Group 11 (1)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7663" y="335194"/>
            <a:ext cx="1865850" cy="42822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20" name="ТЕХНОЛОГИИ ЛОГО ТЕМ.png" descr="ТЕХНОЛОГИИ ЛОГО ТЕМ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34652" y="299525"/>
            <a:ext cx="1304281" cy="499567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Прямоугольник"/>
          <p:cNvSpPr/>
          <p:nvPr/>
        </p:nvSpPr>
        <p:spPr>
          <a:xfrm rot="10800000">
            <a:off x="-1" y="0"/>
            <a:ext cx="9144001" cy="63786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 anchor="ctr"/>
          <a:lstStyle/>
          <a:p>
            <a:pPr algn="ctr" defTabSz="738505">
              <a:defRPr sz="1200">
                <a:solidFill>
                  <a:srgbClr val="5E5E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/>
          </a:p>
        </p:txBody>
      </p:sp>
      <p:sp>
        <p:nvSpPr>
          <p:cNvPr id="123" name="Google Shape;75;p13"/>
          <p:cNvSpPr txBox="1">
            <a:spLocks noGrp="1"/>
          </p:cNvSpPr>
          <p:nvPr>
            <p:ph type="title"/>
          </p:nvPr>
        </p:nvSpPr>
        <p:spPr>
          <a:xfrm>
            <a:off x="456565" y="775970"/>
            <a:ext cx="5662295" cy="579755"/>
          </a:xfrm>
          <a:prstGeom prst="rect">
            <a:avLst/>
          </a:prstGeom>
        </p:spPr>
        <p:txBody>
          <a:bodyPr lIns="58300" tIns="58300" rIns="58300" bIns="58300" anchor="t">
            <a:normAutofit/>
          </a:bodyPr>
          <a:lstStyle>
            <a:lvl1pPr>
              <a:defRPr sz="3000"/>
            </a:lvl1pPr>
          </a:lstStyle>
          <a:p>
            <a:r>
              <a:t>АКТУАЛЬНОСТЬ ИДЕИ</a:t>
            </a:r>
          </a:p>
        </p:txBody>
      </p:sp>
      <p:sp>
        <p:nvSpPr>
          <p:cNvPr id="124" name="Google Shape;77;p13"/>
          <p:cNvSpPr txBox="1"/>
          <p:nvPr/>
        </p:nvSpPr>
        <p:spPr>
          <a:xfrm>
            <a:off x="-88265" y="1245235"/>
            <a:ext cx="9041130" cy="5937885"/>
          </a:xfrm>
          <a:prstGeom prst="rect">
            <a:avLst/>
          </a:prstGeom>
          <a:ln w="12700">
            <a:miter lim="400000"/>
          </a:ln>
        </p:spPr>
        <p:txBody>
          <a:bodyPr lIns="68574" tIns="68574" rIns="68574" bIns="68574">
            <a:noAutofit/>
          </a:bodyPr>
          <a:lstStyle/>
          <a:p>
            <a:pPr>
              <a:defRPr>
                <a:solidFill>
                  <a:srgbClr val="000000"/>
                </a:solidFill>
              </a:defRPr>
            </a:pP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indent="-317500"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t>масштаб решаемой задачи</a:t>
            </a:r>
            <a:r>
              <a:rPr lang="ru-RU"/>
              <a:t>:</a:t>
            </a:r>
            <a:r>
              <a:t> </a:t>
            </a:r>
            <a:r>
              <a:rPr lang="en-US" altLang="en-US"/>
              <a:t>Мировой</a:t>
            </a:r>
            <a:r>
              <a:rPr lang="en-US" altLang="ru-RU"/>
              <a:t>. </a:t>
            </a:r>
            <a:r>
              <a:rPr lang="en-US" altLang="en-US"/>
              <a:t>Низкая</a:t>
            </a:r>
            <a:r>
              <a:rPr lang="en-US" altLang="ru-RU"/>
              <a:t> </a:t>
            </a:r>
            <a:r>
              <a:rPr lang="en-US" altLang="en-US"/>
              <a:t>вовлеченность</a:t>
            </a:r>
            <a:r>
              <a:rPr lang="en-US" altLang="ru-RU"/>
              <a:t> </a:t>
            </a:r>
            <a:r>
              <a:rPr lang="en-US" altLang="en-US"/>
              <a:t>в</a:t>
            </a:r>
            <a:r>
              <a:rPr lang="en-US" altLang="ru-RU"/>
              <a:t> </a:t>
            </a:r>
            <a:r>
              <a:rPr lang="en-US" altLang="en-US"/>
              <a:t>обучение</a:t>
            </a:r>
            <a:r>
              <a:rPr lang="en-US" altLang="ru-RU"/>
              <a:t>, </a:t>
            </a:r>
            <a:r>
              <a:rPr lang="en-US" altLang="en-US"/>
              <a:t>клиповое</a:t>
            </a:r>
          </a:p>
          <a:p>
            <a:pPr marL="596900">
              <a:buClr>
                <a:srgbClr val="8F00FF"/>
              </a:buClr>
              <a:buSzPts val="1400"/>
              <a:buFont typeface="Helvetica"/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en-US"/>
              <a:t>мышление</a:t>
            </a:r>
            <a:r>
              <a:rPr lang="en-US" altLang="ru-RU"/>
              <a:t>, </a:t>
            </a:r>
            <a:r>
              <a:rPr lang="en-US" altLang="en-US"/>
              <a:t>потребность</a:t>
            </a:r>
            <a:r>
              <a:rPr lang="en-US" altLang="ru-RU"/>
              <a:t> </a:t>
            </a:r>
            <a:r>
              <a:rPr lang="en-US" altLang="en-US"/>
              <a:t>в</a:t>
            </a:r>
            <a:r>
              <a:rPr lang="en-US" altLang="ru-RU"/>
              <a:t> </a:t>
            </a:r>
            <a:r>
              <a:rPr lang="en-US" altLang="en-US"/>
              <a:t>мобильном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персонализированном</a:t>
            </a:r>
            <a:r>
              <a:rPr lang="en-US" altLang="ru-RU"/>
              <a:t> </a:t>
            </a:r>
            <a:r>
              <a:rPr lang="en-US" altLang="en-US"/>
              <a:t>формате</a:t>
            </a:r>
            <a:r>
              <a:rPr lang="en-US" altLang="ru-RU"/>
              <a:t>.</a:t>
            </a:r>
          </a:p>
          <a:p>
            <a:pPr marL="596900">
              <a:buClr>
                <a:srgbClr val="8F00FF"/>
              </a:buClr>
              <a:buSzPts val="1400"/>
              <a:buFont typeface="Helvetica"/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endParaRPr lang="en-US" altLang="ru-RU"/>
          </a:p>
          <a:p>
            <a:pPr marL="914400" indent="-317500"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en-US"/>
              <a:t>Польза</a:t>
            </a:r>
            <a:r>
              <a:rPr lang="en-US" altLang="ru-RU"/>
              <a:t> </a:t>
            </a:r>
            <a:r>
              <a:rPr lang="en-US" altLang="en-US"/>
              <a:t>решения</a:t>
            </a:r>
            <a:r>
              <a:rPr lang="en-US" altLang="ru-RU"/>
              <a:t>:</a:t>
            </a:r>
            <a:r>
              <a:rPr lang="ru-RU" altLang="en-US"/>
              <a:t> </a:t>
            </a:r>
            <a:r>
              <a:rPr lang="en-US" altLang="en-US"/>
              <a:t>Цифровизация</a:t>
            </a:r>
            <a:r>
              <a:rPr lang="en-US" altLang="ru-RU"/>
              <a:t> </a:t>
            </a:r>
            <a:r>
              <a:rPr lang="en-US" altLang="en-US"/>
              <a:t>образования</a:t>
            </a:r>
            <a:r>
              <a:rPr lang="en-US" altLang="ru-RU"/>
              <a:t> (</a:t>
            </a:r>
            <a:r>
              <a:rPr lang="en-US" altLang="en-US"/>
              <a:t>нацпроект</a:t>
            </a:r>
            <a:r>
              <a:rPr lang="en-US" altLang="ru-RU"/>
              <a:t>), </a:t>
            </a:r>
            <a:r>
              <a:rPr lang="en-US" altLang="en-US"/>
              <a:t>отечественная</a:t>
            </a:r>
          </a:p>
          <a:p>
            <a:pPr marL="596900">
              <a:buClr>
                <a:srgbClr val="8F00FF"/>
              </a:buClr>
              <a:buSzPts val="1400"/>
              <a:buFont typeface="Helvetica"/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en-US"/>
              <a:t>конкурентная</a:t>
            </a:r>
            <a:r>
              <a:rPr lang="en-US" altLang="ru-RU"/>
              <a:t> EdTech-</a:t>
            </a:r>
            <a:r>
              <a:rPr lang="en-US" altLang="en-US"/>
              <a:t>платформа</a:t>
            </a:r>
            <a:r>
              <a:rPr lang="en-US" altLang="ru-RU"/>
              <a:t>.</a:t>
            </a:r>
            <a:r>
              <a:rPr lang="ru-RU" altLang="en-US"/>
              <a:t> </a:t>
            </a:r>
            <a:r>
              <a:rPr lang="en-US" altLang="en-US"/>
              <a:t>Полигон</a:t>
            </a:r>
            <a:r>
              <a:rPr lang="en-US" altLang="ru-RU"/>
              <a:t> </a:t>
            </a:r>
            <a:r>
              <a:rPr lang="en-US" altLang="en-US"/>
              <a:t>для</a:t>
            </a:r>
            <a:r>
              <a:rPr lang="en-US" altLang="ru-RU"/>
              <a:t> R&amp;D, </a:t>
            </a:r>
            <a:r>
              <a:rPr lang="en-US" altLang="en-US"/>
              <a:t>данные</a:t>
            </a:r>
            <a:r>
              <a:rPr lang="en-US" altLang="ru-RU"/>
              <a:t>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исследований</a:t>
            </a:r>
            <a:r>
              <a:rPr lang="en-US" altLang="ru-RU"/>
              <a:t>, </a:t>
            </a:r>
            <a:r>
              <a:rPr lang="en-US" altLang="en-US"/>
              <a:t>повышение</a:t>
            </a:r>
            <a:r>
              <a:rPr lang="en-US" altLang="ru-RU"/>
              <a:t> </a:t>
            </a:r>
            <a:r>
              <a:rPr lang="en-US" altLang="en-US"/>
              <a:t>узнаваемости</a:t>
            </a:r>
            <a:r>
              <a:rPr lang="en-US" altLang="ru-RU"/>
              <a:t> </a:t>
            </a:r>
            <a:r>
              <a:rPr lang="en-US" altLang="en-US"/>
              <a:t>как</a:t>
            </a:r>
            <a:r>
              <a:rPr lang="en-US" altLang="ru-RU"/>
              <a:t> </a:t>
            </a:r>
            <a:r>
              <a:rPr lang="en-US" altLang="en-US"/>
              <a:t>инновационного</a:t>
            </a:r>
            <a:r>
              <a:rPr lang="en-US" altLang="ru-RU"/>
              <a:t> </a:t>
            </a:r>
            <a:r>
              <a:rPr lang="en-US" altLang="en-US"/>
              <a:t>центра</a:t>
            </a:r>
            <a:r>
              <a:rPr lang="en-US" altLang="ru-RU"/>
              <a:t>.</a:t>
            </a:r>
            <a:r>
              <a:rPr lang="ru-RU" altLang="en-US"/>
              <a:t>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бизнеса</a:t>
            </a:r>
            <a:r>
              <a:rPr lang="en-US" altLang="ru-RU"/>
              <a:t> (EdTech, </a:t>
            </a:r>
            <a:r>
              <a:rPr lang="en-US" altLang="en-US"/>
              <a:t>школы</a:t>
            </a:r>
            <a:r>
              <a:rPr lang="en-US" altLang="ru-RU"/>
              <a:t>): </a:t>
            </a:r>
            <a:r>
              <a:rPr lang="en-US" altLang="en-US"/>
              <a:t>Новый</a:t>
            </a:r>
            <a:r>
              <a:rPr lang="en-US" altLang="ru-RU"/>
              <a:t> </a:t>
            </a:r>
            <a:r>
              <a:rPr lang="en-US" altLang="en-US"/>
              <a:t>канал</a:t>
            </a:r>
            <a:r>
              <a:rPr lang="en-US" altLang="ru-RU"/>
              <a:t> </a:t>
            </a:r>
            <a:r>
              <a:rPr lang="en-US" altLang="en-US"/>
              <a:t>дистрибуции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вовлечения</a:t>
            </a:r>
            <a:r>
              <a:rPr lang="en-US" altLang="ru-RU"/>
              <a:t> </a:t>
            </a:r>
            <a:r>
              <a:rPr lang="en-US" altLang="en-US"/>
              <a:t>учеников</a:t>
            </a:r>
            <a:r>
              <a:rPr lang="en-US" altLang="ru-RU"/>
              <a:t>, </a:t>
            </a:r>
            <a:r>
              <a:rPr lang="en-US" altLang="en-US"/>
              <a:t>виральный</a:t>
            </a:r>
            <a:r>
              <a:rPr lang="en-US" altLang="ru-RU"/>
              <a:t> </a:t>
            </a:r>
            <a:r>
              <a:rPr lang="en-US" altLang="en-US"/>
              <a:t>рост</a:t>
            </a:r>
            <a:r>
              <a:rPr lang="en-US" altLang="ru-RU"/>
              <a:t>, </a:t>
            </a:r>
            <a:r>
              <a:rPr lang="en-US" altLang="en-US"/>
              <a:t>глубокая</a:t>
            </a:r>
            <a:r>
              <a:rPr lang="en-US" altLang="ru-RU"/>
              <a:t> </a:t>
            </a:r>
            <a:r>
              <a:rPr lang="en-US" altLang="en-US"/>
              <a:t>аналитика</a:t>
            </a:r>
            <a:r>
              <a:rPr lang="en-US" altLang="ru-RU"/>
              <a:t> </a:t>
            </a:r>
            <a:r>
              <a:rPr lang="en-US" altLang="en-US"/>
              <a:t>усвоения</a:t>
            </a:r>
            <a:r>
              <a:rPr lang="en-US" altLang="ru-RU"/>
              <a:t> </a:t>
            </a:r>
            <a:r>
              <a:rPr lang="en-US" altLang="en-US"/>
              <a:t>знаний</a:t>
            </a:r>
            <a:r>
              <a:rPr lang="en-US" altLang="ru-RU"/>
              <a:t>.</a:t>
            </a:r>
          </a:p>
          <a:p>
            <a:pPr marL="596900">
              <a:buClr>
                <a:srgbClr val="8F00FF"/>
              </a:buClr>
              <a:buSzPts val="1400"/>
              <a:buFont typeface="Helvetica"/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endParaRPr lang="en-US" altLang="ru-RU"/>
          </a:p>
          <a:p>
            <a:pPr marL="914400" indent="-317500"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ru-RU"/>
              <a:t>Microlearning – </a:t>
            </a:r>
            <a:r>
              <a:rPr lang="en-US" altLang="en-US"/>
              <a:t>обучение</a:t>
            </a:r>
            <a:r>
              <a:rPr lang="en-US" altLang="ru-RU"/>
              <a:t> </a:t>
            </a:r>
            <a:r>
              <a:rPr lang="en-US" altLang="en-US"/>
              <a:t>короткими</a:t>
            </a:r>
            <a:r>
              <a:rPr lang="en-US" altLang="ru-RU"/>
              <a:t> </a:t>
            </a:r>
            <a:r>
              <a:rPr lang="en-US" altLang="en-US"/>
              <a:t>блоками</a:t>
            </a:r>
            <a:r>
              <a:rPr lang="en-US" altLang="ru-RU"/>
              <a:t>.</a:t>
            </a:r>
          </a:p>
          <a:p>
            <a:pPr marL="596900">
              <a:buClr>
                <a:srgbClr val="8F00FF"/>
              </a:buClr>
              <a:buSzPts val="1400"/>
              <a:buFont typeface="Helvetica"/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ru-RU"/>
              <a:t>Edutainment – </a:t>
            </a:r>
            <a:r>
              <a:rPr lang="en-US" altLang="en-US"/>
              <a:t>слияние</a:t>
            </a:r>
            <a:r>
              <a:rPr lang="en-US" altLang="ru-RU"/>
              <a:t> </a:t>
            </a:r>
            <a:r>
              <a:rPr lang="en-US" altLang="en-US"/>
              <a:t>образования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развлечения</a:t>
            </a:r>
            <a:r>
              <a:rPr lang="en-US" altLang="ru-RU"/>
              <a:t>.</a:t>
            </a:r>
          </a:p>
          <a:p>
            <a:pPr marL="596900">
              <a:buClr>
                <a:srgbClr val="8F00FF"/>
              </a:buClr>
              <a:buSzPts val="1400"/>
              <a:buFont typeface="Helvetica"/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ru-RU"/>
              <a:t>Video-First – </a:t>
            </a:r>
            <a:r>
              <a:rPr lang="en-US" altLang="en-US"/>
              <a:t>доминирование</a:t>
            </a:r>
            <a:r>
              <a:rPr lang="en-US" altLang="ru-RU"/>
              <a:t> </a:t>
            </a:r>
            <a:r>
              <a:rPr lang="en-US" altLang="en-US"/>
              <a:t>коротких</a:t>
            </a:r>
            <a:r>
              <a:rPr lang="en-US" altLang="ru-RU"/>
              <a:t> </a:t>
            </a:r>
            <a:r>
              <a:rPr lang="en-US" altLang="en-US"/>
              <a:t>вертикальных</a:t>
            </a:r>
            <a:r>
              <a:rPr lang="en-US" altLang="ru-RU"/>
              <a:t> </a:t>
            </a:r>
            <a:r>
              <a:rPr lang="en-US" altLang="en-US"/>
              <a:t>видео</a:t>
            </a:r>
            <a:r>
              <a:rPr lang="en-US" altLang="ru-RU"/>
              <a:t>.</a:t>
            </a:r>
          </a:p>
          <a:p>
            <a:pPr marL="596900">
              <a:buClr>
                <a:srgbClr val="8F00FF"/>
              </a:buClr>
              <a:buSzPts val="1400"/>
              <a:buFont typeface="Helvetica"/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en-US"/>
              <a:t>Интерактивность</a:t>
            </a:r>
            <a:r>
              <a:rPr lang="en-US" altLang="ru-RU"/>
              <a:t> – </a:t>
            </a:r>
            <a:r>
              <a:rPr lang="en-US" altLang="en-US"/>
              <a:t>спрос</a:t>
            </a:r>
            <a:r>
              <a:rPr lang="en-US" altLang="ru-RU"/>
              <a:t> </a:t>
            </a:r>
            <a:r>
              <a:rPr lang="en-US" altLang="en-US"/>
              <a:t>на</a:t>
            </a:r>
            <a:r>
              <a:rPr lang="en-US" altLang="ru-RU"/>
              <a:t> </a:t>
            </a:r>
            <a:r>
              <a:rPr lang="en-US" altLang="en-US"/>
              <a:t>практику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мгновенную</a:t>
            </a:r>
            <a:r>
              <a:rPr lang="en-US" altLang="ru-RU"/>
              <a:t> </a:t>
            </a:r>
            <a:r>
              <a:rPr lang="en-US" altLang="en-US"/>
              <a:t>обратную</a:t>
            </a:r>
            <a:r>
              <a:rPr lang="en-US" altLang="ru-RU"/>
              <a:t> </a:t>
            </a:r>
            <a:r>
              <a:rPr lang="en-US" altLang="en-US"/>
              <a:t>связь</a:t>
            </a:r>
            <a:r>
              <a:rPr lang="en-US" altLang="ru-RU"/>
              <a:t>.</a:t>
            </a:r>
            <a:r>
              <a:t>какие научно-технологические заделы и компетенции имеются для решения задачи.</a:t>
            </a:r>
            <a:endParaRPr sz="1200"/>
          </a:p>
        </p:txBody>
      </p:sp>
      <p:sp>
        <p:nvSpPr>
          <p:cNvPr id="125" name="Google Shape;79;p13"/>
          <p:cNvSpPr txBox="1">
            <a:spLocks noGrp="1"/>
          </p:cNvSpPr>
          <p:nvPr>
            <p:ph type="sldNum" sz="quarter" idx="2"/>
          </p:nvPr>
        </p:nvSpPr>
        <p:spPr>
          <a:xfrm>
            <a:off x="8846365" y="4749851"/>
            <a:ext cx="259119" cy="322551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rPr/>
              <a:t>2</a:t>
            </a:fld>
            <a:endParaRPr/>
          </a:p>
        </p:txBody>
      </p:sp>
      <p:pic>
        <p:nvPicPr>
          <p:cNvPr id="126" name="Рисунок 10" descr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566" y="98791"/>
            <a:ext cx="1145663" cy="44099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27" name="Рисунок 14" descr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6851" y="29130"/>
            <a:ext cx="758338" cy="5796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28" name="image 59.png" descr="image 59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6872" y="120305"/>
            <a:ext cx="1033541" cy="39654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29" name="лого каи_синий 1.png" descr="лого каи_синий 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7877" y="174477"/>
            <a:ext cx="986777" cy="287487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30" name="Group 11.png" descr="Group 1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27723" y="156945"/>
            <a:ext cx="1422330" cy="322551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84;p14"/>
          <p:cNvSpPr txBox="1">
            <a:spLocks noGrp="1"/>
          </p:cNvSpPr>
          <p:nvPr>
            <p:ph type="title"/>
          </p:nvPr>
        </p:nvSpPr>
        <p:spPr>
          <a:xfrm>
            <a:off x="456817" y="1543630"/>
            <a:ext cx="4655700" cy="579601"/>
          </a:xfrm>
          <a:prstGeom prst="rect">
            <a:avLst/>
          </a:prstGeom>
        </p:spPr>
        <p:txBody>
          <a:bodyPr lIns="58300" tIns="58300" rIns="58300" bIns="58300" anchor="t"/>
          <a:lstStyle>
            <a:lvl1pPr>
              <a:defRPr sz="3000"/>
            </a:lvl1pPr>
          </a:lstStyle>
          <a:p>
            <a:r>
              <a:t>ЦЕЛЕВАЯ АУДИТОРИЯ</a:t>
            </a:r>
          </a:p>
        </p:txBody>
      </p:sp>
      <p:sp>
        <p:nvSpPr>
          <p:cNvPr id="133" name="Google Shape;85;p14"/>
          <p:cNvSpPr txBox="1">
            <a:spLocks noGrp="1"/>
          </p:cNvSpPr>
          <p:nvPr>
            <p:ph type="body" sz="half" idx="1"/>
          </p:nvPr>
        </p:nvSpPr>
        <p:spPr>
          <a:xfrm>
            <a:off x="456818" y="2626030"/>
            <a:ext cx="7993199" cy="2062502"/>
          </a:xfrm>
          <a:prstGeom prst="rect">
            <a:avLst/>
          </a:prstGeom>
        </p:spPr>
        <p:txBody>
          <a:bodyPr lIns="58300" tIns="58300" rIns="58300" bIns="58300"/>
          <a:lstStyle/>
          <a:p>
            <a:pPr marL="139700" indent="0">
              <a:buClr>
                <a:srgbClr val="8F00FF"/>
              </a:buClr>
              <a:buSzPts val="1400"/>
              <a:buNone/>
              <a:defRPr sz="1400" i="1">
                <a:solidFill>
                  <a:srgbClr val="132C40"/>
                </a:solidFill>
              </a:defRPr>
            </a:pPr>
            <a:r>
              <a:rPr>
                <a:sym typeface="+mn-ea"/>
              </a:rPr>
              <a:t>Мы выходим на рынок онлайн-подготовки к ЕГЭ/ОГЭ объемом 10-12 млрд руб. с потенциалом роста до 50 млн руб. через 3-5 лет. Наша ЦА — 1,5 млн школьников, 500 тыс. учителей и 100 EdTech-компаний. Для старта достаточно привлечь всего 0,3-0,7% аудитории через таргет и партнерства, например, с КФУ.</a:t>
            </a:r>
          </a:p>
        </p:txBody>
      </p:sp>
      <p:sp>
        <p:nvSpPr>
          <p:cNvPr id="134" name="Google Shape;87;p14"/>
          <p:cNvSpPr txBox="1">
            <a:spLocks noGrp="1"/>
          </p:cNvSpPr>
          <p:nvPr>
            <p:ph type="sldNum" sz="quarter" idx="2"/>
          </p:nvPr>
        </p:nvSpPr>
        <p:spPr>
          <a:xfrm>
            <a:off x="8846365" y="4749851"/>
            <a:ext cx="259119" cy="322551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135" name="Прямоугольник"/>
          <p:cNvSpPr/>
          <p:nvPr/>
        </p:nvSpPr>
        <p:spPr>
          <a:xfrm rot="10800000">
            <a:off x="-1" y="0"/>
            <a:ext cx="9144001" cy="63786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 anchor="ctr"/>
          <a:lstStyle/>
          <a:p>
            <a:pPr algn="ctr" defTabSz="738505">
              <a:defRPr sz="1200">
                <a:solidFill>
                  <a:srgbClr val="5E5E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/>
          </a:p>
        </p:txBody>
      </p:sp>
      <p:pic>
        <p:nvPicPr>
          <p:cNvPr id="136" name="Рисунок 10" descr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66" y="98791"/>
            <a:ext cx="1145663" cy="44099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37" name="Рисунок 14" descr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6851" y="29130"/>
            <a:ext cx="758338" cy="5796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38" name="image 59.png" descr="image 5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6872" y="120305"/>
            <a:ext cx="1033541" cy="39654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39" name="лого каи_синий 1.png" descr="лого каи_синий 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7877" y="174477"/>
            <a:ext cx="986777" cy="287487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40" name="Group 11.png" descr="Group 1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7723" y="156945"/>
            <a:ext cx="1422330" cy="322551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92;p15"/>
          <p:cNvSpPr txBox="1">
            <a:spLocks noGrp="1"/>
          </p:cNvSpPr>
          <p:nvPr>
            <p:ph type="title"/>
          </p:nvPr>
        </p:nvSpPr>
        <p:spPr>
          <a:xfrm>
            <a:off x="456565" y="953770"/>
            <a:ext cx="8017510" cy="3397885"/>
          </a:xfrm>
          <a:prstGeom prst="rect">
            <a:avLst/>
          </a:prstGeom>
        </p:spPr>
        <p:txBody>
          <a:bodyPr lIns="58300" tIns="58300" rIns="58300" bIns="58300" anchor="t">
            <a:normAutofit/>
          </a:bodyPr>
          <a:lstStyle>
            <a:lvl1pPr>
              <a:defRPr sz="3000"/>
            </a:lvl1pPr>
          </a:lstStyle>
          <a:p>
            <a:r>
              <a:t>ПРОБЛЕМА</a:t>
            </a:r>
            <a:br/>
            <a:r>
              <a:t/>
            </a:r>
            <a:br/>
            <a:r>
              <a:rPr sz="2400">
                <a:solidFill>
                  <a:schemeClr val="accent1">
                    <a:lumMod val="10000"/>
                  </a:schemeClr>
                </a:solidFill>
                <a:latin typeface="Gabriola" panose="04040605051002020D02" charset="0"/>
                <a:cs typeface="Gabriola" panose="04040605051002020D02" charset="0"/>
                <a:sym typeface="+mn-ea"/>
              </a:rPr>
              <a:t>Низкой вовлеченност</a:t>
            </a:r>
            <a:r>
              <a:rPr lang="ru-RU" sz="2400">
                <a:solidFill>
                  <a:schemeClr val="accent1">
                    <a:lumMod val="10000"/>
                  </a:schemeClr>
                </a:solidFill>
                <a:latin typeface="Gabriola" panose="04040605051002020D02" charset="0"/>
                <a:cs typeface="Gabriola" panose="04040605051002020D02" charset="0"/>
                <a:sym typeface="+mn-ea"/>
              </a:rPr>
              <a:t>и</a:t>
            </a:r>
            <a:r>
              <a:rPr sz="2400">
                <a:solidFill>
                  <a:schemeClr val="accent1">
                    <a:lumMod val="10000"/>
                  </a:schemeClr>
                </a:solidFill>
                <a:latin typeface="Gabriola" panose="04040605051002020D02" charset="0"/>
                <a:cs typeface="Gabriola" panose="04040605051002020D02" charset="0"/>
                <a:sym typeface="+mn-ea"/>
              </a:rPr>
              <a:t> и нехватк</a:t>
            </a:r>
            <a:r>
              <a:rPr lang="ru-RU" sz="2400">
                <a:solidFill>
                  <a:schemeClr val="accent1">
                    <a:lumMod val="10000"/>
                  </a:schemeClr>
                </a:solidFill>
                <a:latin typeface="Gabriola" panose="04040605051002020D02" charset="0"/>
                <a:cs typeface="Gabriola" panose="04040605051002020D02" charset="0"/>
                <a:sym typeface="+mn-ea"/>
              </a:rPr>
              <a:t>и</a:t>
            </a:r>
            <a:r>
              <a:rPr sz="2400">
                <a:solidFill>
                  <a:schemeClr val="accent1">
                    <a:lumMod val="10000"/>
                  </a:schemeClr>
                </a:solidFill>
                <a:latin typeface="Gabriola" panose="04040605051002020D02" charset="0"/>
                <a:cs typeface="Gabriola" panose="04040605051002020D02" charset="0"/>
                <a:sym typeface="+mn-ea"/>
              </a:rPr>
              <a:t> времени у школьников при подготовке к ОГЭ/ЕГЭ, вызванную несоответствием традиционных форматов обучения цифровым привычкам молодежи</a:t>
            </a:r>
          </a:p>
        </p:txBody>
      </p:sp>
      <p:sp>
        <p:nvSpPr>
          <p:cNvPr id="144" name="Google Shape;95;p15"/>
          <p:cNvSpPr txBox="1">
            <a:spLocks noGrp="1"/>
          </p:cNvSpPr>
          <p:nvPr>
            <p:ph type="sldNum" sz="quarter" idx="2"/>
          </p:nvPr>
        </p:nvSpPr>
        <p:spPr>
          <a:xfrm>
            <a:off x="8846365" y="4749851"/>
            <a:ext cx="259119" cy="322551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145" name="Прямоугольник"/>
          <p:cNvSpPr/>
          <p:nvPr/>
        </p:nvSpPr>
        <p:spPr>
          <a:xfrm rot="10800000">
            <a:off x="-1" y="0"/>
            <a:ext cx="9144001" cy="63786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 anchor="ctr"/>
          <a:lstStyle/>
          <a:p>
            <a:pPr algn="ctr" defTabSz="738505">
              <a:defRPr sz="1200">
                <a:solidFill>
                  <a:srgbClr val="5E5E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/>
          </a:p>
        </p:txBody>
      </p:sp>
      <p:pic>
        <p:nvPicPr>
          <p:cNvPr id="146" name="Рисунок 10" descr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66" y="98791"/>
            <a:ext cx="1145663" cy="44099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47" name="Рисунок 14" descr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6851" y="29130"/>
            <a:ext cx="758338" cy="5796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48" name="image 59.png" descr="image 5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6872" y="120305"/>
            <a:ext cx="1033541" cy="39654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49" name="лого каи_синий 1.png" descr="лого каи_синий 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7877" y="174477"/>
            <a:ext cx="986777" cy="287487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50" name="Group 11.png" descr="Group 1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7723" y="156945"/>
            <a:ext cx="1422330" cy="322551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00;p16"/>
          <p:cNvSpPr txBox="1">
            <a:spLocks noGrp="1"/>
          </p:cNvSpPr>
          <p:nvPr>
            <p:ph type="title"/>
          </p:nvPr>
        </p:nvSpPr>
        <p:spPr>
          <a:xfrm>
            <a:off x="432332" y="826030"/>
            <a:ext cx="7976100" cy="1041301"/>
          </a:xfrm>
          <a:prstGeom prst="rect">
            <a:avLst/>
          </a:prstGeom>
        </p:spPr>
        <p:txBody>
          <a:bodyPr lIns="58300" tIns="58300" rIns="58300" bIns="58300"/>
          <a:lstStyle>
            <a:lvl1pPr>
              <a:defRPr sz="3000"/>
            </a:lvl1pPr>
          </a:lstStyle>
          <a:p>
            <a:r>
              <a:t>ЦЕННОСТЬ, ЦЕННОСТНОЕ ПРЕДЛОЖЕНИЕ</a:t>
            </a:r>
          </a:p>
        </p:txBody>
      </p:sp>
      <p:sp>
        <p:nvSpPr>
          <p:cNvPr id="153" name="Google Shape;102;p16"/>
          <p:cNvSpPr txBox="1">
            <a:spLocks noGrp="1"/>
          </p:cNvSpPr>
          <p:nvPr>
            <p:ph type="sldNum" sz="quarter" idx="2"/>
          </p:nvPr>
        </p:nvSpPr>
        <p:spPr>
          <a:xfrm>
            <a:off x="8818113" y="4749851"/>
            <a:ext cx="287371" cy="3860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154" name="Google Shape;103;p16"/>
          <p:cNvSpPr txBox="1"/>
          <p:nvPr/>
        </p:nvSpPr>
        <p:spPr>
          <a:xfrm>
            <a:off x="525145" y="1958975"/>
            <a:ext cx="7884160" cy="3328670"/>
          </a:xfrm>
          <a:prstGeom prst="rect">
            <a:avLst/>
          </a:prstGeom>
          <a:ln w="12700">
            <a:miter lim="400000"/>
          </a:ln>
        </p:spPr>
        <p:txBody>
          <a:bodyPr lIns="121899" tIns="121899" rIns="121899" bIns="121899">
            <a:noAutofit/>
          </a:bodyPr>
          <a:lstStyle/>
          <a:p>
            <a:pPr>
              <a:lnSpc>
                <a:spcPct val="115000"/>
              </a:lnSpc>
              <a:defRPr sz="2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pPr>
            <a:r>
              <a:rPr lang="ru-RU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Мы 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TeachTok</a:t>
            </a:r>
            <a:endParaRPr lang="en-US" altLang="en-US" sz="16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>
              <a:lnSpc>
                <a:spcPct val="115000"/>
              </a:lnSpc>
              <a:defRPr sz="2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pP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Делаем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обучение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увлекательным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и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эффективным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счёт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формата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коротких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видео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мгновенной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проверкой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знаний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</a:p>
          <a:p>
            <a:pPr>
              <a:lnSpc>
                <a:spcPct val="115000"/>
              </a:lnSpc>
              <a:defRPr sz="2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pP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Это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не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TikTok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тестами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и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не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скучный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тренажёр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Это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гибридная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платформа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где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виральный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механик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коротких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роликов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научно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объединён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методологией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микрообучения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для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гарантированного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закрепления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материала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</a:p>
          <a:p>
            <a:pPr>
              <a:lnSpc>
                <a:spcPct val="115000"/>
              </a:lnSpc>
              <a:defRPr sz="2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pP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Работающий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прототип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и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высокая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вовлечённость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пилотной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аудитории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(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учителя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и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школьники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),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подтверждающие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удобство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и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эффективность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alt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формата</a:t>
            </a:r>
            <a:r>
              <a:rPr lang="en-US" altLang="ru-RU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r>
              <a:rPr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</a:p>
        </p:txBody>
      </p:sp>
      <p:sp>
        <p:nvSpPr>
          <p:cNvPr id="155" name="Прямоугольник"/>
          <p:cNvSpPr/>
          <p:nvPr/>
        </p:nvSpPr>
        <p:spPr>
          <a:xfrm rot="10800000">
            <a:off x="-1" y="0"/>
            <a:ext cx="9144001" cy="63786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 anchor="ctr"/>
          <a:lstStyle/>
          <a:p>
            <a:pPr algn="ctr" defTabSz="738505">
              <a:defRPr sz="1200">
                <a:solidFill>
                  <a:srgbClr val="5E5E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/>
          </a:p>
        </p:txBody>
      </p:sp>
      <p:pic>
        <p:nvPicPr>
          <p:cNvPr id="156" name="Рисунок 10" descr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66" y="98791"/>
            <a:ext cx="1145663" cy="44099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57" name="Рисунок 14" descr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6851" y="29130"/>
            <a:ext cx="758338" cy="5796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58" name="image 59.png" descr="image 5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6872" y="120305"/>
            <a:ext cx="1033541" cy="39654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59" name="лого каи_синий 1.png" descr="лого каи_синий 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7877" y="174477"/>
            <a:ext cx="986777" cy="287487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60" name="Group 11.png" descr="Group 1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7723" y="156945"/>
            <a:ext cx="1422330" cy="322551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08;p17"/>
          <p:cNvSpPr txBox="1">
            <a:spLocks noGrp="1"/>
          </p:cNvSpPr>
          <p:nvPr>
            <p:ph type="title"/>
          </p:nvPr>
        </p:nvSpPr>
        <p:spPr>
          <a:xfrm>
            <a:off x="456817" y="800680"/>
            <a:ext cx="4655700" cy="579601"/>
          </a:xfrm>
          <a:prstGeom prst="rect">
            <a:avLst/>
          </a:prstGeom>
        </p:spPr>
        <p:txBody>
          <a:bodyPr lIns="58300" tIns="58300" rIns="58300" bIns="58300" anchor="t"/>
          <a:lstStyle>
            <a:lvl1pPr>
              <a:defRPr sz="3000"/>
            </a:lvl1pPr>
          </a:lstStyle>
          <a:p>
            <a:r>
              <a:t>РЕШЕНИЕ</a:t>
            </a:r>
          </a:p>
        </p:txBody>
      </p:sp>
      <p:sp>
        <p:nvSpPr>
          <p:cNvPr id="163" name="Google Shape;109;p17"/>
          <p:cNvSpPr txBox="1"/>
          <p:nvPr/>
        </p:nvSpPr>
        <p:spPr>
          <a:xfrm>
            <a:off x="57150" y="1380490"/>
            <a:ext cx="6383020" cy="3763010"/>
          </a:xfrm>
          <a:prstGeom prst="rect">
            <a:avLst/>
          </a:prstGeom>
          <a:ln w="12700">
            <a:miter lim="400000"/>
          </a:ln>
        </p:spPr>
        <p:txBody>
          <a:bodyPr wrap="square" lIns="77750" tIns="77750" rIns="77750" bIns="77750">
            <a:noAutofit/>
          </a:bodyPr>
          <a:lstStyle/>
          <a:p>
            <a:pPr marL="457200" indent="-317500">
              <a:lnSpc>
                <a:spcPct val="115000"/>
              </a:lnSpc>
              <a:spcBef>
                <a:spcPts val="1300"/>
              </a:spcBef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en-US" sz="1200"/>
              <a:t>Технология</a:t>
            </a:r>
            <a:r>
              <a:rPr lang="en-US" altLang="ru-RU" sz="1200"/>
              <a:t>: Flutter </a:t>
            </a:r>
            <a:r>
              <a:rPr lang="en-US" altLang="en-US" sz="1200"/>
              <a:t>для</a:t>
            </a:r>
            <a:r>
              <a:rPr lang="en-US" altLang="ru-RU" sz="1200"/>
              <a:t> </a:t>
            </a:r>
            <a:r>
              <a:rPr lang="en-US" altLang="en-US" sz="1200"/>
              <a:t>мобильной</a:t>
            </a:r>
            <a:r>
              <a:rPr lang="en-US" altLang="ru-RU" sz="1200"/>
              <a:t> </a:t>
            </a:r>
            <a:r>
              <a:rPr lang="en-US" altLang="en-US" sz="1200"/>
              <a:t>разработки</a:t>
            </a:r>
            <a:r>
              <a:rPr lang="en-US" altLang="ru-RU" sz="1200"/>
              <a:t>, </a:t>
            </a:r>
            <a:r>
              <a:rPr lang="en-US" altLang="en-US" sz="1200"/>
              <a:t>обеспечивая</a:t>
            </a:r>
            <a:r>
              <a:rPr lang="en-US" altLang="ru-RU" sz="1200"/>
              <a:t> </a:t>
            </a:r>
            <a:r>
              <a:rPr lang="en-US" altLang="en-US" sz="1200"/>
              <a:t>кроссплатформенность</a:t>
            </a:r>
            <a:r>
              <a:rPr lang="en-US" altLang="ru-RU" sz="1200"/>
              <a:t> </a:t>
            </a:r>
            <a:r>
              <a:rPr lang="en-US" altLang="en-US" sz="1200"/>
              <a:t>и</a:t>
            </a:r>
            <a:r>
              <a:rPr lang="en-US" altLang="ru-RU" sz="1200"/>
              <a:t> </a:t>
            </a:r>
            <a:r>
              <a:rPr lang="en-US" altLang="en-US" sz="1200"/>
              <a:t>быстрый</a:t>
            </a:r>
            <a:r>
              <a:rPr lang="en-US" altLang="ru-RU" sz="1200"/>
              <a:t> </a:t>
            </a:r>
            <a:r>
              <a:rPr lang="en-US" altLang="en-US" sz="1200"/>
              <a:t>релиз</a:t>
            </a:r>
            <a:r>
              <a:rPr lang="en-US" altLang="ru-RU" sz="1200"/>
              <a:t>.</a:t>
            </a:r>
          </a:p>
          <a:p>
            <a:pPr marL="457200" indent="-317500">
              <a:lnSpc>
                <a:spcPct val="115000"/>
              </a:lnSpc>
              <a:spcBef>
                <a:spcPts val="1300"/>
              </a:spcBef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en-US" sz="1200"/>
              <a:t>Ключевое</a:t>
            </a:r>
            <a:r>
              <a:rPr lang="en-US" altLang="ru-RU" sz="1200"/>
              <a:t> </a:t>
            </a:r>
            <a:r>
              <a:rPr lang="en-US" altLang="en-US" sz="1200"/>
              <a:t>свойство</a:t>
            </a:r>
            <a:r>
              <a:rPr lang="en-US" altLang="ru-RU" sz="1200"/>
              <a:t>: Swipe-Learn Cycle — </a:t>
            </a:r>
            <a:r>
              <a:rPr lang="en-US" altLang="en-US" sz="1200"/>
              <a:t>бесшовный</a:t>
            </a:r>
            <a:r>
              <a:rPr lang="en-US" altLang="ru-RU" sz="1200"/>
              <a:t> </a:t>
            </a:r>
            <a:r>
              <a:rPr lang="en-US" altLang="en-US" sz="1200"/>
              <a:t>переход</a:t>
            </a:r>
            <a:r>
              <a:rPr lang="en-US" altLang="ru-RU" sz="1200"/>
              <a:t> </a:t>
            </a:r>
            <a:r>
              <a:rPr lang="en-US" altLang="en-US" sz="1200"/>
              <a:t>от</a:t>
            </a:r>
            <a:r>
              <a:rPr lang="en-US" altLang="ru-RU" sz="1200"/>
              <a:t> </a:t>
            </a:r>
            <a:r>
              <a:rPr lang="en-US" altLang="en-US" sz="1200"/>
              <a:t>короткого</a:t>
            </a:r>
            <a:r>
              <a:rPr lang="en-US" altLang="ru-RU" sz="1200"/>
              <a:t> </a:t>
            </a:r>
            <a:r>
              <a:rPr lang="en-US" altLang="en-US" sz="1200"/>
              <a:t>видео</a:t>
            </a:r>
            <a:r>
              <a:rPr lang="en-US" altLang="ru-RU" sz="1200"/>
              <a:t> </a:t>
            </a:r>
            <a:r>
              <a:rPr lang="en-US" altLang="en-US" sz="1200"/>
              <a:t>к</a:t>
            </a:r>
            <a:r>
              <a:rPr lang="en-US" altLang="ru-RU" sz="1200"/>
              <a:t> </a:t>
            </a:r>
            <a:r>
              <a:rPr lang="en-US" altLang="en-US" sz="1200"/>
              <a:t>интерактивному</a:t>
            </a:r>
            <a:r>
              <a:rPr lang="en-US" altLang="ru-RU" sz="1200"/>
              <a:t> </a:t>
            </a:r>
            <a:r>
              <a:rPr lang="en-US" altLang="en-US" sz="1200"/>
              <a:t>вопросу</a:t>
            </a:r>
            <a:r>
              <a:rPr lang="en-US" altLang="ru-RU" sz="1200"/>
              <a:t> </a:t>
            </a:r>
            <a:r>
              <a:rPr lang="en-US" altLang="en-US" sz="1200"/>
              <a:t>и</a:t>
            </a:r>
            <a:r>
              <a:rPr lang="en-US" altLang="ru-RU" sz="1200"/>
              <a:t> </a:t>
            </a:r>
            <a:r>
              <a:rPr lang="en-US" altLang="en-US" sz="1200"/>
              <a:t>новому</a:t>
            </a:r>
            <a:r>
              <a:rPr lang="en-US" altLang="ru-RU" sz="1200"/>
              <a:t> </a:t>
            </a:r>
            <a:r>
              <a:rPr lang="en-US" altLang="en-US" sz="1200"/>
              <a:t>видео</a:t>
            </a:r>
            <a:r>
              <a:rPr lang="en-US" altLang="ru-RU" sz="1200"/>
              <a:t>. </a:t>
            </a:r>
            <a:r>
              <a:rPr lang="en-US" altLang="en-US" sz="1200"/>
              <a:t>Решает</a:t>
            </a:r>
            <a:r>
              <a:rPr lang="en-US" altLang="ru-RU" sz="1200"/>
              <a:t> </a:t>
            </a:r>
            <a:r>
              <a:rPr lang="en-US" altLang="en-US" sz="1200"/>
              <a:t>проблему</a:t>
            </a:r>
            <a:r>
              <a:rPr lang="en-US" altLang="ru-RU" sz="1200"/>
              <a:t> </a:t>
            </a:r>
            <a:r>
              <a:rPr lang="en-US" altLang="en-US" sz="1200"/>
              <a:t>пассивного</a:t>
            </a:r>
            <a:r>
              <a:rPr lang="en-US" altLang="ru-RU" sz="1200"/>
              <a:t> </a:t>
            </a:r>
            <a:r>
              <a:rPr lang="en-US" altLang="en-US" sz="1200"/>
              <a:t>просмотра</a:t>
            </a:r>
            <a:r>
              <a:rPr lang="en-US" altLang="ru-RU" sz="1200"/>
              <a:t> </a:t>
            </a:r>
            <a:r>
              <a:rPr lang="en-US" altLang="en-US" sz="1200"/>
              <a:t>и</a:t>
            </a:r>
            <a:r>
              <a:rPr lang="en-US" altLang="ru-RU" sz="1200"/>
              <a:t> </a:t>
            </a:r>
            <a:r>
              <a:rPr lang="en-US" altLang="en-US" sz="1200"/>
              <a:t>низкого</a:t>
            </a:r>
            <a:r>
              <a:rPr lang="en-US" altLang="ru-RU" sz="1200"/>
              <a:t> </a:t>
            </a:r>
            <a:r>
              <a:rPr lang="en-US" altLang="en-US" sz="1200"/>
              <a:t>усвоения</a:t>
            </a:r>
            <a:r>
              <a:rPr lang="en-US" altLang="ru-RU" sz="1200"/>
              <a:t>.</a:t>
            </a:r>
          </a:p>
          <a:p>
            <a:pPr marL="457200" indent="-317500">
              <a:lnSpc>
                <a:spcPct val="115000"/>
              </a:lnSpc>
              <a:spcBef>
                <a:spcPts val="1300"/>
              </a:spcBef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en-US" sz="1200"/>
              <a:t>Основное</a:t>
            </a:r>
            <a:r>
              <a:rPr lang="en-US" altLang="ru-RU" sz="1200"/>
              <a:t> </a:t>
            </a:r>
            <a:r>
              <a:rPr lang="en-US" altLang="en-US" sz="1200"/>
              <a:t>отличие</a:t>
            </a:r>
            <a:r>
              <a:rPr lang="en-US" altLang="ru-RU" sz="1200"/>
              <a:t>: </a:t>
            </a:r>
            <a:r>
              <a:rPr lang="en-US" altLang="en-US" sz="1200"/>
              <a:t>Контент</a:t>
            </a:r>
            <a:r>
              <a:rPr lang="en-US" altLang="ru-RU" sz="1200"/>
              <a:t> — </a:t>
            </a:r>
            <a:r>
              <a:rPr lang="en-US" altLang="en-US" sz="1200"/>
              <a:t>это</a:t>
            </a:r>
            <a:r>
              <a:rPr lang="en-US" altLang="ru-RU" sz="1200"/>
              <a:t> </a:t>
            </a:r>
            <a:r>
              <a:rPr lang="en-US" altLang="en-US" sz="1200"/>
              <a:t>неразрывная</a:t>
            </a:r>
            <a:r>
              <a:rPr lang="en-US" altLang="ru-RU" sz="1200"/>
              <a:t> </a:t>
            </a:r>
            <a:r>
              <a:rPr lang="en-US" altLang="en-US" sz="1200"/>
              <a:t>связка</a:t>
            </a:r>
            <a:r>
              <a:rPr lang="en-US" altLang="ru-RU" sz="1200"/>
              <a:t> </a:t>
            </a:r>
            <a:r>
              <a:rPr lang="" altLang="en-US" sz="1200"/>
              <a:t>«</a:t>
            </a:r>
            <a:r>
              <a:rPr lang="en-US" altLang="en-US" sz="1200"/>
              <a:t>Видео</a:t>
            </a:r>
            <a:r>
              <a:rPr lang="en-US" altLang="ru-RU" sz="1200"/>
              <a:t> + </a:t>
            </a:r>
            <a:r>
              <a:rPr lang="en-US" altLang="en-US" sz="1200"/>
              <a:t>встроенная</a:t>
            </a:r>
            <a:r>
              <a:rPr lang="en-US" altLang="ru-RU" sz="1200"/>
              <a:t> </a:t>
            </a:r>
            <a:r>
              <a:rPr lang="en-US" altLang="en-US" sz="1200"/>
              <a:t>проверка</a:t>
            </a:r>
            <a:r>
              <a:rPr lang="en-US" altLang="ru-RU" sz="1200"/>
              <a:t> </a:t>
            </a:r>
            <a:r>
              <a:rPr lang="en-US" altLang="en-US" sz="1200"/>
              <a:t>знаний</a:t>
            </a:r>
            <a:r>
              <a:rPr lang="" altLang="en-US" sz="1200"/>
              <a:t>»</a:t>
            </a:r>
            <a:r>
              <a:rPr lang="en-US" altLang="ru-RU" sz="1200"/>
              <a:t>. </a:t>
            </a:r>
            <a:r>
              <a:rPr lang="en-US" altLang="en-US" sz="1200"/>
              <a:t>Алгоритм</a:t>
            </a:r>
            <a:r>
              <a:rPr lang="en-US" altLang="ru-RU" sz="1200"/>
              <a:t> </a:t>
            </a:r>
            <a:r>
              <a:rPr lang="en-US" altLang="en-US" sz="1200"/>
              <a:t>рекомендует</a:t>
            </a:r>
            <a:r>
              <a:rPr lang="en-US" altLang="ru-RU" sz="1200"/>
              <a:t> </a:t>
            </a:r>
            <a:r>
              <a:rPr lang="en-US" altLang="en-US" sz="1200"/>
              <a:t>контент</a:t>
            </a:r>
            <a:r>
              <a:rPr lang="en-US" altLang="ru-RU" sz="1200"/>
              <a:t> </a:t>
            </a:r>
            <a:r>
              <a:rPr lang="en-US" altLang="en-US" sz="1200"/>
              <a:t>не</a:t>
            </a:r>
            <a:r>
              <a:rPr lang="en-US" altLang="ru-RU" sz="1200"/>
              <a:t> </a:t>
            </a:r>
            <a:r>
              <a:rPr lang="en-US" altLang="en-US" sz="1200"/>
              <a:t>только</a:t>
            </a:r>
            <a:r>
              <a:rPr lang="en-US" altLang="ru-RU" sz="1200"/>
              <a:t> </a:t>
            </a:r>
            <a:r>
              <a:rPr lang="en-US" altLang="en-US" sz="1200"/>
              <a:t>по</a:t>
            </a:r>
            <a:r>
              <a:rPr lang="en-US" altLang="ru-RU" sz="1200"/>
              <a:t> </a:t>
            </a:r>
            <a:r>
              <a:rPr lang="en-US" altLang="en-US" sz="1200"/>
              <a:t>просмотрам</a:t>
            </a:r>
            <a:r>
              <a:rPr lang="en-US" altLang="ru-RU" sz="1200"/>
              <a:t>, </a:t>
            </a:r>
            <a:r>
              <a:rPr lang="en-US" altLang="en-US" sz="1200"/>
              <a:t>но</a:t>
            </a:r>
            <a:r>
              <a:rPr lang="en-US" altLang="ru-RU" sz="1200"/>
              <a:t> </a:t>
            </a:r>
            <a:r>
              <a:rPr lang="en-US" altLang="en-US" sz="1200"/>
              <a:t>и</a:t>
            </a:r>
            <a:r>
              <a:rPr lang="en-US" altLang="ru-RU" sz="1200"/>
              <a:t> </a:t>
            </a:r>
            <a:r>
              <a:rPr lang="en-US" altLang="en-US" sz="1200"/>
              <a:t>по</a:t>
            </a:r>
            <a:r>
              <a:rPr lang="en-US" altLang="ru-RU" sz="1200"/>
              <a:t> </a:t>
            </a:r>
            <a:r>
              <a:rPr lang="en-US" altLang="en-US" sz="1200"/>
              <a:t>вашей</a:t>
            </a:r>
            <a:r>
              <a:rPr lang="en-US" altLang="ru-RU" sz="1200"/>
              <a:t> </a:t>
            </a:r>
            <a:r>
              <a:rPr lang="en-US" altLang="en-US" sz="1200"/>
              <a:t>успеваемости</a:t>
            </a:r>
            <a:r>
              <a:rPr lang="en-US" altLang="ru-RU" sz="1200"/>
              <a:t>.</a:t>
            </a:r>
          </a:p>
          <a:p>
            <a:pPr marL="457200" indent="-317500">
              <a:lnSpc>
                <a:spcPct val="115000"/>
              </a:lnSpc>
              <a:spcBef>
                <a:spcPts val="1300"/>
              </a:spcBef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en-US" sz="1200"/>
              <a:t>Доказательство</a:t>
            </a:r>
            <a:r>
              <a:rPr lang="en-US" altLang="ru-RU" sz="1200"/>
              <a:t> &amp; </a:t>
            </a:r>
            <a:r>
              <a:rPr lang="en-US" altLang="en-US" sz="1200"/>
              <a:t>выгоды</a:t>
            </a:r>
            <a:r>
              <a:rPr lang="en-US" altLang="ru-RU" sz="1200"/>
              <a:t>: </a:t>
            </a:r>
            <a:r>
              <a:rPr lang="en-US" altLang="en-US" sz="1200"/>
              <a:t>Пилот</a:t>
            </a:r>
            <a:r>
              <a:rPr lang="en-US" altLang="ru-RU" sz="1200"/>
              <a:t> </a:t>
            </a:r>
            <a:r>
              <a:rPr lang="en-US" altLang="en-US" sz="1200"/>
              <a:t>показал</a:t>
            </a:r>
            <a:r>
              <a:rPr lang="en-US" altLang="ru-RU" sz="1200"/>
              <a:t> </a:t>
            </a:r>
            <a:r>
              <a:rPr lang="en-US" altLang="en-US" sz="1200"/>
              <a:t>рост</a:t>
            </a:r>
            <a:r>
              <a:rPr lang="en-US" altLang="ru-RU" sz="1200"/>
              <a:t> </a:t>
            </a:r>
            <a:r>
              <a:rPr lang="en-US" altLang="en-US" sz="1200"/>
              <a:t>вовлечённости</a:t>
            </a:r>
            <a:r>
              <a:rPr lang="en-US" altLang="ru-RU" sz="1200"/>
              <a:t> (retention) </a:t>
            </a:r>
            <a:r>
              <a:rPr lang="en-US" altLang="en-US" sz="1200"/>
              <a:t>на</a:t>
            </a:r>
            <a:r>
              <a:rPr lang="en-US" altLang="ru-RU" sz="1200"/>
              <a:t> 40%.</a:t>
            </a:r>
          </a:p>
          <a:p>
            <a:pPr marL="457200" indent="-317500">
              <a:lnSpc>
                <a:spcPct val="115000"/>
              </a:lnSpc>
              <a:spcBef>
                <a:spcPts val="1300"/>
              </a:spcBef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en-US" sz="1200"/>
              <a:t>Ученикам</a:t>
            </a:r>
            <a:r>
              <a:rPr lang="en-US" altLang="ru-RU" sz="1200"/>
              <a:t>: </a:t>
            </a:r>
            <a:r>
              <a:rPr lang="en-US" altLang="en-US" sz="1200"/>
              <a:t>Геймификация</a:t>
            </a:r>
            <a:r>
              <a:rPr lang="en-US" altLang="ru-RU" sz="1200"/>
              <a:t> </a:t>
            </a:r>
            <a:r>
              <a:rPr lang="en-US" altLang="en-US" sz="1200"/>
              <a:t>и</a:t>
            </a:r>
            <a:r>
              <a:rPr lang="en-US" altLang="ru-RU" sz="1200"/>
              <a:t> </a:t>
            </a:r>
            <a:r>
              <a:rPr lang="en-US" altLang="en-US" sz="1200"/>
              <a:t>фокус</a:t>
            </a:r>
            <a:r>
              <a:rPr lang="en-US" altLang="ru-RU" sz="1200"/>
              <a:t> </a:t>
            </a:r>
            <a:r>
              <a:rPr lang="en-US" altLang="en-US" sz="1200"/>
              <a:t>на</a:t>
            </a:r>
            <a:r>
              <a:rPr lang="en-US" altLang="ru-RU" sz="1200"/>
              <a:t> </a:t>
            </a:r>
            <a:r>
              <a:rPr lang="en-US" altLang="en-US" sz="1200"/>
              <a:t>пробелах</a:t>
            </a:r>
            <a:r>
              <a:rPr lang="en-US" altLang="ru-RU" sz="1200"/>
              <a:t>.</a:t>
            </a:r>
          </a:p>
          <a:p>
            <a:pPr marL="457200" indent="-317500">
              <a:lnSpc>
                <a:spcPct val="115000"/>
              </a:lnSpc>
              <a:spcBef>
                <a:spcPts val="1300"/>
              </a:spcBef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en-US" sz="1200"/>
              <a:t>Преподавателям</a:t>
            </a:r>
            <a:r>
              <a:rPr lang="en-US" altLang="ru-RU" sz="1200"/>
              <a:t>: </a:t>
            </a:r>
            <a:r>
              <a:rPr lang="en-US" altLang="en-US" sz="1200"/>
              <a:t>Шаблоны</a:t>
            </a:r>
            <a:r>
              <a:rPr lang="en-US" altLang="ru-RU" sz="1200"/>
              <a:t> </a:t>
            </a:r>
            <a:r>
              <a:rPr lang="en-US" altLang="en-US" sz="1200"/>
              <a:t>для</a:t>
            </a:r>
            <a:r>
              <a:rPr lang="en-US" altLang="ru-RU" sz="1200"/>
              <a:t> </a:t>
            </a:r>
            <a:r>
              <a:rPr lang="en-US" altLang="en-US" sz="1200"/>
              <a:t>контента</a:t>
            </a:r>
            <a:r>
              <a:rPr lang="en-US" altLang="ru-RU" sz="1200"/>
              <a:t> </a:t>
            </a:r>
            <a:r>
              <a:rPr lang="en-US" altLang="en-US" sz="1200"/>
              <a:t>и</a:t>
            </a:r>
            <a:r>
              <a:rPr lang="en-US" altLang="ru-RU" sz="1200"/>
              <a:t> </a:t>
            </a:r>
            <a:r>
              <a:rPr lang="en-US" altLang="en-US" sz="1200"/>
              <a:t>автоматическая</a:t>
            </a:r>
            <a:r>
              <a:rPr lang="en-US" altLang="ru-RU" sz="1200"/>
              <a:t> </a:t>
            </a:r>
            <a:r>
              <a:rPr lang="en-US" altLang="en-US" sz="1200"/>
              <a:t>проверка</a:t>
            </a:r>
            <a:r>
              <a:rPr lang="en-US" altLang="ru-RU" sz="1200"/>
              <a:t> </a:t>
            </a:r>
            <a:r>
              <a:rPr lang="en-US" altLang="en-US" sz="1200"/>
              <a:t>заданий</a:t>
            </a:r>
            <a:r>
              <a:rPr lang="en-US" altLang="ru-RU" sz="1200"/>
              <a:t>.</a:t>
            </a:r>
          </a:p>
          <a:p>
            <a:pPr marL="139700">
              <a:lnSpc>
                <a:spcPct val="115000"/>
              </a:lnSpc>
              <a:spcBef>
                <a:spcPts val="1300"/>
              </a:spcBef>
              <a:buClr>
                <a:srgbClr val="8F00FF"/>
              </a:buClr>
              <a:buSzPts val="1400"/>
              <a:buFont typeface="Helvetica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endParaRPr lang="en-US" altLang="ru-RU" sz="1200"/>
          </a:p>
        </p:txBody>
      </p:sp>
      <p:sp>
        <p:nvSpPr>
          <p:cNvPr id="164" name="Google Shape;110;p17"/>
          <p:cNvSpPr txBox="1">
            <a:spLocks noGrp="1"/>
          </p:cNvSpPr>
          <p:nvPr>
            <p:ph type="body" sz="quarter" idx="1"/>
          </p:nvPr>
        </p:nvSpPr>
        <p:spPr>
          <a:xfrm>
            <a:off x="6441010" y="1590199"/>
            <a:ext cx="2664601" cy="2398802"/>
          </a:xfrm>
          <a:prstGeom prst="rect">
            <a:avLst/>
          </a:prstGeom>
          <a:ln w="9525">
            <a:solidFill>
              <a:srgbClr val="000000"/>
            </a:solidFill>
            <a:round/>
          </a:ln>
        </p:spPr>
        <p:txBody>
          <a:bodyPr lIns="58300" tIns="58300" rIns="58300" bIns="58300" anchor="ctr"/>
          <a:lstStyle/>
          <a:p>
            <a:pPr marL="0" indent="0" algn="ctr">
              <a:buSzTx/>
              <a:buNone/>
              <a:defRPr>
                <a:solidFill>
                  <a:srgbClr val="132C40"/>
                </a:solidFill>
              </a:defRPr>
            </a:pPr>
            <a:r>
              <a:t>фото, картинка, </a:t>
            </a:r>
          </a:p>
          <a:p>
            <a:pPr marL="0" indent="0" algn="ctr">
              <a:buSzTx/>
              <a:buNone/>
              <a:defRPr>
                <a:solidFill>
                  <a:srgbClr val="132C40"/>
                </a:solidFill>
              </a:defRPr>
            </a:pPr>
            <a:r>
              <a:t>схема предполагаемого продукта</a:t>
            </a:r>
          </a:p>
        </p:txBody>
      </p:sp>
      <p:sp>
        <p:nvSpPr>
          <p:cNvPr id="165" name="Google Shape;112;p17"/>
          <p:cNvSpPr txBox="1">
            <a:spLocks noGrp="1"/>
          </p:cNvSpPr>
          <p:nvPr>
            <p:ph type="sldNum" sz="quarter" idx="2"/>
          </p:nvPr>
        </p:nvSpPr>
        <p:spPr>
          <a:xfrm>
            <a:off x="8846365" y="4749851"/>
            <a:ext cx="259119" cy="322551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166" name="Прямоугольник"/>
          <p:cNvSpPr/>
          <p:nvPr/>
        </p:nvSpPr>
        <p:spPr>
          <a:xfrm rot="10800000">
            <a:off x="-1" y="0"/>
            <a:ext cx="9144001" cy="63786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 anchor="ctr"/>
          <a:lstStyle/>
          <a:p>
            <a:pPr algn="ctr" defTabSz="738505">
              <a:defRPr sz="1200">
                <a:solidFill>
                  <a:srgbClr val="5E5E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/>
          </a:p>
        </p:txBody>
      </p:sp>
      <p:pic>
        <p:nvPicPr>
          <p:cNvPr id="167" name="Рисунок 10" descr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66" y="98791"/>
            <a:ext cx="1145663" cy="44099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68" name="Рисунок 14" descr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6851" y="29130"/>
            <a:ext cx="758338" cy="5796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69" name="image 59.png" descr="image 5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6872" y="120305"/>
            <a:ext cx="1033541" cy="39654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70" name="лого каи_синий 1.png" descr="лого каи_синий 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7877" y="174477"/>
            <a:ext cx="986777" cy="287487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71" name="Group 11.png" descr="Group 1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7723" y="156945"/>
            <a:ext cx="1422330" cy="322551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17;p18"/>
          <p:cNvSpPr txBox="1">
            <a:spLocks noGrp="1"/>
          </p:cNvSpPr>
          <p:nvPr>
            <p:ph type="title"/>
          </p:nvPr>
        </p:nvSpPr>
        <p:spPr>
          <a:xfrm>
            <a:off x="456817" y="608910"/>
            <a:ext cx="4655700" cy="579601"/>
          </a:xfrm>
          <a:prstGeom prst="rect">
            <a:avLst/>
          </a:prstGeom>
        </p:spPr>
        <p:txBody>
          <a:bodyPr lIns="58300" tIns="58300" rIns="58300" bIns="58300" anchor="t"/>
          <a:lstStyle>
            <a:lvl1pPr>
              <a:defRPr sz="3000"/>
            </a:lvl1pPr>
          </a:lstStyle>
          <a:p>
            <a:r>
              <a:t>РЕШЕНИЕ</a:t>
            </a:r>
          </a:p>
        </p:txBody>
      </p:sp>
      <p:sp>
        <p:nvSpPr>
          <p:cNvPr id="174" name="Google Shape;118;p18"/>
          <p:cNvSpPr txBox="1"/>
          <p:nvPr/>
        </p:nvSpPr>
        <p:spPr>
          <a:xfrm>
            <a:off x="0" y="1108710"/>
            <a:ext cx="8900160" cy="4034155"/>
          </a:xfrm>
          <a:prstGeom prst="rect">
            <a:avLst/>
          </a:prstGeom>
          <a:ln w="12700">
            <a:miter lim="400000"/>
          </a:ln>
        </p:spPr>
        <p:txBody>
          <a:bodyPr lIns="77750" tIns="77750" rIns="77750" bIns="77750">
            <a:noAutofit/>
          </a:bodyPr>
          <a:lstStyle/>
          <a:p>
            <a:pPr marL="457200" indent="-317500">
              <a:lnSpc>
                <a:spcPct val="115000"/>
              </a:lnSpc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en-US"/>
              <a:t>Оборудование</a:t>
            </a:r>
            <a:r>
              <a:rPr lang="en-US" altLang="ru-RU"/>
              <a:t>, </a:t>
            </a:r>
            <a:r>
              <a:rPr lang="en-US" altLang="en-US"/>
              <a:t>ПО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команда</a:t>
            </a:r>
            <a:r>
              <a:rPr lang="en-US" altLang="ru-RU"/>
              <a:t>:</a:t>
            </a:r>
          </a:p>
          <a:p>
            <a:pPr marL="457200" indent="-317500">
              <a:lnSpc>
                <a:spcPct val="115000"/>
              </a:lnSpc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endParaRPr lang="en-US" altLang="ru-RU"/>
          </a:p>
          <a:p>
            <a:pPr marL="139700">
              <a:lnSpc>
                <a:spcPct val="115000"/>
              </a:lnSpc>
              <a:buClr>
                <a:srgbClr val="8F00FF"/>
              </a:buClr>
              <a:buSzPts val="1400"/>
              <a:buFont typeface="Helvetica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en-US"/>
              <a:t>Удалённая</a:t>
            </a:r>
            <a:r>
              <a:rPr lang="en-US" altLang="ru-RU"/>
              <a:t> </a:t>
            </a:r>
            <a:r>
              <a:rPr lang="en-US" altLang="en-US"/>
              <a:t>команда</a:t>
            </a:r>
            <a:r>
              <a:rPr lang="en-US" altLang="ru-RU"/>
              <a:t> </a:t>
            </a:r>
            <a:r>
              <a:rPr lang="en-US" altLang="en-US"/>
              <a:t>разработчиков</a:t>
            </a:r>
            <a:r>
              <a:rPr lang="en-US" altLang="ru-RU"/>
              <a:t> (backend, mobile, DevOps), </a:t>
            </a:r>
            <a:r>
              <a:rPr lang="en-US" altLang="en-US"/>
              <a:t>дизайнеров</a:t>
            </a:r>
            <a:r>
              <a:rPr lang="en-US" altLang="ru-RU"/>
              <a:t>, </a:t>
            </a:r>
            <a:r>
              <a:rPr lang="en-US" altLang="en-US"/>
              <a:t>методистов</a:t>
            </a:r>
            <a:r>
              <a:rPr lang="en-US" altLang="ru-RU"/>
              <a:t>.</a:t>
            </a:r>
          </a:p>
          <a:p>
            <a:pPr marL="457200" indent="-317500">
              <a:lnSpc>
                <a:spcPct val="115000"/>
              </a:lnSpc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endParaRPr lang="en-US" altLang="ru-RU"/>
          </a:p>
          <a:p>
            <a:pPr marL="139700">
              <a:lnSpc>
                <a:spcPct val="115000"/>
              </a:lnSpc>
              <a:buClr>
                <a:srgbClr val="8F00FF"/>
              </a:buClr>
              <a:buSzPts val="1400"/>
              <a:buFont typeface="Helvetica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en-US"/>
              <a:t>Ноутбуки</a:t>
            </a:r>
            <a:r>
              <a:rPr lang="en-US" altLang="ru-RU"/>
              <a:t>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работы</a:t>
            </a:r>
            <a:r>
              <a:rPr lang="en-US" altLang="ru-RU"/>
              <a:t>, </a:t>
            </a:r>
            <a:r>
              <a:rPr lang="en-US" altLang="en-US"/>
              <a:t>лицензии</a:t>
            </a:r>
            <a:r>
              <a:rPr lang="en-US" altLang="ru-RU"/>
              <a:t> </a:t>
            </a:r>
            <a:r>
              <a:rPr lang="en-US" altLang="en-US"/>
              <a:t>на</a:t>
            </a:r>
            <a:r>
              <a:rPr lang="en-US" altLang="ru-RU"/>
              <a:t> </a:t>
            </a:r>
            <a:r>
              <a:rPr lang="en-US" altLang="en-US"/>
              <a:t>ПО</a:t>
            </a:r>
            <a:r>
              <a:rPr lang="en-US" altLang="ru-RU"/>
              <a:t>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разработки</a:t>
            </a:r>
            <a:r>
              <a:rPr lang="en-US" altLang="ru-RU"/>
              <a:t> (Figma, IDE, Git).</a:t>
            </a:r>
          </a:p>
          <a:p>
            <a:pPr marL="457200" indent="-317500">
              <a:lnSpc>
                <a:spcPct val="115000"/>
              </a:lnSpc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endParaRPr lang="en-US" altLang="ru-RU"/>
          </a:p>
          <a:p>
            <a:pPr marL="139700">
              <a:lnSpc>
                <a:spcPct val="115000"/>
              </a:lnSpc>
              <a:buClr>
                <a:srgbClr val="8F00FF"/>
              </a:buClr>
              <a:buSzPts val="1400"/>
              <a:buFont typeface="Helvetica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en-US"/>
              <a:t>Облачная</a:t>
            </a:r>
            <a:r>
              <a:rPr lang="en-US" altLang="ru-RU"/>
              <a:t> </a:t>
            </a:r>
            <a:r>
              <a:rPr lang="en-US" altLang="en-US"/>
              <a:t>инфраструктура</a:t>
            </a:r>
            <a:r>
              <a:rPr lang="en-US" altLang="ru-RU"/>
              <a:t> (</a:t>
            </a:r>
            <a:r>
              <a:rPr lang="en-US" altLang="en-US"/>
              <a:t>серверы</a:t>
            </a:r>
            <a:r>
              <a:rPr lang="en-US" altLang="ru-RU"/>
              <a:t>, </a:t>
            </a:r>
            <a:r>
              <a:rPr lang="en-US" altLang="en-US"/>
              <a:t>хранилища</a:t>
            </a:r>
            <a:r>
              <a:rPr lang="en-US" altLang="ru-RU"/>
              <a:t>, CDN).</a:t>
            </a:r>
          </a:p>
          <a:p>
            <a:pPr marL="139700">
              <a:lnSpc>
                <a:spcPct val="115000"/>
              </a:lnSpc>
              <a:buClr>
                <a:srgbClr val="8F00FF"/>
              </a:buClr>
              <a:buSzPts val="1400"/>
              <a:buFont typeface="Helvetica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endParaRPr lang="en-US" altLang="ru-RU"/>
          </a:p>
          <a:p>
            <a:pPr marL="457200" indent="-317500">
              <a:lnSpc>
                <a:spcPct val="115000"/>
              </a:lnSpc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en-US"/>
              <a:t>Ключевые</a:t>
            </a:r>
            <a:r>
              <a:rPr lang="en-US" altLang="ru-RU"/>
              <a:t> </a:t>
            </a:r>
            <a:r>
              <a:rPr lang="en-US" altLang="en-US"/>
              <a:t>технологические</a:t>
            </a:r>
            <a:r>
              <a:rPr lang="en-US" altLang="ru-RU"/>
              <a:t> </a:t>
            </a:r>
            <a:r>
              <a:rPr lang="en-US" altLang="en-US"/>
              <a:t>операции</a:t>
            </a:r>
            <a:r>
              <a:rPr lang="en-US" altLang="ru-RU"/>
              <a:t>:</a:t>
            </a:r>
          </a:p>
          <a:p>
            <a:pPr marL="457200" indent="-317500">
              <a:lnSpc>
                <a:spcPct val="115000"/>
              </a:lnSpc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endParaRPr lang="en-US" altLang="ru-RU"/>
          </a:p>
          <a:p>
            <a:pPr marL="139700">
              <a:lnSpc>
                <a:spcPct val="115000"/>
              </a:lnSpc>
              <a:buClr>
                <a:srgbClr val="8F00FF"/>
              </a:buClr>
              <a:buSzPts val="1400"/>
              <a:buFont typeface="Helvetica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en-US"/>
              <a:t>Разработка</a:t>
            </a:r>
            <a:r>
              <a:rPr lang="en-US" altLang="ru-RU"/>
              <a:t> MVP (</a:t>
            </a:r>
            <a:r>
              <a:rPr lang="en-US" altLang="en-US"/>
              <a:t>дизайн</a:t>
            </a:r>
            <a:r>
              <a:rPr lang="en-US" altLang="ru-RU"/>
              <a:t>, </a:t>
            </a:r>
            <a:r>
              <a:rPr lang="en-US" altLang="en-US"/>
              <a:t>программирование</a:t>
            </a:r>
            <a:r>
              <a:rPr lang="en-US" altLang="ru-RU"/>
              <a:t>, </a:t>
            </a:r>
            <a:r>
              <a:rPr lang="en-US" altLang="en-US"/>
              <a:t>тестирование</a:t>
            </a:r>
            <a:r>
              <a:rPr lang="en-US" altLang="ru-RU"/>
              <a:t>).</a:t>
            </a:r>
          </a:p>
          <a:p>
            <a:pPr marL="457200" indent="-317500">
              <a:lnSpc>
                <a:spcPct val="115000"/>
              </a:lnSpc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endParaRPr lang="en-US" altLang="ru-RU"/>
          </a:p>
          <a:p>
            <a:pPr marL="139700">
              <a:lnSpc>
                <a:spcPct val="115000"/>
              </a:lnSpc>
              <a:buClr>
                <a:srgbClr val="8F00FF"/>
              </a:buClr>
              <a:buSzPts val="1400"/>
              <a:buFont typeface="Helvetica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en-US"/>
              <a:t>Развёртывание</a:t>
            </a:r>
            <a:r>
              <a:rPr lang="en-US" altLang="ru-RU"/>
              <a:t>: </a:t>
            </a:r>
            <a:r>
              <a:rPr lang="en-US" altLang="en-US"/>
              <a:t>Запуск</a:t>
            </a:r>
            <a:r>
              <a:rPr lang="en-US" altLang="ru-RU"/>
              <a:t> </a:t>
            </a:r>
            <a:r>
              <a:rPr lang="en-US" altLang="en-US"/>
              <a:t>серверов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публикация</a:t>
            </a:r>
            <a:r>
              <a:rPr lang="en-US" altLang="ru-RU"/>
              <a:t> </a:t>
            </a:r>
            <a:r>
              <a:rPr lang="en-US" altLang="en-US"/>
              <a:t>в</a:t>
            </a:r>
            <a:r>
              <a:rPr lang="en-US" altLang="ru-RU"/>
              <a:t> App Store/Google Play.</a:t>
            </a:r>
          </a:p>
          <a:p>
            <a:pPr marL="457200" indent="-317500">
              <a:lnSpc>
                <a:spcPct val="115000"/>
              </a:lnSpc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endParaRPr lang="en-US" altLang="ru-RU"/>
          </a:p>
          <a:p>
            <a:pPr marL="139700">
              <a:lnSpc>
                <a:spcPct val="115000"/>
              </a:lnSpc>
              <a:buClr>
                <a:srgbClr val="8F00FF"/>
              </a:buClr>
              <a:buSzPts val="1400"/>
              <a:buFont typeface="Helvetica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en-US"/>
              <a:t>Поддержка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масштабирование</a:t>
            </a:r>
            <a:r>
              <a:rPr lang="en-US" altLang="ru-RU"/>
              <a:t>: </a:t>
            </a:r>
            <a:r>
              <a:rPr lang="en-US" altLang="en-US"/>
              <a:t>Мониторинг</a:t>
            </a:r>
            <a:r>
              <a:rPr lang="en-US" altLang="ru-RU"/>
              <a:t>, </a:t>
            </a:r>
            <a:r>
              <a:rPr lang="en-US" altLang="en-US"/>
              <a:t>обновления</a:t>
            </a:r>
            <a:r>
              <a:rPr lang="en-US" altLang="ru-RU"/>
              <a:t>, </a:t>
            </a:r>
            <a:r>
              <a:rPr lang="en-US" altLang="en-US"/>
              <a:t>наращивание</a:t>
            </a:r>
            <a:r>
              <a:rPr lang="en-US" altLang="ru-RU"/>
              <a:t> </a:t>
            </a:r>
            <a:r>
              <a:rPr lang="en-US" altLang="en-US"/>
              <a:t>мощностей</a:t>
            </a:r>
            <a:r>
              <a:rPr lang="en-US" altLang="ru-RU"/>
              <a:t> </a:t>
            </a:r>
            <a:r>
              <a:rPr lang="en-US" altLang="en-US"/>
              <a:t>под</a:t>
            </a:r>
            <a:r>
              <a:rPr lang="en-US" altLang="ru-RU"/>
              <a:t> </a:t>
            </a:r>
            <a:r>
              <a:rPr lang="en-US" altLang="en-US"/>
              <a:t>рост</a:t>
            </a:r>
            <a:r>
              <a:rPr lang="en-US" altLang="ru-RU"/>
              <a:t> </a:t>
            </a:r>
            <a:r>
              <a:rPr lang="en-US" altLang="en-US"/>
              <a:t>аудитории</a:t>
            </a:r>
            <a:r>
              <a:rPr lang="en-US" altLang="ru-RU"/>
              <a:t>.</a:t>
            </a:r>
          </a:p>
        </p:txBody>
      </p:sp>
      <p:sp>
        <p:nvSpPr>
          <p:cNvPr id="176" name="Google Shape;121;p18"/>
          <p:cNvSpPr txBox="1">
            <a:spLocks noGrp="1"/>
          </p:cNvSpPr>
          <p:nvPr>
            <p:ph type="sldNum" sz="quarter" idx="2"/>
          </p:nvPr>
        </p:nvSpPr>
        <p:spPr>
          <a:xfrm>
            <a:off x="8846365" y="4749851"/>
            <a:ext cx="259119" cy="322551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177" name="Прямоугольник"/>
          <p:cNvSpPr/>
          <p:nvPr/>
        </p:nvSpPr>
        <p:spPr>
          <a:xfrm rot="10800000">
            <a:off x="-1" y="0"/>
            <a:ext cx="9144001" cy="63786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 anchor="ctr"/>
          <a:lstStyle/>
          <a:p>
            <a:pPr algn="ctr" defTabSz="738505">
              <a:defRPr sz="1200">
                <a:solidFill>
                  <a:srgbClr val="5E5E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/>
          </a:p>
        </p:txBody>
      </p:sp>
      <p:pic>
        <p:nvPicPr>
          <p:cNvPr id="178" name="Рисунок 10" descr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66" y="98791"/>
            <a:ext cx="1145663" cy="44099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79" name="Рисунок 14" descr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6851" y="29130"/>
            <a:ext cx="758338" cy="5796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80" name="image 59.png" descr="image 5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6872" y="120305"/>
            <a:ext cx="1033541" cy="39654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81" name="лого каи_синий 1.png" descr="лого каи_синий 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7877" y="174477"/>
            <a:ext cx="986777" cy="287487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82" name="Group 11.png" descr="Group 1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7723" y="156945"/>
            <a:ext cx="1422330" cy="322551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26;p19"/>
          <p:cNvSpPr/>
          <p:nvPr/>
        </p:nvSpPr>
        <p:spPr>
          <a:xfrm>
            <a:off x="580642" y="781828"/>
            <a:ext cx="1568401" cy="510601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185" name="Google Shape;128;p19"/>
          <p:cNvSpPr txBox="1">
            <a:spLocks noGrp="1"/>
          </p:cNvSpPr>
          <p:nvPr>
            <p:ph type="title"/>
          </p:nvPr>
        </p:nvSpPr>
        <p:spPr>
          <a:xfrm>
            <a:off x="515872" y="781630"/>
            <a:ext cx="4655700" cy="579601"/>
          </a:xfrm>
          <a:prstGeom prst="rect">
            <a:avLst/>
          </a:prstGeom>
        </p:spPr>
        <p:txBody>
          <a:bodyPr lIns="58300" tIns="58300" rIns="58300" bIns="58300" anchor="t"/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t>РЫНОК</a:t>
            </a:r>
          </a:p>
        </p:txBody>
      </p:sp>
      <p:sp>
        <p:nvSpPr>
          <p:cNvPr id="186" name="Google Shape;129;p19"/>
          <p:cNvSpPr txBox="1"/>
          <p:nvPr/>
        </p:nvSpPr>
        <p:spPr>
          <a:xfrm>
            <a:off x="635" y="1435735"/>
            <a:ext cx="9010015" cy="3707765"/>
          </a:xfrm>
          <a:prstGeom prst="rect">
            <a:avLst/>
          </a:prstGeom>
          <a:ln w="12700">
            <a:miter lim="400000"/>
          </a:ln>
        </p:spPr>
        <p:txBody>
          <a:bodyPr lIns="121899" tIns="121899" rIns="121899" bIns="121899">
            <a:noAutofit/>
          </a:bodyPr>
          <a:lstStyle/>
          <a:p>
            <a:pPr marL="139700">
              <a:lnSpc>
                <a:spcPct val="115000"/>
              </a:lnSpc>
              <a:buClr>
                <a:srgbClr val="000000"/>
              </a:buClr>
              <a:buSzPts val="1400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sz="1600">
                <a:sym typeface="+mn-ea"/>
              </a:rPr>
              <a:t>Наша ЦА — 1,5 млн школьников, 500 тыс. учителей и 100 EdTech-компаний. Для старта достаточно привлечь всего 0,3-0,7% аудитории через таргет и партнерства, например, с КФУ.</a:t>
            </a:r>
          </a:p>
          <a:p>
            <a:pPr marL="139700">
              <a:lnSpc>
                <a:spcPct val="115000"/>
              </a:lnSpc>
              <a:buClr>
                <a:srgbClr val="000000"/>
              </a:buClr>
              <a:buSzPts val="1400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en-US" sz="1600"/>
              <a:t>Модель</a:t>
            </a:r>
            <a:r>
              <a:rPr lang="en-US" altLang="ru-RU" sz="1600"/>
              <a:t>: B2C2B: </a:t>
            </a:r>
            <a:r>
              <a:rPr lang="en-US" altLang="en-US" sz="1600"/>
              <a:t>монетизируем</a:t>
            </a:r>
            <a:r>
              <a:rPr lang="en-US" altLang="ru-RU" sz="1600"/>
              <a:t> </a:t>
            </a:r>
            <a:r>
              <a:rPr lang="en-US" altLang="en-US" sz="1600"/>
              <a:t>через</a:t>
            </a:r>
            <a:r>
              <a:rPr lang="en-US" altLang="ru-RU" sz="1600"/>
              <a:t> </a:t>
            </a:r>
            <a:r>
              <a:rPr lang="en-US" altLang="en-US" sz="1600"/>
              <a:t>школьников</a:t>
            </a:r>
            <a:r>
              <a:rPr lang="en-US" altLang="ru-RU" sz="1600"/>
              <a:t> (</a:t>
            </a:r>
            <a:r>
              <a:rPr lang="en-US" altLang="en-US" sz="1600"/>
              <a:t>премиум</a:t>
            </a:r>
            <a:r>
              <a:rPr lang="en-US" altLang="ru-RU" sz="1600"/>
              <a:t>-</a:t>
            </a:r>
            <a:r>
              <a:rPr lang="en-US" altLang="en-US" sz="1600"/>
              <a:t>подписка</a:t>
            </a:r>
            <a:r>
              <a:rPr lang="en-US" altLang="ru-RU" sz="1600"/>
              <a:t>) </a:t>
            </a:r>
            <a:r>
              <a:rPr lang="en-US" altLang="en-US" sz="1600"/>
              <a:t>и</a:t>
            </a:r>
            <a:r>
              <a:rPr lang="en-US" altLang="ru-RU" sz="1600"/>
              <a:t> </a:t>
            </a:r>
            <a:r>
              <a:rPr lang="en-US" altLang="en-US" sz="1600"/>
              <a:t>напрямую</a:t>
            </a:r>
            <a:r>
              <a:rPr lang="en-US" altLang="ru-RU" sz="1600"/>
              <a:t> </a:t>
            </a:r>
            <a:r>
              <a:rPr lang="en-US" altLang="en-US" sz="1600"/>
              <a:t>через</a:t>
            </a:r>
            <a:r>
              <a:rPr lang="en-US" altLang="ru-RU" sz="1600"/>
              <a:t> </a:t>
            </a:r>
            <a:r>
              <a:rPr lang="en-US" altLang="en-US" sz="1600"/>
              <a:t>школы</a:t>
            </a:r>
            <a:r>
              <a:rPr lang="en-US" altLang="ru-RU" sz="1600"/>
              <a:t>/EdTech-</a:t>
            </a:r>
            <a:r>
              <a:rPr lang="en-US" altLang="en-US" sz="1600"/>
              <a:t>компании</a:t>
            </a:r>
            <a:r>
              <a:rPr lang="en-US" altLang="ru-RU" sz="1600"/>
              <a:t> (</a:t>
            </a:r>
            <a:r>
              <a:rPr lang="en-US" altLang="en-US" sz="1600"/>
              <a:t>корпоративные</a:t>
            </a:r>
            <a:r>
              <a:rPr lang="en-US" altLang="ru-RU" sz="1600"/>
              <a:t> </a:t>
            </a:r>
            <a:r>
              <a:rPr lang="en-US" altLang="en-US" sz="1600"/>
              <a:t>лицензии</a:t>
            </a:r>
            <a:r>
              <a:rPr lang="en-US" altLang="ru-RU" sz="1600"/>
              <a:t> </a:t>
            </a:r>
            <a:r>
              <a:rPr lang="en-US" altLang="en-US" sz="1600"/>
              <a:t>и</a:t>
            </a:r>
            <a:r>
              <a:rPr lang="en-US" altLang="ru-RU" sz="1600"/>
              <a:t> </a:t>
            </a:r>
            <a:r>
              <a:rPr lang="en-US" altLang="en-US" sz="1600"/>
              <a:t>партнерские</a:t>
            </a:r>
            <a:r>
              <a:rPr lang="en-US" altLang="ru-RU" sz="1600"/>
              <a:t> </a:t>
            </a:r>
            <a:r>
              <a:rPr lang="en-US" altLang="en-US" sz="1600"/>
              <a:t>интеграции</a:t>
            </a:r>
            <a:r>
              <a:rPr lang="en-US" altLang="ru-RU" sz="1600"/>
              <a:t>).</a:t>
            </a:r>
          </a:p>
          <a:p>
            <a:pPr marL="139700">
              <a:lnSpc>
                <a:spcPct val="115000"/>
              </a:lnSpc>
              <a:buClr>
                <a:srgbClr val="000000"/>
              </a:buClr>
              <a:buSzPts val="1400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ru-RU" sz="1600"/>
              <a:t>B2C: 199-299 </a:t>
            </a:r>
            <a:r>
              <a:rPr lang="en-US" altLang="en-US" sz="1600"/>
              <a:t>руб</a:t>
            </a:r>
            <a:r>
              <a:rPr lang="en-US" altLang="ru-RU" sz="1600"/>
              <a:t>./</a:t>
            </a:r>
            <a:r>
              <a:rPr lang="en-US" altLang="en-US" sz="1600"/>
              <a:t>мес</a:t>
            </a:r>
            <a:r>
              <a:rPr lang="en-US" altLang="ru-RU" sz="1600"/>
              <a:t>. (</a:t>
            </a:r>
            <a:r>
              <a:rPr lang="en-US" altLang="en-US" sz="1600"/>
              <a:t>подписка</a:t>
            </a:r>
            <a:r>
              <a:rPr lang="en-US" altLang="ru-RU" sz="1600"/>
              <a:t>).</a:t>
            </a:r>
          </a:p>
          <a:p>
            <a:pPr marL="139700">
              <a:lnSpc>
                <a:spcPct val="115000"/>
              </a:lnSpc>
              <a:buClr>
                <a:srgbClr val="000000"/>
              </a:buClr>
              <a:buSzPts val="1400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ru-RU" sz="1600"/>
              <a:t>B2B: </a:t>
            </a:r>
            <a:r>
              <a:rPr lang="en-US" altLang="en-US" sz="1600"/>
              <a:t>от</a:t>
            </a:r>
            <a:r>
              <a:rPr lang="en-US" altLang="ru-RU" sz="1600"/>
              <a:t> 50 </a:t>
            </a:r>
            <a:r>
              <a:rPr lang="en-US" altLang="en-US" sz="1600"/>
              <a:t>тыс</a:t>
            </a:r>
            <a:r>
              <a:rPr lang="en-US" altLang="ru-RU" sz="1600"/>
              <a:t>. </a:t>
            </a:r>
            <a:r>
              <a:rPr lang="en-US" altLang="en-US" sz="1600"/>
              <a:t>руб</a:t>
            </a:r>
            <a:r>
              <a:rPr lang="en-US" altLang="ru-RU" sz="1600"/>
              <a:t>./</a:t>
            </a:r>
            <a:r>
              <a:rPr lang="en-US" altLang="en-US" sz="1600"/>
              <a:t>год</a:t>
            </a:r>
            <a:r>
              <a:rPr lang="en-US" altLang="ru-RU" sz="1600"/>
              <a:t> (</a:t>
            </a:r>
            <a:r>
              <a:rPr lang="en-US" altLang="en-US" sz="1600"/>
              <a:t>лицензия</a:t>
            </a:r>
            <a:r>
              <a:rPr lang="en-US" altLang="ru-RU" sz="1600"/>
              <a:t> </a:t>
            </a:r>
            <a:r>
              <a:rPr lang="en-US" altLang="en-US" sz="1600"/>
              <a:t>на</a:t>
            </a:r>
            <a:r>
              <a:rPr lang="en-US" altLang="ru-RU" sz="1600"/>
              <a:t> </a:t>
            </a:r>
            <a:r>
              <a:rPr lang="en-US" altLang="en-US" sz="1600"/>
              <a:t>класс</a:t>
            </a:r>
            <a:r>
              <a:rPr lang="en-US" altLang="ru-RU" sz="1600"/>
              <a:t>/</a:t>
            </a:r>
            <a:r>
              <a:rPr lang="en-US" altLang="en-US" sz="1600"/>
              <a:t>школу</a:t>
            </a:r>
            <a:r>
              <a:rPr lang="en-US" altLang="ru-RU" sz="1600"/>
              <a:t>).</a:t>
            </a:r>
          </a:p>
          <a:p>
            <a:pPr marL="139700">
              <a:lnSpc>
                <a:spcPct val="115000"/>
              </a:lnSpc>
              <a:buClr>
                <a:srgbClr val="000000"/>
              </a:buClr>
              <a:buSzPts val="1400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en-US" sz="1600"/>
              <a:t>Прогноз</a:t>
            </a:r>
            <a:r>
              <a:rPr lang="en-US" altLang="ru-RU" sz="1600"/>
              <a:t> </a:t>
            </a:r>
            <a:r>
              <a:rPr lang="en-US" altLang="en-US" sz="1600"/>
              <a:t>на</a:t>
            </a:r>
            <a:r>
              <a:rPr lang="en-US" altLang="ru-RU" sz="1600"/>
              <a:t> </a:t>
            </a:r>
            <a:r>
              <a:rPr lang="en-US" altLang="en-US" sz="1600"/>
              <a:t>первый</a:t>
            </a:r>
            <a:r>
              <a:rPr lang="en-US" altLang="ru-RU" sz="1600"/>
              <a:t> </a:t>
            </a:r>
            <a:r>
              <a:rPr lang="en-US" altLang="en-US" sz="1600"/>
              <a:t>год</a:t>
            </a:r>
            <a:r>
              <a:rPr lang="en-US" altLang="ru-RU" sz="1600"/>
              <a:t>:</a:t>
            </a:r>
          </a:p>
          <a:p>
            <a:pPr marL="139700">
              <a:lnSpc>
                <a:spcPct val="115000"/>
              </a:lnSpc>
              <a:buClr>
                <a:srgbClr val="000000"/>
              </a:buClr>
              <a:buSzPts val="1400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en-US" sz="1600"/>
              <a:t>Покупатели</a:t>
            </a:r>
            <a:r>
              <a:rPr lang="en-US" altLang="ru-RU" sz="1600"/>
              <a:t>: ~</a:t>
            </a:r>
            <a:r>
              <a:rPr lang="ru-RU" altLang="en-US" sz="1600"/>
              <a:t>0,3</a:t>
            </a:r>
            <a:r>
              <a:rPr lang="en-US" altLang="ru-RU" sz="1600"/>
              <a:t>% B2C-</a:t>
            </a:r>
            <a:r>
              <a:rPr lang="en-US" altLang="en-US" sz="1600"/>
              <a:t>аудитории</a:t>
            </a:r>
            <a:r>
              <a:rPr lang="en-US" altLang="ru-RU" sz="1600"/>
              <a:t> (</a:t>
            </a:r>
            <a:r>
              <a:rPr lang="ru-RU" altLang="en-US" sz="1600"/>
              <a:t>4,5 </a:t>
            </a:r>
            <a:r>
              <a:rPr lang="en-US" altLang="en-US" sz="1600"/>
              <a:t>тыс</a:t>
            </a:r>
            <a:r>
              <a:rPr lang="en-US" altLang="ru-RU" sz="1600"/>
              <a:t>. </a:t>
            </a:r>
            <a:r>
              <a:rPr lang="en-US" altLang="en-US" sz="1600"/>
              <a:t>школьников</a:t>
            </a:r>
            <a:r>
              <a:rPr lang="en-US" altLang="ru-RU" sz="1600"/>
              <a:t>) + </a:t>
            </a:r>
            <a:r>
              <a:rPr lang="ru-RU" altLang="en-US" sz="1600"/>
              <a:t>5</a:t>
            </a:r>
            <a:r>
              <a:rPr lang="en-US" altLang="ru-RU" sz="1600"/>
              <a:t>% B2B-</a:t>
            </a:r>
            <a:r>
              <a:rPr lang="en-US" altLang="en-US" sz="1600"/>
              <a:t>сегмента</a:t>
            </a:r>
            <a:r>
              <a:rPr lang="en-US" altLang="ru-RU" sz="1600"/>
              <a:t> (</a:t>
            </a:r>
            <a:r>
              <a:rPr lang="ru-RU" altLang="en-US" sz="1600"/>
              <a:t>30</a:t>
            </a:r>
            <a:r>
              <a:rPr lang="en-US" altLang="ru-RU" sz="1600"/>
              <a:t> </a:t>
            </a:r>
            <a:r>
              <a:rPr lang="en-US" altLang="en-US" sz="1600"/>
              <a:t>школ</a:t>
            </a:r>
            <a:r>
              <a:rPr lang="en-US" altLang="ru-RU" sz="1600"/>
              <a:t>/</a:t>
            </a:r>
            <a:r>
              <a:rPr lang="en-US" altLang="en-US" sz="1600"/>
              <a:t>компаний</a:t>
            </a:r>
            <a:r>
              <a:rPr lang="en-US" altLang="ru-RU" sz="1600"/>
              <a:t>).</a:t>
            </a:r>
          </a:p>
          <a:p>
            <a:pPr marL="139700">
              <a:lnSpc>
                <a:spcPct val="115000"/>
              </a:lnSpc>
              <a:buClr>
                <a:srgbClr val="000000"/>
              </a:buClr>
              <a:buSzPts val="1400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en-US" sz="1600"/>
              <a:t>Выручка</a:t>
            </a:r>
            <a:r>
              <a:rPr lang="en-US" altLang="ru-RU" sz="1600"/>
              <a:t>: (</a:t>
            </a:r>
            <a:r>
              <a:rPr lang="ru-RU" altLang="en-US" sz="1600"/>
              <a:t>4500</a:t>
            </a:r>
            <a:r>
              <a:rPr lang="en-US" altLang="ru-RU" sz="1600"/>
              <a:t> </a:t>
            </a:r>
            <a:r>
              <a:rPr lang="en-US" altLang="en-US" sz="1600"/>
              <a:t>×</a:t>
            </a:r>
            <a:r>
              <a:rPr lang="en-US" altLang="ru-RU" sz="1600"/>
              <a:t> 250 </a:t>
            </a:r>
            <a:r>
              <a:rPr lang="en-US" altLang="en-US" sz="1600"/>
              <a:t>₽</a:t>
            </a:r>
            <a:r>
              <a:rPr lang="en-US" altLang="ru-RU" sz="1600"/>
              <a:t> </a:t>
            </a:r>
            <a:r>
              <a:rPr lang="en-US" altLang="en-US" sz="1600"/>
              <a:t>×</a:t>
            </a:r>
            <a:r>
              <a:rPr lang="en-US" altLang="ru-RU" sz="1600"/>
              <a:t> 12 </a:t>
            </a:r>
            <a:r>
              <a:rPr lang="en-US" altLang="en-US" sz="1600"/>
              <a:t>мес</a:t>
            </a:r>
            <a:r>
              <a:rPr lang="en-US" altLang="ru-RU" sz="1600"/>
              <a:t>.) + ( </a:t>
            </a:r>
            <a:r>
              <a:rPr lang="ru-RU" altLang="en-US" sz="1600"/>
              <a:t>30 </a:t>
            </a:r>
            <a:r>
              <a:rPr lang="en-US" altLang="en-US" sz="1600"/>
              <a:t>×</a:t>
            </a:r>
            <a:r>
              <a:rPr lang="en-US" altLang="ru-RU" sz="1600"/>
              <a:t> </a:t>
            </a:r>
            <a:r>
              <a:rPr lang="ru-RU" altLang="en-US" sz="1600"/>
              <a:t>100000</a:t>
            </a:r>
            <a:r>
              <a:rPr lang="en-US" altLang="ru-RU" sz="1600"/>
              <a:t> </a:t>
            </a:r>
            <a:r>
              <a:rPr lang="en-US" altLang="en-US" sz="1600"/>
              <a:t>₽</a:t>
            </a:r>
            <a:r>
              <a:rPr lang="en-US" altLang="ru-RU" sz="1600"/>
              <a:t>) ≈ </a:t>
            </a:r>
            <a:r>
              <a:rPr lang="ru-RU" altLang="en-US" sz="1600"/>
              <a:t>16,5</a:t>
            </a:r>
            <a:r>
              <a:rPr lang="en-US" altLang="ru-RU" sz="1600"/>
              <a:t> </a:t>
            </a:r>
            <a:r>
              <a:rPr lang="en-US" altLang="en-US" sz="1600"/>
              <a:t>млн</a:t>
            </a:r>
            <a:r>
              <a:rPr lang="en-US" altLang="ru-RU" sz="1600"/>
              <a:t> </a:t>
            </a:r>
            <a:r>
              <a:rPr lang="en-US" altLang="en-US" sz="1600"/>
              <a:t>рублей</a:t>
            </a:r>
            <a:r>
              <a:rPr lang="en-US" altLang="ru-RU" sz="1600"/>
              <a:t>.</a:t>
            </a:r>
          </a:p>
        </p:txBody>
      </p:sp>
      <p:sp>
        <p:nvSpPr>
          <p:cNvPr id="187" name="Google Shape;131;p19"/>
          <p:cNvSpPr txBox="1">
            <a:spLocks noGrp="1"/>
          </p:cNvSpPr>
          <p:nvPr>
            <p:ph type="sldNum" sz="quarter" idx="2"/>
          </p:nvPr>
        </p:nvSpPr>
        <p:spPr>
          <a:xfrm>
            <a:off x="8846365" y="4749851"/>
            <a:ext cx="259119" cy="322551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188" name="Прямоугольник"/>
          <p:cNvSpPr/>
          <p:nvPr/>
        </p:nvSpPr>
        <p:spPr>
          <a:xfrm rot="10800000">
            <a:off x="-1" y="0"/>
            <a:ext cx="9144001" cy="63786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 anchor="ctr"/>
          <a:lstStyle/>
          <a:p>
            <a:pPr algn="ctr" defTabSz="738505">
              <a:defRPr sz="1200">
                <a:solidFill>
                  <a:srgbClr val="5E5E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/>
          </a:p>
        </p:txBody>
      </p:sp>
      <p:pic>
        <p:nvPicPr>
          <p:cNvPr id="189" name="Рисунок 10" descr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66" y="98791"/>
            <a:ext cx="1145663" cy="44099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90" name="Рисунок 14" descr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6851" y="29130"/>
            <a:ext cx="758338" cy="5796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91" name="image 59.png" descr="image 5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6872" y="120305"/>
            <a:ext cx="1033541" cy="39654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92" name="лого каи_синий 1.png" descr="лого каи_синий 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7877" y="174477"/>
            <a:ext cx="986777" cy="287487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93" name="Group 11.png" descr="Group 1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7723" y="156945"/>
            <a:ext cx="1422330" cy="322551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36;p20"/>
          <p:cNvSpPr/>
          <p:nvPr/>
        </p:nvSpPr>
        <p:spPr>
          <a:xfrm>
            <a:off x="456825" y="1270149"/>
            <a:ext cx="2846702" cy="510601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196" name="Google Shape;137;p20"/>
          <p:cNvSpPr txBox="1"/>
          <p:nvPr/>
        </p:nvSpPr>
        <p:spPr>
          <a:xfrm>
            <a:off x="488944" y="2340287"/>
            <a:ext cx="6936600" cy="895321"/>
          </a:xfrm>
          <a:prstGeom prst="rect">
            <a:avLst/>
          </a:prstGeom>
          <a:ln w="12700">
            <a:miter lim="400000"/>
          </a:ln>
        </p:spPr>
        <p:txBody>
          <a:bodyPr lIns="91424" tIns="91424" rIns="91424" bIns="91424">
            <a:spAutoFit/>
          </a:bodyPr>
          <a:lstStyle/>
          <a:p>
            <a:pPr marL="457200" indent="-317500">
              <a:lnSpc>
                <a:spcPct val="115000"/>
              </a:lnSpc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t>Перечислите основных конкурентов (как прямых, так и косвенных).</a:t>
            </a:r>
          </a:p>
          <a:p>
            <a:pPr marL="457200" indent="-317500">
              <a:lnSpc>
                <a:spcPct val="115000"/>
              </a:lnSpc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t>Опишите ваше преимущество, за счет чего вы сможете преодолеть конкурентов или отстроиться от них.</a:t>
            </a:r>
          </a:p>
        </p:txBody>
      </p:sp>
      <p:sp>
        <p:nvSpPr>
          <p:cNvPr id="197" name="Google Shape;138;p20"/>
          <p:cNvSpPr txBox="1">
            <a:spLocks noGrp="1"/>
          </p:cNvSpPr>
          <p:nvPr>
            <p:ph type="title"/>
          </p:nvPr>
        </p:nvSpPr>
        <p:spPr>
          <a:xfrm>
            <a:off x="456824" y="1235649"/>
            <a:ext cx="2846702" cy="579601"/>
          </a:xfrm>
          <a:prstGeom prst="rect">
            <a:avLst/>
          </a:prstGeom>
        </p:spPr>
        <p:txBody>
          <a:bodyPr lIns="58300" tIns="58300" rIns="58300" bIns="58300" anchor="t">
            <a:norm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t>КОНКУРЕНТЫ</a:t>
            </a:r>
          </a:p>
        </p:txBody>
      </p:sp>
      <p:sp>
        <p:nvSpPr>
          <p:cNvPr id="198" name="Google Shape;140;p20"/>
          <p:cNvSpPr txBox="1">
            <a:spLocks noGrp="1"/>
          </p:cNvSpPr>
          <p:nvPr>
            <p:ph type="sldNum" sz="quarter" idx="2"/>
          </p:nvPr>
        </p:nvSpPr>
        <p:spPr>
          <a:xfrm>
            <a:off x="8846365" y="4749851"/>
            <a:ext cx="259119" cy="322551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199" name="Прямоугольник"/>
          <p:cNvSpPr/>
          <p:nvPr/>
        </p:nvSpPr>
        <p:spPr>
          <a:xfrm rot="10800000">
            <a:off x="-1" y="0"/>
            <a:ext cx="9144001" cy="63786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 anchor="ctr"/>
          <a:lstStyle/>
          <a:p>
            <a:pPr algn="ctr" defTabSz="738505">
              <a:defRPr sz="1200">
                <a:solidFill>
                  <a:srgbClr val="5E5E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/>
          </a:p>
        </p:txBody>
      </p:sp>
      <p:pic>
        <p:nvPicPr>
          <p:cNvPr id="200" name="Рисунок 10" descr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566" y="98791"/>
            <a:ext cx="1145663" cy="44099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01" name="Рисунок 14" descr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6851" y="29130"/>
            <a:ext cx="758338" cy="5796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02" name="image 59.png" descr="image 59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6872" y="120305"/>
            <a:ext cx="1033541" cy="39654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03" name="лого каи_синий 1.png" descr="лого каи_синий 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7877" y="174477"/>
            <a:ext cx="986777" cy="287487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04" name="Group 11.png" descr="Group 1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27723" y="156945"/>
            <a:ext cx="1422330" cy="32255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3" name="Заголовок 1"/>
          <p:cNvSpPr txBox="1"/>
          <p:nvPr/>
        </p:nvSpPr>
        <p:spPr>
          <a:xfrm>
            <a:off x="2136140" y="445770"/>
            <a:ext cx="3888105" cy="353060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 fontScale="37500" lnSpcReduction="10000"/>
          </a:bodyPr>
          <a:lstStyle>
            <a:lvl1pPr defTabSz="895985">
              <a:defRPr sz="2350">
                <a:solidFill>
                  <a:srgbClr val="8F00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t/>
            </a:r>
            <a:br/>
            <a:endParaRPr/>
          </a:p>
        </p:txBody>
      </p:sp>
      <p:grpSp>
        <p:nvGrpSpPr>
          <p:cNvPr id="4" name="Группа 3"/>
          <p:cNvGrpSpPr/>
          <p:nvPr/>
        </p:nvGrpSpPr>
        <p:grpSpPr>
          <a:xfrm>
            <a:off x="12153265" y="1482090"/>
            <a:ext cx="76200" cy="1585595"/>
            <a:chOff x="0" y="0"/>
            <a:chExt cx="83007" cy="3501007"/>
          </a:xfrm>
        </p:grpSpPr>
        <p:sp>
          <p:nvSpPr>
            <p:cNvPr id="5" name="Прямоугольник 4"/>
            <p:cNvSpPr/>
            <p:nvPr/>
          </p:nvSpPr>
          <p:spPr>
            <a:xfrm rot="5400000">
              <a:off x="-821753" y="821752"/>
              <a:ext cx="1726513" cy="83008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6" name="Прямоугольник 5"/>
            <p:cNvSpPr/>
            <p:nvPr/>
          </p:nvSpPr>
          <p:spPr>
            <a:xfrm rot="5400000">
              <a:off x="-821753" y="1270675"/>
              <a:ext cx="1726513" cy="83008"/>
            </a:xfrm>
            <a:prstGeom prst="rect">
              <a:avLst/>
            </a:prstGeom>
            <a:solidFill>
              <a:srgbClr val="9F00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7" name="Прямоугольник 6"/>
            <p:cNvSpPr/>
            <p:nvPr/>
          </p:nvSpPr>
          <p:spPr>
            <a:xfrm rot="5400000">
              <a:off x="-821753" y="1719598"/>
              <a:ext cx="1726513" cy="83008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8" name="Прямоугольник 7"/>
            <p:cNvSpPr/>
            <p:nvPr/>
          </p:nvSpPr>
          <p:spPr>
            <a:xfrm rot="5400000">
              <a:off x="-821753" y="2147325"/>
              <a:ext cx="1726513" cy="83008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" name="Прямоугольник 8"/>
            <p:cNvSpPr/>
            <p:nvPr/>
          </p:nvSpPr>
          <p:spPr>
            <a:xfrm rot="5400000">
              <a:off x="-821753" y="2596248"/>
              <a:ext cx="1726513" cy="83008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10" name="bg object 46"/>
          <p:cNvSpPr/>
          <p:nvPr/>
        </p:nvSpPr>
        <p:spPr>
          <a:xfrm>
            <a:off x="0" y="638175"/>
            <a:ext cx="9144635" cy="374650"/>
          </a:xfrm>
          <a:prstGeom prst="rect">
            <a:avLst/>
          </a:prstGeom>
          <a:solidFill>
            <a:srgbClr val="3846AF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1" name="Рисунок 37" descr="Рисунок 3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50245" y="57785"/>
            <a:ext cx="1379220" cy="784225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2" name="TextBox 38"/>
          <p:cNvSpPr txBox="1"/>
          <p:nvPr/>
        </p:nvSpPr>
        <p:spPr>
          <a:xfrm>
            <a:off x="1590675" y="650240"/>
            <a:ext cx="7385685" cy="15684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Autofit/>
          </a:bodyPr>
          <a:lstStyle>
            <a:lvl1pPr>
              <a:defRPr sz="2400" b="1">
                <a:solidFill>
                  <a:srgbClr val="DCE6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t>АНАЛОГИ И КОНКУРЕНТЫ</a:t>
            </a:r>
          </a:p>
        </p:txBody>
      </p:sp>
      <p:graphicFrame>
        <p:nvGraphicFramePr>
          <p:cNvPr id="13" name="Tаблица 1"/>
          <p:cNvGraphicFramePr/>
          <p:nvPr>
            <p:custDataLst>
              <p:tags r:id="rId1"/>
            </p:custDataLst>
          </p:nvPr>
        </p:nvGraphicFramePr>
        <p:xfrm>
          <a:off x="1270" y="994410"/>
          <a:ext cx="9143365" cy="4160520"/>
        </p:xfrm>
        <a:graphic>
          <a:graphicData uri="http://schemas.openxmlformats.org/drawingml/2006/table">
            <a:tbl>
              <a:tblPr firstRow="1" firstCol="1" bandRow="1">
                <a:tableStyleId>{EEE7283C-3CF3-47DC-8721-378D4A62B228}</a:tableStyleId>
              </a:tblPr>
              <a:tblGrid>
                <a:gridCol w="1306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61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61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61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61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61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61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ctr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gradFill flip="none" rotWithShape="1">
                            <a:gsLst>
                              <a:gs pos="0">
                                <a:schemeClr val="accent1">
                                  <a:hueOff val="357503"/>
                                  <a:satOff val="54545"/>
                                  <a:lumOff val="29273"/>
                                </a:schemeClr>
                              </a:gs>
                              <a:gs pos="100000">
                                <a:schemeClr val="accent1">
                                  <a:hueOff val="418253"/>
                                  <a:satOff val="54545"/>
                                  <a:lumOff val="42493"/>
                                </a:schemeClr>
                              </a:gs>
                            </a:gsLst>
                            <a:lin ang="10680000" scaled="0"/>
                          </a:gra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Платформа</a:t>
                      </a:r>
                    </a:p>
                  </a:txBody>
                  <a:tcPr marL="0" marR="0" marT="0" marB="0" anchor="ctr" horzOverflow="overflow">
                    <a:solidFill>
                      <a:srgbClr val="3846A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gradFill flip="none" rotWithShape="1">
                            <a:gsLst>
                              <a:gs pos="0">
                                <a:schemeClr val="accent1">
                                  <a:hueOff val="357503"/>
                                  <a:satOff val="54545"/>
                                  <a:lumOff val="29273"/>
                                </a:schemeClr>
                              </a:gs>
                              <a:gs pos="100000">
                                <a:schemeClr val="accent1">
                                  <a:hueOff val="418253"/>
                                  <a:satOff val="54545"/>
                                  <a:lumOff val="42493"/>
                                </a:schemeClr>
                              </a:gs>
                            </a:gsLst>
                            <a:lin ang="10680000" scaled="0"/>
                          </a:gra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Формат контента</a:t>
                      </a:r>
                    </a:p>
                  </a:txBody>
                  <a:tcPr marL="0" marR="0" marT="0" marB="0" anchor="ctr" horzOverflow="overflow">
                    <a:solidFill>
                      <a:srgbClr val="3846A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gradFill flip="none" rotWithShape="1">
                            <a:gsLst>
                              <a:gs pos="0">
                                <a:schemeClr val="accent1">
                                  <a:hueOff val="357503"/>
                                  <a:satOff val="54545"/>
                                  <a:lumOff val="29273"/>
                                </a:schemeClr>
                              </a:gs>
                              <a:gs pos="100000">
                                <a:schemeClr val="accent1">
                                  <a:hueOff val="418253"/>
                                  <a:satOff val="54545"/>
                                  <a:lumOff val="42493"/>
                                </a:schemeClr>
                              </a:gs>
                            </a:gsLst>
                            <a:lin ang="10680000" scaled="0"/>
                          </a:gra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Персонализация</a:t>
                      </a:r>
                    </a:p>
                  </a:txBody>
                  <a:tcPr marL="0" marR="0" marT="0" marB="0" anchor="ctr" horzOverflow="overflow">
                    <a:solidFill>
                      <a:srgbClr val="3846A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gradFill flip="none" rotWithShape="1">
                            <a:gsLst>
                              <a:gs pos="0">
                                <a:schemeClr val="accent1">
                                  <a:hueOff val="357503"/>
                                  <a:satOff val="54545"/>
                                  <a:lumOff val="29273"/>
                                </a:schemeClr>
                              </a:gs>
                              <a:gs pos="100000">
                                <a:schemeClr val="accent1">
                                  <a:hueOff val="418253"/>
                                  <a:satOff val="54545"/>
                                  <a:lumOff val="42493"/>
                                </a:schemeClr>
                              </a:gs>
                            </a:gsLst>
                            <a:lin ang="10680000" scaled="0"/>
                          </a:gra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Геймификация</a:t>
                      </a:r>
                    </a:p>
                  </a:txBody>
                  <a:tcPr marL="0" marR="0" marT="0" marB="0" anchor="ctr" horzOverflow="overflow">
                    <a:solidFill>
                      <a:srgbClr val="3846A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gradFill flip="none" rotWithShape="1">
                            <a:gsLst>
                              <a:gs pos="0">
                                <a:schemeClr val="accent1">
                                  <a:hueOff val="357503"/>
                                  <a:satOff val="54545"/>
                                  <a:lumOff val="29273"/>
                                </a:schemeClr>
                              </a:gs>
                              <a:gs pos="100000">
                                <a:schemeClr val="accent1">
                                  <a:hueOff val="418253"/>
                                  <a:satOff val="54545"/>
                                  <a:lumOff val="42493"/>
                                </a:schemeClr>
                              </a:gs>
                            </a:gsLst>
                            <a:lin ang="10680000" scaled="0"/>
                          </a:gra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Подготовка к ЕГЭ/ОГЭ</a:t>
                      </a:r>
                    </a:p>
                  </a:txBody>
                  <a:tcPr marL="0" marR="0" marT="0" marB="0" anchor="ctr" horzOverflow="overflow">
                    <a:solidFill>
                      <a:srgbClr val="3846A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gradFill flip="none" rotWithShape="1">
                            <a:gsLst>
                              <a:gs pos="0">
                                <a:schemeClr val="accent1">
                                  <a:hueOff val="357503"/>
                                  <a:satOff val="54545"/>
                                  <a:lumOff val="29273"/>
                                </a:schemeClr>
                              </a:gs>
                              <a:gs pos="100000">
                                <a:schemeClr val="accent1">
                                  <a:hueOff val="418253"/>
                                  <a:satOff val="54545"/>
                                  <a:lumOff val="42493"/>
                                </a:schemeClr>
                              </a:gs>
                            </a:gsLst>
                            <a:lin ang="10680000" scaled="0"/>
                          </a:gra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Монетизация (для создател ей)</a:t>
                      </a:r>
                    </a:p>
                  </a:txBody>
                  <a:tcPr marL="0" marR="0" marT="0" marB="0" anchor="ctr" horzOverflow="overflow">
                    <a:solidFill>
                      <a:srgbClr val="3846A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gradFill flip="none" rotWithShape="1">
                            <a:gsLst>
                              <a:gs pos="0">
                                <a:schemeClr val="accent1">
                                  <a:hueOff val="357503"/>
                                  <a:satOff val="54545"/>
                                  <a:lumOff val="29273"/>
                                </a:schemeClr>
                              </a:gs>
                              <a:gs pos="100000">
                                <a:schemeClr val="accent1">
                                  <a:hueOff val="418253"/>
                                  <a:satOff val="54545"/>
                                  <a:lumOff val="42493"/>
                                </a:schemeClr>
                              </a:gs>
                            </a:gsLst>
                            <a:lin ang="10680000" scaled="0"/>
                          </a:gra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Целевая аудитория</a:t>
                      </a:r>
                    </a:p>
                  </a:txBody>
                  <a:tcPr marL="0" marR="0" marT="0" marB="0" anchor="ctr" horzOverflow="overflow">
                    <a:solidFill>
                      <a:srgbClr val="3846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gradFill flip="none" rotWithShape="1">
                            <a:gsLst>
                              <a:gs pos="0">
                                <a:schemeClr val="accent1">
                                  <a:hueOff val="357503"/>
                                  <a:satOff val="54545"/>
                                  <a:lumOff val="29273"/>
                                </a:schemeClr>
                              </a:gs>
                              <a:gs pos="100000">
                                <a:schemeClr val="accent1">
                                  <a:hueOff val="418253"/>
                                  <a:satOff val="54545"/>
                                  <a:lumOff val="42493"/>
                                </a:schemeClr>
                              </a:gs>
                            </a:gsLst>
                            <a:lin ang="14640000" scaled="0"/>
                          </a:gra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Учи.ру</a:t>
                      </a:r>
                    </a:p>
                  </a:txBody>
                  <a:tcPr marL="0" marR="0" marT="0" marB="0" anchor="ctr" horzOverflow="overflow">
                    <a:solidFill>
                      <a:srgbClr val="3846A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Видеолекции
(10-30 мин)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Ограниченная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Да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Да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Подписка (от 490 руб/мес)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Школьники 1-11 кл.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gradFill flip="none" rotWithShape="1">
                            <a:gsLst>
                              <a:gs pos="0">
                                <a:schemeClr val="accent1">
                                  <a:hueOff val="357503"/>
                                  <a:satOff val="54545"/>
                                  <a:lumOff val="29273"/>
                                </a:schemeClr>
                              </a:gs>
                              <a:gs pos="100000">
                                <a:schemeClr val="accent1">
                                  <a:hueOff val="418253"/>
                                  <a:satOff val="54545"/>
                                  <a:lumOff val="42493"/>
                                </a:schemeClr>
                              </a:gs>
                            </a:gsLst>
                            <a:lin ang="14640000" scaled="0"/>
                          </a:gra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Фоксфорд</a:t>
                      </a:r>
                    </a:p>
                  </a:txBody>
                  <a:tcPr marL="0" marR="0" marT="0" marB="0" anchor="ctr" horzOverflow="overflow">
                    <a:solidFill>
                      <a:srgbClr val="3846A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Вебинары, курсы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Да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Умеренная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Да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Подписка (от 2900 руб/мес)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Школьники, студенты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gradFill flip="none" rotWithShape="1">
                            <a:gsLst>
                              <a:gs pos="0">
                                <a:schemeClr val="accent1">
                                  <a:hueOff val="357503"/>
                                  <a:satOff val="54545"/>
                                  <a:lumOff val="29273"/>
                                </a:schemeClr>
                              </a:gs>
                              <a:gs pos="100000">
                                <a:schemeClr val="accent1">
                                  <a:hueOff val="418253"/>
                                  <a:satOff val="54545"/>
                                  <a:lumOff val="42493"/>
                                </a:schemeClr>
                              </a:gs>
                            </a:gsLst>
                            <a:lin ang="14640000" scaled="0"/>
                          </a:gra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Skyeng</a:t>
                      </a:r>
                    </a:p>
                  </a:txBody>
                  <a:tcPr marL="0" marR="0" marT="0" marB="0" anchor="ctr" horzOverflow="overflow">
                    <a:solidFill>
                      <a:srgbClr val="3846A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Интерактивные уроки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Да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Нет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Частично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Пакеты уроков (от 790 руб/урок)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Школьники, взрослые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gradFill flip="none" rotWithShape="1">
                            <a:gsLst>
                              <a:gs pos="0">
                                <a:schemeClr val="accent1">
                                  <a:hueOff val="357503"/>
                                  <a:satOff val="54545"/>
                                  <a:lumOff val="29273"/>
                                </a:schemeClr>
                              </a:gs>
                              <a:gs pos="100000">
                                <a:schemeClr val="accent1">
                                  <a:hueOff val="418253"/>
                                  <a:satOff val="54545"/>
                                  <a:lumOff val="42493"/>
                                </a:schemeClr>
                              </a:gs>
                            </a:gsLst>
                            <a:lin ang="14640000" scaled="0"/>
                          </a:gra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TikTok
Education</a:t>
                      </a:r>
                    </a:p>
                  </a:txBody>
                  <a:tcPr marL="0" marR="0" marT="0" marB="0" anchor="ctr" horzOverflow="overflow">
                    <a:solidFill>
                      <a:srgbClr val="3846A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Короткие видео (1-3 мин)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Нет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Нет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Случайный контент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Реклама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Bce пользователи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gradFill flip="none" rotWithShape="1">
                            <a:gsLst>
                              <a:gs pos="0">
                                <a:schemeClr val="accent1">
                                  <a:hueOff val="357503"/>
                                  <a:satOff val="54545"/>
                                  <a:lumOff val="29273"/>
                                </a:schemeClr>
                              </a:gs>
                              <a:gs pos="100000">
                                <a:schemeClr val="accent1">
                                  <a:hueOff val="418253"/>
                                  <a:satOff val="54545"/>
                                  <a:lumOff val="42493"/>
                                </a:schemeClr>
                              </a:gs>
                            </a:gsLst>
                            <a:lin ang="14640000" scaled="0"/>
                          </a:gra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Экзамер</a:t>
                      </a:r>
                    </a:p>
                  </a:txBody>
                  <a:tcPr marL="0" marR="0" marT="0" marB="0" anchor="ctr" horzOverflow="overflow">
                    <a:solidFill>
                      <a:srgbClr val="3846A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Тексты + тесты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Да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Нет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Да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Подписка (от 1490 руб/мес)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Абитуриенты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gradFill flip="none" rotWithShape="1">
                            <a:gsLst>
                              <a:gs pos="0">
                                <a:schemeClr val="accent1">
                                  <a:hueOff val="357503"/>
                                  <a:satOff val="54545"/>
                                  <a:lumOff val="29273"/>
                                </a:schemeClr>
                              </a:gs>
                              <a:gs pos="100000">
                                <a:schemeClr val="accent1">
                                  <a:hueOff val="418253"/>
                                  <a:satOff val="54545"/>
                                  <a:lumOff val="42493"/>
                                </a:schemeClr>
                              </a:gs>
                            </a:gsLst>
                            <a:lin ang="14640000" scaled="0"/>
                          </a:gra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TeachTok</a:t>
                      </a:r>
                    </a:p>
                  </a:txBody>
                  <a:tcPr marL="0" marR="0" marT="0" marB="0" anchor="ctr" horzOverflow="overflow">
                    <a:solidFill>
                      <a:srgbClr val="3846A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Короткие видео + тесты (1-2 мин)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AI-персонализация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Полная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Специализированная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Партнерские программы + аналитикa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/>
                      </a:pPr>
                      <a:r>
                        <a:rPr sz="1500">
                          <a:latin typeface="Georgia" panose="02040502050405020303"/>
                          <a:ea typeface="Georgia" panose="02040502050405020303"/>
                          <a:cs typeface="Georgia" panose="02040502050405020303"/>
                          <a:sym typeface="Georgia" panose="02040502050405020303"/>
                        </a:rPr>
                        <a:t>Школьники 9-11 кл, студенты</a:t>
                      </a:r>
                    </a:p>
                  </a:txBody>
                  <a:tcPr marL="0" marR="0" marT="0" marB="0" horzOverflow="overflow">
                    <a:solidFill>
                      <a:srgbClr val="CF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145;p21"/>
          <p:cNvSpPr txBox="1"/>
          <p:nvPr/>
        </p:nvSpPr>
        <p:spPr>
          <a:xfrm>
            <a:off x="260985" y="1308100"/>
            <a:ext cx="8392160" cy="3723005"/>
          </a:xfrm>
          <a:prstGeom prst="rect">
            <a:avLst/>
          </a:prstGeom>
          <a:ln w="12700">
            <a:miter lim="400000"/>
          </a:ln>
        </p:spPr>
        <p:txBody>
          <a:bodyPr lIns="91424" tIns="91424" rIns="91424" bIns="91424">
            <a:noAutofit/>
          </a:bodyPr>
          <a:lstStyle/>
          <a:p>
            <a:pPr>
              <a:lnSpc>
                <a:spcPct val="115000"/>
              </a:lnSpc>
              <a:defRPr sz="1300" b="1"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ru-RU"/>
              <a:t>TeachTok</a:t>
            </a:r>
          </a:p>
          <a:p>
            <a:pPr>
              <a:lnSpc>
                <a:spcPct val="115000"/>
              </a:lnSpc>
              <a:defRPr sz="13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en-US"/>
              <a:t>Что</a:t>
            </a:r>
            <a:r>
              <a:rPr lang="en-US" altLang="ru-RU"/>
              <a:t> </a:t>
            </a:r>
            <a:r>
              <a:rPr lang="en-US" altLang="en-US"/>
              <a:t>продаем</a:t>
            </a:r>
            <a:r>
              <a:rPr lang="en-US" altLang="ru-RU"/>
              <a:t>?</a:t>
            </a:r>
          </a:p>
          <a:p>
            <a:pPr>
              <a:lnSpc>
                <a:spcPct val="115000"/>
              </a:lnSpc>
              <a:defRPr sz="13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en-US"/>
              <a:t>Доступ</a:t>
            </a:r>
            <a:r>
              <a:rPr lang="en-US" altLang="ru-RU"/>
              <a:t> </a:t>
            </a:r>
            <a:r>
              <a:rPr lang="en-US" altLang="en-US"/>
              <a:t>к</a:t>
            </a:r>
            <a:r>
              <a:rPr lang="en-US" altLang="ru-RU"/>
              <a:t> </a:t>
            </a:r>
            <a:r>
              <a:rPr lang="en-US" altLang="en-US"/>
              <a:t>платформе</a:t>
            </a:r>
            <a:r>
              <a:rPr lang="en-US" altLang="ru-RU"/>
              <a:t>: </a:t>
            </a:r>
            <a:r>
              <a:rPr lang="en-US" altLang="en-US"/>
              <a:t>мобильное</a:t>
            </a:r>
            <a:r>
              <a:rPr lang="en-US" altLang="ru-RU"/>
              <a:t> </a:t>
            </a:r>
            <a:r>
              <a:rPr lang="en-US" altLang="en-US"/>
              <a:t>приложение</a:t>
            </a:r>
            <a:r>
              <a:rPr lang="en-US" altLang="ru-RU"/>
              <a:t> </a:t>
            </a:r>
            <a:r>
              <a:rPr lang="en-US" altLang="en-US"/>
              <a:t>с</a:t>
            </a:r>
            <a:r>
              <a:rPr lang="en-US" altLang="ru-RU"/>
              <a:t> </a:t>
            </a:r>
            <a:r>
              <a:rPr lang="en-US" altLang="en-US"/>
              <a:t>библиотекой</a:t>
            </a:r>
            <a:r>
              <a:rPr lang="en-US" altLang="ru-RU"/>
              <a:t> </a:t>
            </a:r>
            <a:r>
              <a:rPr lang="en-US" altLang="en-US"/>
              <a:t>интерактивных</a:t>
            </a:r>
            <a:r>
              <a:rPr lang="en-US" altLang="ru-RU"/>
              <a:t> </a:t>
            </a:r>
            <a:r>
              <a:rPr lang="en-US" altLang="en-US"/>
              <a:t>учебных</a:t>
            </a:r>
            <a:r>
              <a:rPr lang="en-US" altLang="ru-RU"/>
              <a:t> </a:t>
            </a:r>
            <a:r>
              <a:rPr lang="en-US" altLang="en-US"/>
              <a:t>видеороликов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инструментами</a:t>
            </a:r>
            <a:r>
              <a:rPr lang="en-US" altLang="ru-RU"/>
              <a:t>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создания</a:t>
            </a:r>
            <a:r>
              <a:rPr lang="en-US" altLang="ru-RU"/>
              <a:t> </a:t>
            </a:r>
            <a:r>
              <a:rPr lang="en-US" altLang="en-US"/>
              <a:t>контента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аналитики</a:t>
            </a:r>
            <a:r>
              <a:rPr lang="en-US" altLang="ru-RU"/>
              <a:t>.</a:t>
            </a:r>
          </a:p>
          <a:p>
            <a:pPr>
              <a:lnSpc>
                <a:spcPct val="115000"/>
              </a:lnSpc>
              <a:defRPr sz="13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en-US" b="1"/>
              <a:t>Кому</a:t>
            </a:r>
            <a:r>
              <a:rPr lang="en-US" altLang="ru-RU" b="1"/>
              <a:t> </a:t>
            </a:r>
            <a:r>
              <a:rPr lang="en-US" altLang="en-US" b="1"/>
              <a:t>продаем</a:t>
            </a:r>
            <a:r>
              <a:rPr lang="en-US" altLang="ru-RU" b="1"/>
              <a:t>?</a:t>
            </a:r>
          </a:p>
          <a:p>
            <a:pPr>
              <a:lnSpc>
                <a:spcPct val="115000"/>
              </a:lnSpc>
              <a:defRPr sz="13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en-US"/>
              <a:t>Школьники</a:t>
            </a:r>
            <a:r>
              <a:rPr lang="en-US" altLang="ru-RU"/>
              <a:t> (B2C) – </a:t>
            </a:r>
            <a:r>
              <a:rPr lang="en-US" altLang="en-US"/>
              <a:t>через</a:t>
            </a:r>
            <a:r>
              <a:rPr lang="en-US" altLang="ru-RU"/>
              <a:t> </a:t>
            </a:r>
            <a:r>
              <a:rPr lang="en-US" altLang="en-US"/>
              <a:t>премиум</a:t>
            </a:r>
            <a:r>
              <a:rPr lang="en-US" altLang="ru-RU"/>
              <a:t>-</a:t>
            </a:r>
            <a:r>
              <a:rPr lang="en-US" altLang="en-US"/>
              <a:t>подписку</a:t>
            </a:r>
            <a:endParaRPr lang="en-US" altLang="ru-RU"/>
          </a:p>
          <a:p>
            <a:pPr>
              <a:lnSpc>
                <a:spcPct val="115000"/>
              </a:lnSpc>
              <a:defRPr sz="13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en-US"/>
              <a:t>Школы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преподаватели</a:t>
            </a:r>
            <a:r>
              <a:rPr lang="en-US" altLang="ru-RU"/>
              <a:t> (B2B) – </a:t>
            </a:r>
            <a:r>
              <a:rPr lang="en-US" altLang="en-US"/>
              <a:t>через</a:t>
            </a:r>
            <a:r>
              <a:rPr lang="en-US" altLang="ru-RU"/>
              <a:t> </a:t>
            </a:r>
            <a:r>
              <a:rPr lang="en-US" altLang="en-US"/>
              <a:t>корпоративные</a:t>
            </a:r>
            <a:r>
              <a:rPr lang="en-US" altLang="ru-RU"/>
              <a:t> </a:t>
            </a:r>
            <a:r>
              <a:rPr lang="en-US" altLang="en-US"/>
              <a:t>лицензии</a:t>
            </a:r>
            <a:r>
              <a:rPr lang="en-US" altLang="ru-RU"/>
              <a:t>.</a:t>
            </a:r>
          </a:p>
          <a:p>
            <a:pPr>
              <a:lnSpc>
                <a:spcPct val="115000"/>
              </a:lnSpc>
              <a:defRPr sz="13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ru-RU"/>
              <a:t>EdTech-</a:t>
            </a:r>
            <a:r>
              <a:rPr lang="en-US" altLang="en-US"/>
              <a:t>компании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издательства</a:t>
            </a:r>
            <a:r>
              <a:rPr lang="en-US" altLang="ru-RU"/>
              <a:t> (B2B) – </a:t>
            </a:r>
            <a:r>
              <a:rPr lang="en-US" altLang="en-US"/>
              <a:t>через</a:t>
            </a:r>
            <a:r>
              <a:rPr lang="en-US" altLang="ru-RU"/>
              <a:t> </a:t>
            </a:r>
            <a:r>
              <a:rPr lang="en-US" altLang="en-US"/>
              <a:t>платформу</a:t>
            </a:r>
            <a:r>
              <a:rPr lang="en-US" altLang="ru-RU"/>
              <a:t> </a:t>
            </a:r>
            <a:r>
              <a:rPr lang="en-US" altLang="en-US"/>
              <a:t>как</a:t>
            </a:r>
            <a:r>
              <a:rPr lang="en-US" altLang="ru-RU"/>
              <a:t> </a:t>
            </a:r>
            <a:r>
              <a:rPr lang="en-US" altLang="en-US"/>
              <a:t>канал</a:t>
            </a:r>
            <a:r>
              <a:rPr lang="en-US" altLang="ru-RU"/>
              <a:t> </a:t>
            </a:r>
            <a:r>
              <a:rPr lang="en-US" altLang="en-US"/>
              <a:t>дистрибуции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white-label </a:t>
            </a:r>
            <a:r>
              <a:rPr lang="en-US" altLang="en-US"/>
              <a:t>решения</a:t>
            </a:r>
            <a:r>
              <a:rPr lang="en-US" altLang="ru-RU"/>
              <a:t>.</a:t>
            </a:r>
          </a:p>
          <a:p>
            <a:pPr>
              <a:lnSpc>
                <a:spcPct val="115000"/>
              </a:lnSpc>
              <a:defRPr sz="13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en-US" b="1">
                <a:solidFill>
                  <a:schemeClr val="accent1">
                    <a:lumMod val="10000"/>
                  </a:schemeClr>
                </a:solidFill>
              </a:rPr>
              <a:t>Какую</a:t>
            </a:r>
            <a:r>
              <a:rPr lang="en-US" altLang="ru-RU" b="1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b="1">
                <a:solidFill>
                  <a:schemeClr val="accent1">
                    <a:lumMod val="10000"/>
                  </a:schemeClr>
                </a:solidFill>
              </a:rPr>
              <a:t>пользу</a:t>
            </a:r>
            <a:r>
              <a:rPr lang="en-US" altLang="ru-RU" b="1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b="1">
                <a:solidFill>
                  <a:schemeClr val="accent1">
                    <a:lumMod val="10000"/>
                  </a:schemeClr>
                </a:solidFill>
              </a:rPr>
              <a:t>и</a:t>
            </a:r>
            <a:r>
              <a:rPr lang="en-US" altLang="ru-RU" b="1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b="1">
                <a:solidFill>
                  <a:schemeClr val="accent1">
                    <a:lumMod val="10000"/>
                  </a:schemeClr>
                </a:solidFill>
              </a:rPr>
              <a:t>выгоду</a:t>
            </a:r>
            <a:r>
              <a:rPr lang="en-US" altLang="ru-RU" b="1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b="1">
                <a:solidFill>
                  <a:schemeClr val="accent1">
                    <a:lumMod val="10000"/>
                  </a:schemeClr>
                </a:solidFill>
              </a:rPr>
              <a:t>получает</a:t>
            </a:r>
            <a:r>
              <a:rPr lang="en-US" altLang="ru-RU" b="1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b="1">
                <a:solidFill>
                  <a:schemeClr val="accent1">
                    <a:lumMod val="10000"/>
                  </a:schemeClr>
                </a:solidFill>
              </a:rPr>
              <a:t>клиент</a:t>
            </a:r>
            <a:r>
              <a:rPr lang="en-US" altLang="ru-RU" b="1">
                <a:solidFill>
                  <a:schemeClr val="accent1">
                    <a:lumMod val="10000"/>
                  </a:schemeClr>
                </a:solidFill>
              </a:rPr>
              <a:t>?</a:t>
            </a:r>
            <a:endParaRPr lang="en-US" altLang="ru-RU"/>
          </a:p>
          <a:p>
            <a:pPr>
              <a:lnSpc>
                <a:spcPct val="115000"/>
              </a:lnSpc>
              <a:defRPr sz="13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en-US"/>
              <a:t>Школьник</a:t>
            </a:r>
            <a:r>
              <a:rPr lang="en-US" altLang="ru-RU"/>
              <a:t>: </a:t>
            </a:r>
            <a:r>
              <a:rPr lang="en-US" altLang="en-US"/>
              <a:t>Эффективное</a:t>
            </a:r>
            <a:r>
              <a:rPr lang="en-US" altLang="ru-RU"/>
              <a:t>, </a:t>
            </a:r>
            <a:r>
              <a:rPr lang="en-US" altLang="en-US"/>
              <a:t>увлекательное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персонализированное</a:t>
            </a:r>
            <a:r>
              <a:rPr lang="en-US" altLang="ru-RU"/>
              <a:t> </a:t>
            </a:r>
            <a:r>
              <a:rPr lang="en-US" altLang="en-US"/>
              <a:t>обучение</a:t>
            </a:r>
            <a:r>
              <a:rPr lang="en-US" altLang="ru-RU"/>
              <a:t> </a:t>
            </a:r>
            <a:r>
              <a:rPr lang="en-US" altLang="en-US"/>
              <a:t>в</a:t>
            </a:r>
            <a:r>
              <a:rPr lang="en-US" altLang="ru-RU"/>
              <a:t> </a:t>
            </a:r>
            <a:r>
              <a:rPr lang="en-US" altLang="en-US"/>
              <a:t>привычном</a:t>
            </a:r>
            <a:r>
              <a:rPr lang="en-US" altLang="ru-RU"/>
              <a:t> </a:t>
            </a:r>
            <a:r>
              <a:rPr lang="en-US" altLang="en-US"/>
              <a:t>формате</a:t>
            </a:r>
            <a:r>
              <a:rPr lang="en-US" altLang="ru-RU"/>
              <a:t>.</a:t>
            </a:r>
          </a:p>
          <a:p>
            <a:pPr>
              <a:lnSpc>
                <a:spcPct val="115000"/>
              </a:lnSpc>
              <a:defRPr sz="13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en-US"/>
              <a:t>Преподаватель</a:t>
            </a:r>
            <a:r>
              <a:rPr lang="en-US" altLang="ru-RU"/>
              <a:t>: </a:t>
            </a:r>
            <a:r>
              <a:rPr lang="en-US" altLang="en-US"/>
              <a:t>Готовый</a:t>
            </a:r>
            <a:r>
              <a:rPr lang="en-US" altLang="ru-RU"/>
              <a:t> </a:t>
            </a:r>
            <a:r>
              <a:rPr lang="en-US" altLang="en-US"/>
              <a:t>инструмент</a:t>
            </a:r>
            <a:r>
              <a:rPr lang="en-US" altLang="ru-RU"/>
              <a:t>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повышения</a:t>
            </a:r>
            <a:r>
              <a:rPr lang="en-US" altLang="ru-RU"/>
              <a:t> </a:t>
            </a:r>
            <a:r>
              <a:rPr lang="en-US" altLang="en-US"/>
              <a:t>вовлеченности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экономии</a:t>
            </a:r>
            <a:r>
              <a:rPr lang="en-US" altLang="ru-RU"/>
              <a:t> </a:t>
            </a:r>
            <a:r>
              <a:rPr lang="en-US" altLang="en-US"/>
              <a:t>времени</a:t>
            </a:r>
            <a:r>
              <a:rPr lang="en-US" altLang="ru-RU"/>
              <a:t> </a:t>
            </a:r>
            <a:r>
              <a:rPr lang="en-US" altLang="en-US"/>
              <a:t>на</a:t>
            </a:r>
            <a:r>
              <a:rPr lang="en-US" altLang="ru-RU"/>
              <a:t> </a:t>
            </a:r>
            <a:r>
              <a:rPr lang="en-US" altLang="en-US"/>
              <a:t>проверку</a:t>
            </a:r>
            <a:r>
              <a:rPr lang="en-US" altLang="ru-RU"/>
              <a:t> </a:t>
            </a:r>
            <a:r>
              <a:rPr lang="en-US" altLang="en-US"/>
              <a:t>знаний</a:t>
            </a:r>
            <a:r>
              <a:rPr lang="en-US" altLang="ru-RU"/>
              <a:t>.</a:t>
            </a:r>
          </a:p>
          <a:p>
            <a:pPr>
              <a:lnSpc>
                <a:spcPct val="115000"/>
              </a:lnSpc>
              <a:defRPr sz="13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altLang="ru-RU"/>
              <a:t>EdTech-</a:t>
            </a:r>
            <a:r>
              <a:rPr lang="en-US" altLang="en-US"/>
              <a:t>компания</a:t>
            </a:r>
            <a:r>
              <a:rPr lang="en-US" altLang="ru-RU"/>
              <a:t>: </a:t>
            </a:r>
            <a:r>
              <a:rPr lang="en-US" altLang="en-US"/>
              <a:t>Готовое</a:t>
            </a:r>
            <a:r>
              <a:rPr lang="en-US" altLang="ru-RU"/>
              <a:t> </a:t>
            </a:r>
            <a:r>
              <a:rPr lang="en-US" altLang="en-US"/>
              <a:t>решение</a:t>
            </a:r>
            <a:r>
              <a:rPr lang="en-US" altLang="ru-RU"/>
              <a:t>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привлечения</a:t>
            </a:r>
            <a:r>
              <a:rPr lang="en-US" altLang="ru-RU"/>
              <a:t> </a:t>
            </a:r>
            <a:r>
              <a:rPr lang="en-US" altLang="en-US"/>
              <a:t>молодой</a:t>
            </a:r>
            <a:r>
              <a:rPr lang="en-US" altLang="ru-RU"/>
              <a:t> </a:t>
            </a:r>
            <a:r>
              <a:rPr lang="en-US" altLang="en-US"/>
              <a:t>аудитории</a:t>
            </a:r>
            <a:r>
              <a:rPr lang="en-US" altLang="ru-RU"/>
              <a:t>, </a:t>
            </a:r>
            <a:r>
              <a:rPr lang="en-US" altLang="en-US"/>
              <a:t>дистрибуции</a:t>
            </a:r>
            <a:r>
              <a:rPr lang="en-US" altLang="ru-RU"/>
              <a:t> </a:t>
            </a:r>
            <a:r>
              <a:rPr lang="en-US" altLang="en-US"/>
              <a:t>контента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получения</a:t>
            </a:r>
            <a:r>
              <a:rPr lang="en-US" altLang="ru-RU"/>
              <a:t> </a:t>
            </a:r>
            <a:r>
              <a:rPr lang="en-US" altLang="en-US"/>
              <a:t>уникальной</a:t>
            </a:r>
            <a:r>
              <a:rPr lang="en-US" altLang="ru-RU"/>
              <a:t> </a:t>
            </a:r>
            <a:r>
              <a:rPr lang="en-US" altLang="en-US"/>
              <a:t>аналитики</a:t>
            </a:r>
            <a:r>
              <a:rPr lang="en-US" altLang="ru-RU"/>
              <a:t>.</a:t>
            </a:r>
          </a:p>
        </p:txBody>
      </p:sp>
      <p:sp>
        <p:nvSpPr>
          <p:cNvPr id="207" name="Google Shape;146;p21"/>
          <p:cNvSpPr/>
          <p:nvPr/>
        </p:nvSpPr>
        <p:spPr>
          <a:xfrm>
            <a:off x="489210" y="675789"/>
            <a:ext cx="3954902" cy="594601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08" name="Google Shape;147;p21"/>
          <p:cNvSpPr txBox="1">
            <a:spLocks noGrp="1"/>
          </p:cNvSpPr>
          <p:nvPr>
            <p:ph type="title"/>
          </p:nvPr>
        </p:nvSpPr>
        <p:spPr>
          <a:xfrm>
            <a:off x="423806" y="734000"/>
            <a:ext cx="4604100" cy="64650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t>БИЗНЕС-МОДЕЛЬ</a:t>
            </a:r>
          </a:p>
        </p:txBody>
      </p:sp>
      <p:sp>
        <p:nvSpPr>
          <p:cNvPr id="210" name="Google Shape;150;p21"/>
          <p:cNvSpPr txBox="1">
            <a:spLocks noGrp="1"/>
          </p:cNvSpPr>
          <p:nvPr>
            <p:ph type="sldNum" sz="quarter" idx="2"/>
          </p:nvPr>
        </p:nvSpPr>
        <p:spPr>
          <a:xfrm>
            <a:off x="8782797" y="4749851"/>
            <a:ext cx="322687" cy="322551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rPr/>
              <a:t>10</a:t>
            </a:fld>
            <a:endParaRPr/>
          </a:p>
        </p:txBody>
      </p:sp>
      <p:sp>
        <p:nvSpPr>
          <p:cNvPr id="212" name="Прямоугольник"/>
          <p:cNvSpPr/>
          <p:nvPr/>
        </p:nvSpPr>
        <p:spPr>
          <a:xfrm rot="10800000">
            <a:off x="-1" y="0"/>
            <a:ext cx="9144001" cy="63786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 anchor="ctr"/>
          <a:lstStyle/>
          <a:p>
            <a:pPr algn="ctr" defTabSz="738505">
              <a:defRPr sz="1200">
                <a:solidFill>
                  <a:srgbClr val="5E5E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/>
          </a:p>
        </p:txBody>
      </p:sp>
      <p:pic>
        <p:nvPicPr>
          <p:cNvPr id="213" name="Рисунок 10" descr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66" y="98791"/>
            <a:ext cx="1145663" cy="44099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14" name="Рисунок 14" descr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6851" y="29130"/>
            <a:ext cx="758338" cy="5796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15" name="image 59.png" descr="image 5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6872" y="120305"/>
            <a:ext cx="1033541" cy="39654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16" name="лого каи_синий 1.png" descr="лого каи_синий 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7877" y="174477"/>
            <a:ext cx="986777" cy="287487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17" name="Group 11.png" descr="Group 1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7723" y="156945"/>
            <a:ext cx="1422330" cy="322551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156;p22"/>
          <p:cNvSpPr txBox="1">
            <a:spLocks noGrp="1"/>
          </p:cNvSpPr>
          <p:nvPr>
            <p:ph type="title"/>
          </p:nvPr>
        </p:nvSpPr>
        <p:spPr>
          <a:xfrm>
            <a:off x="456817" y="1257880"/>
            <a:ext cx="4655700" cy="600301"/>
          </a:xfrm>
          <a:prstGeom prst="rect">
            <a:avLst/>
          </a:prstGeom>
        </p:spPr>
        <p:txBody>
          <a:bodyPr/>
          <a:lstStyle>
            <a:lvl1pPr>
              <a:defRPr b="1"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t>ТЕКУЩИЕ РЕЗУЛЬТАТЫ</a:t>
            </a:r>
          </a:p>
        </p:txBody>
      </p:sp>
      <p:sp>
        <p:nvSpPr>
          <p:cNvPr id="220" name="Google Shape;157;p22"/>
          <p:cNvSpPr txBox="1">
            <a:spLocks noGrp="1"/>
          </p:cNvSpPr>
          <p:nvPr>
            <p:ph type="body" sz="quarter" idx="1"/>
          </p:nvPr>
        </p:nvSpPr>
        <p:spPr>
          <a:xfrm>
            <a:off x="238125" y="2016760"/>
            <a:ext cx="8231505" cy="26460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None/>
              <a:defRPr sz="1400" i="1"/>
            </a:lvl1pPr>
          </a:lstStyle>
          <a:p>
            <a:pPr algn="just">
              <a:defRPr sz="1600">
                <a:solidFill>
                  <a:srgbClr val="00206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sz="2000">
                <a:sym typeface="+mn-ea"/>
              </a:rPr>
              <a:t>У нас уже есть:</a:t>
            </a:r>
          </a:p>
          <a:p>
            <a:pPr algn="just">
              <a:defRPr sz="1600">
                <a:solidFill>
                  <a:srgbClr val="00206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sz="2000">
                <a:sym typeface="+mn-ea"/>
              </a:rPr>
              <a:t>– Прототип приложения с базовым функционалом  </a:t>
            </a:r>
          </a:p>
          <a:p>
            <a:pPr algn="just">
              <a:defRPr sz="1600">
                <a:solidFill>
                  <a:srgbClr val="00206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sz="2000">
                <a:sym typeface="+mn-ea"/>
              </a:rPr>
              <a:t>– Результаты опросов 470+ школьников, подтверждающие спрос  </a:t>
            </a:r>
          </a:p>
          <a:p>
            <a:pPr algn="just">
              <a:defRPr sz="1600">
                <a:solidFill>
                  <a:srgbClr val="00206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sz="2000">
                <a:sym typeface="+mn-ea"/>
              </a:rPr>
              <a:t>– Предварительные договоренности с EdTech-партнерами  </a:t>
            </a:r>
          </a:p>
          <a:p>
            <a:pPr algn="just">
              <a:defRPr sz="1600">
                <a:solidFill>
                  <a:srgbClr val="00206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sz="2000">
                <a:sym typeface="+mn-ea"/>
              </a:rPr>
              <a:t>– Готовый бизнес-план с расчетом окупаемости</a:t>
            </a:r>
            <a:r>
              <a:rPr sz="1400">
                <a:sym typeface="+mn-ea"/>
              </a:rPr>
              <a:t> </a:t>
            </a:r>
          </a:p>
        </p:txBody>
      </p:sp>
      <p:sp>
        <p:nvSpPr>
          <p:cNvPr id="221" name="Google Shape;159;p22"/>
          <p:cNvSpPr txBox="1">
            <a:spLocks noGrp="1"/>
          </p:cNvSpPr>
          <p:nvPr>
            <p:ph type="sldNum" sz="quarter" idx="2"/>
          </p:nvPr>
        </p:nvSpPr>
        <p:spPr>
          <a:xfrm>
            <a:off x="8791224" y="4749851"/>
            <a:ext cx="314260" cy="322551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rPr/>
              <a:t>11</a:t>
            </a:fld>
            <a:endParaRPr/>
          </a:p>
        </p:txBody>
      </p:sp>
      <p:sp>
        <p:nvSpPr>
          <p:cNvPr id="223" name="Прямоугольник"/>
          <p:cNvSpPr/>
          <p:nvPr/>
        </p:nvSpPr>
        <p:spPr>
          <a:xfrm rot="10800000">
            <a:off x="-1" y="0"/>
            <a:ext cx="9144001" cy="63786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 anchor="ctr"/>
          <a:lstStyle/>
          <a:p>
            <a:pPr algn="ctr" defTabSz="738505">
              <a:defRPr sz="1200">
                <a:solidFill>
                  <a:srgbClr val="5E5E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/>
          </a:p>
        </p:txBody>
      </p:sp>
      <p:pic>
        <p:nvPicPr>
          <p:cNvPr id="224" name="Рисунок 10" descr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66" y="98791"/>
            <a:ext cx="1145663" cy="44099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25" name="Рисунок 14" descr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6851" y="29130"/>
            <a:ext cx="758338" cy="5796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26" name="image 59.png" descr="image 5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6872" y="120305"/>
            <a:ext cx="1033541" cy="39654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27" name="лого каи_синий 1.png" descr="лого каи_синий 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7877" y="174477"/>
            <a:ext cx="986777" cy="287487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28" name="Group 11.png" descr="Group 1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7723" y="156945"/>
            <a:ext cx="1422330" cy="322551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165;p23"/>
          <p:cNvSpPr txBox="1">
            <a:spLocks noGrp="1"/>
          </p:cNvSpPr>
          <p:nvPr>
            <p:ph type="title"/>
          </p:nvPr>
        </p:nvSpPr>
        <p:spPr>
          <a:xfrm>
            <a:off x="0" y="637540"/>
            <a:ext cx="8922385" cy="4434840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sz="3000"/>
            </a:lvl1pPr>
          </a:lstStyle>
          <a:p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sz="2200" dirty="0">
                <a:sym typeface="+mn-ea"/>
              </a:rPr>
              <a:t>КОМАНДА СТАРТАПА</a:t>
            </a:r>
            <a:r>
              <a:rPr dirty="0"/>
              <a:t/>
            </a:r>
            <a:br>
              <a:rPr dirty="0"/>
            </a:b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Ил</a:t>
            </a:r>
            <a:r>
              <a:rPr lang="ru-RU"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ья</a:t>
            </a:r>
            <a:r>
              <a:rPr lang="ru-RU"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lang="ru-RU"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Машухин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—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руководитель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проекта</a:t>
            </a:r>
            <a:r>
              <a:rPr sz="1335" b="0" dirty="0">
                <a:solidFill>
                  <a:schemeClr val="accent1">
                    <a:lumMod val="10000"/>
                  </a:schemeClr>
                </a:solidFill>
              </a:rPr>
              <a:t/>
            </a:r>
            <a:br>
              <a:rPr sz="1335" b="0" dirty="0">
                <a:solidFill>
                  <a:schemeClr val="accent1">
                    <a:lumMod val="10000"/>
                  </a:schemeClr>
                </a:solidFill>
              </a:rPr>
            </a:b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-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Разработчик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образовательных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программ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и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преподаватель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инвестиционной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грамотности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/>
            </a:r>
            <a:b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</a:b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Эксперт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в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финансовом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аудите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и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банковском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консалтинге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(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опыт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работы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в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структуре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ТЭДО)</a:t>
            </a:r>
            <a:b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</a:b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Опыт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работы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финансовым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советником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в БКС</a:t>
            </a:r>
            <a:b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</a:b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-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Отвечает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за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стратегическое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развитие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проекта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и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партнерские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отношения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/>
            </a:r>
            <a:b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</a:br>
            <a:r>
              <a:rPr sz="1335" dirty="0"/>
              <a:t/>
            </a:r>
            <a:br>
              <a:rPr sz="1335" dirty="0"/>
            </a:br>
            <a:r>
              <a:rPr lang="ru-RU"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Вадим </a:t>
            </a:r>
            <a:r>
              <a:rPr lang="ru-RU"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Федосимов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—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корпоративный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директор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/>
            </a:r>
            <a:b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</a:b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-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Организатор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молодёжных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экономических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и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инженерных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инициатив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в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Татарстане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/>
            </a:r>
            <a:b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</a:b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-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Бизнес-аналитик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и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стратег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с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практикой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в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инвестиционной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оценке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и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работе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с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крупнейшими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предпринимателями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РФ</a:t>
            </a:r>
            <a:b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</a:b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/>
            </a:r>
            <a:b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</a:br>
            <a:r>
              <a:rPr lang="ru-RU"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Иван Харламов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—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технический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директор</a:t>
            </a:r>
            <a:r>
              <a:rPr sz="1335" b="0" dirty="0">
                <a:solidFill>
                  <a:schemeClr val="accent1">
                    <a:lumMod val="10000"/>
                  </a:schemeClr>
                </a:solidFill>
              </a:rPr>
              <a:t/>
            </a:r>
            <a:br>
              <a:rPr sz="1335" b="0" dirty="0">
                <a:solidFill>
                  <a:schemeClr val="accent1">
                    <a:lumMod val="10000"/>
                  </a:schemeClr>
                </a:solidFill>
              </a:rPr>
            </a:b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-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Продакт-менеджер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в IT-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студии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Visual Space с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опытом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управления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IT-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проектами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/>
            </a:r>
            <a:b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</a:b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-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Специалист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по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машинному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sz="1335" dirty="0" err="1" smtClean="0">
                <a:solidFill>
                  <a:schemeClr val="accent1">
                    <a:lumMod val="10000"/>
                  </a:schemeClr>
                </a:solidFill>
                <a:sym typeface="+mn-ea"/>
              </a:rPr>
              <a:t>обучению</a:t>
            </a:r>
            <a:r>
              <a:rPr sz="1335" dirty="0" smtClean="0">
                <a:solidFill>
                  <a:schemeClr val="accent1">
                    <a:lumMod val="10000"/>
                  </a:schemeClr>
                </a:solidFill>
                <a:sym typeface="+mn-ea"/>
              </a:rPr>
              <a:t/>
            </a:r>
            <a:br>
              <a:rPr sz="1335" dirty="0" smtClean="0">
                <a:solidFill>
                  <a:schemeClr val="accent1">
                    <a:lumMod val="10000"/>
                  </a:schemeClr>
                </a:solidFill>
                <a:sym typeface="+mn-ea"/>
              </a:rPr>
            </a:br>
            <a:r>
              <a:rPr sz="1335" dirty="0" smtClean="0">
                <a:solidFill>
                  <a:schemeClr val="accent1">
                    <a:lumMod val="10000"/>
                  </a:schemeClr>
                </a:solidFill>
                <a:sym typeface="+mn-ea"/>
              </a:rPr>
              <a:t>-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Курирует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разработку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AI-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модулей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и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техническую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реализацию</a:t>
            </a:r>
            <a:r>
              <a:rPr sz="1335" dirty="0">
                <a:solidFill>
                  <a:schemeClr val="accent1">
                    <a:lumMod val="10000"/>
                  </a:schemeClr>
                </a:solidFill>
                <a:sym typeface="+mn-ea"/>
              </a:rPr>
              <a:t> </a:t>
            </a:r>
            <a:r>
              <a:rPr sz="1335" dirty="0" err="1">
                <a:solidFill>
                  <a:schemeClr val="accent1">
                    <a:lumMod val="10000"/>
                  </a:schemeClr>
                </a:solidFill>
                <a:sym typeface="+mn-ea"/>
              </a:rPr>
              <a:t>проекта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endParaRPr dirty="0"/>
          </a:p>
        </p:txBody>
      </p:sp>
      <p:sp>
        <p:nvSpPr>
          <p:cNvPr id="236" name="Google Shape;170;p23"/>
          <p:cNvSpPr txBox="1">
            <a:spLocks noGrp="1"/>
          </p:cNvSpPr>
          <p:nvPr>
            <p:ph type="sldNum" sz="quarter" idx="2"/>
          </p:nvPr>
        </p:nvSpPr>
        <p:spPr>
          <a:xfrm>
            <a:off x="8782797" y="4749851"/>
            <a:ext cx="322687" cy="322551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rPr/>
              <a:t>12</a:t>
            </a:fld>
            <a:endParaRPr/>
          </a:p>
        </p:txBody>
      </p:sp>
      <p:sp>
        <p:nvSpPr>
          <p:cNvPr id="237" name="Прямоугольник"/>
          <p:cNvSpPr/>
          <p:nvPr/>
        </p:nvSpPr>
        <p:spPr>
          <a:xfrm rot="10800000">
            <a:off x="-1" y="0"/>
            <a:ext cx="9144001" cy="63786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 anchor="ctr"/>
          <a:lstStyle/>
          <a:p>
            <a:pPr algn="ctr" defTabSz="738505">
              <a:defRPr sz="1200">
                <a:solidFill>
                  <a:srgbClr val="5E5E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/>
          </a:p>
        </p:txBody>
      </p:sp>
      <p:pic>
        <p:nvPicPr>
          <p:cNvPr id="238" name="Рисунок 10" descr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66" y="98791"/>
            <a:ext cx="1145663" cy="44099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39" name="Рисунок 14" descr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6851" y="29130"/>
            <a:ext cx="758338" cy="5796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40" name="image 59.png" descr="image 5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6872" y="120305"/>
            <a:ext cx="1033541" cy="39654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41" name="лого каи_синий 1.png" descr="лого каи_синий 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7877" y="174477"/>
            <a:ext cx="986777" cy="287487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42" name="Group 11.png" descr="Group 1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7723" y="156945"/>
            <a:ext cx="1422330" cy="322551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175;p24"/>
          <p:cNvSpPr txBox="1">
            <a:spLocks noGrp="1"/>
          </p:cNvSpPr>
          <p:nvPr>
            <p:ph type="title"/>
          </p:nvPr>
        </p:nvSpPr>
        <p:spPr>
          <a:xfrm>
            <a:off x="116205" y="638175"/>
            <a:ext cx="8903970" cy="4433570"/>
          </a:xfrm>
          <a:prstGeom prst="rect">
            <a:avLst/>
          </a:prstGeom>
        </p:spPr>
        <p:txBody>
          <a:bodyPr lIns="58300" tIns="58300" rIns="58300" bIns="58300" anchor="t">
            <a:noAutofit/>
          </a:bodyPr>
          <a:lstStyle>
            <a:lvl1pPr>
              <a:defRPr sz="2800"/>
            </a:lvl1pPr>
          </a:lstStyle>
          <a:p>
            <a:r>
              <a:rPr lang="en-US" altLang="en-US" sz="1400" b="1"/>
              <a:t>Дорожная</a:t>
            </a:r>
            <a:r>
              <a:rPr lang="en-US" altLang="ru-RU" sz="1400" b="1"/>
              <a:t> </a:t>
            </a:r>
            <a:r>
              <a:rPr lang="en-US" altLang="en-US" sz="1400" b="1"/>
              <a:t>карта</a:t>
            </a:r>
            <a:r>
              <a:rPr lang="en-US" altLang="ru-RU" sz="1400" b="1"/>
              <a:t> </a:t>
            </a:r>
            <a:r>
              <a:rPr lang="en-US" altLang="en-US" sz="1400" b="1"/>
              <a:t>развития</a:t>
            </a:r>
            <a:r>
              <a:rPr lang="en-US" altLang="ru-RU" sz="1400" b="1"/>
              <a:t> </a:t>
            </a:r>
            <a:r>
              <a:rPr lang="en-US" altLang="en-US" sz="1400" b="1"/>
              <a:t>на</a:t>
            </a:r>
            <a:r>
              <a:rPr lang="en-US" altLang="ru-RU" sz="1400" b="1"/>
              <a:t> 24 </a:t>
            </a:r>
            <a:r>
              <a:rPr lang="en-US" altLang="en-US" sz="1400" b="1"/>
              <a:t>месяца</a:t>
            </a:r>
            <a:r>
              <a:rPr lang="en-US" altLang="en-US" sz="1200"/>
              <a:t/>
            </a:r>
            <a:br>
              <a:rPr lang="en-US" altLang="en-US" sz="1200"/>
            </a:br>
            <a:r>
              <a:rPr lang="en-US" altLang="en-US" sz="1200"/>
              <a:t/>
            </a:r>
            <a:br>
              <a:rPr lang="en-US" altLang="en-US" sz="1200"/>
            </a:b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Фаза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1: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Запуск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и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валидация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(0-6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месяцев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)</a:t>
            </a:r>
            <a:b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</a:b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/>
            </a:r>
            <a:b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</a:b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Действия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: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Запуск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MVP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с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3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основными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предметами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,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пилот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с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5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школами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и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1 EdTech-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партнёром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,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сбор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первых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данных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по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вовлечённости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и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усвоению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.</a:t>
            </a:r>
            <a:b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</a:b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/>
            </a:r>
            <a:b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</a:b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Метрика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успеха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: Retention (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удержание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)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пользователей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на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7-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й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день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&gt; 25%,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положительные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отзывы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от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учителей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.</a:t>
            </a:r>
            <a:b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</a:b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/>
            </a:r>
            <a:b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</a:b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Фаза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2: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Рост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и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монетизация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(7-18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месяцев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)</a:t>
            </a:r>
            <a:b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</a:b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/>
            </a:r>
            <a:b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</a:b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Действия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: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Расширение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библиотеки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до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10+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предметов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,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запуск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премиум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-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подписки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(B2C)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и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тарифов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для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школ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(B2B),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интеграция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с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3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крупными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EdTech-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платформами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.</a:t>
            </a:r>
            <a:b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</a:b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/>
            </a:r>
            <a:b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</a:b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Метрика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успеха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: 500k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активных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пользователей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, 200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платящих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школ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,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выручка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$50k MRR.</a:t>
            </a:r>
            <a:b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</a:b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/>
            </a:r>
            <a:b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</a:b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Фаза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3: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Экосистема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и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лидерство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(19-24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месяца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+)</a:t>
            </a:r>
            <a:b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</a:b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/>
            </a:r>
            <a:b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</a:b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Действия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: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Запуск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Marketplace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для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авторов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контента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,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внедрение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AI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для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персонализации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учебных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траекторий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,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выход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на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смежные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рынки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(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корпоративное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обучение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,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подготовка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к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экзаменам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).</a:t>
            </a:r>
            <a:b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</a:b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Метрика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успеха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: 2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млн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+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пользователей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,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доля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рынка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altLang="en-US" sz="1200">
                <a:solidFill>
                  <a:schemeClr val="accent1">
                    <a:lumMod val="10000"/>
                  </a:schemeClr>
                </a:solidFill>
              </a:rPr>
              <a:t>школьного</a:t>
            </a:r>
            <a:r>
              <a:rPr lang="en-US" altLang="ru-RU" sz="1200">
                <a:solidFill>
                  <a:schemeClr val="accent1">
                    <a:lumMod val="10000"/>
                  </a:schemeClr>
                </a:solidFill>
              </a:rPr>
              <a:t> EdTech &gt; 15%.</a:t>
            </a:r>
          </a:p>
        </p:txBody>
      </p:sp>
      <p:sp>
        <p:nvSpPr>
          <p:cNvPr id="246" name="Google Shape;178;p24"/>
          <p:cNvSpPr txBox="1">
            <a:spLocks noGrp="1"/>
          </p:cNvSpPr>
          <p:nvPr>
            <p:ph type="sldNum" sz="quarter" idx="2"/>
          </p:nvPr>
        </p:nvSpPr>
        <p:spPr>
          <a:xfrm>
            <a:off x="8782797" y="4749851"/>
            <a:ext cx="322687" cy="322551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rPr/>
              <a:t>13</a:t>
            </a:fld>
            <a:endParaRPr/>
          </a:p>
        </p:txBody>
      </p:sp>
      <p:sp>
        <p:nvSpPr>
          <p:cNvPr id="247" name="Прямоугольник"/>
          <p:cNvSpPr/>
          <p:nvPr/>
        </p:nvSpPr>
        <p:spPr>
          <a:xfrm rot="10800000">
            <a:off x="-1" y="0"/>
            <a:ext cx="9144001" cy="63786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 anchor="ctr"/>
          <a:lstStyle/>
          <a:p>
            <a:pPr algn="ctr" defTabSz="738505">
              <a:defRPr sz="1200">
                <a:solidFill>
                  <a:srgbClr val="5E5E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/>
          </a:p>
        </p:txBody>
      </p:sp>
      <p:pic>
        <p:nvPicPr>
          <p:cNvPr id="248" name="Рисунок 10" descr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66" y="98791"/>
            <a:ext cx="1145663" cy="44099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49" name="Рисунок 14" descr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6851" y="29130"/>
            <a:ext cx="758338" cy="5796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50" name="image 59.png" descr="image 5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6872" y="120305"/>
            <a:ext cx="1033541" cy="39654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51" name="лого каи_синий 1.png" descr="лого каи_синий 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7877" y="174477"/>
            <a:ext cx="986777" cy="287487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52" name="Group 11.png" descr="Group 1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7723" y="156945"/>
            <a:ext cx="1422330" cy="322551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183;p25"/>
          <p:cNvSpPr txBox="1">
            <a:spLocks noGrp="1"/>
          </p:cNvSpPr>
          <p:nvPr>
            <p:ph type="title"/>
          </p:nvPr>
        </p:nvSpPr>
        <p:spPr>
          <a:xfrm>
            <a:off x="456826" y="724474"/>
            <a:ext cx="6017402" cy="600301"/>
          </a:xfrm>
          <a:prstGeom prst="rect">
            <a:avLst/>
          </a:prstGeom>
        </p:spPr>
        <p:txBody>
          <a:bodyPr/>
          <a:lstStyle>
            <a:lvl1pPr>
              <a:defRPr b="1"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t>Запрос </a:t>
            </a:r>
          </a:p>
        </p:txBody>
      </p:sp>
      <p:sp>
        <p:nvSpPr>
          <p:cNvPr id="255" name="Google Shape;184;p25"/>
          <p:cNvSpPr txBox="1">
            <a:spLocks noGrp="1"/>
          </p:cNvSpPr>
          <p:nvPr>
            <p:ph type="body" sz="half" idx="1"/>
          </p:nvPr>
        </p:nvSpPr>
        <p:spPr>
          <a:xfrm>
            <a:off x="313690" y="1324610"/>
            <a:ext cx="8136255" cy="360616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marL="0" indent="0">
              <a:buSzTx/>
              <a:buNone/>
              <a:defRPr sz="1400" i="1"/>
            </a:pPr>
            <a:r>
              <a:rPr lang="en-US" altLang="en-US" sz="1600"/>
              <a:t>Запрос</a:t>
            </a:r>
            <a:r>
              <a:rPr lang="en-US" altLang="ru-RU" sz="1600"/>
              <a:t> </a:t>
            </a:r>
            <a:r>
              <a:rPr lang="en-US" altLang="en-US" sz="1600"/>
              <a:t>к</a:t>
            </a:r>
            <a:r>
              <a:rPr lang="en-US" altLang="ru-RU" sz="1600"/>
              <a:t> </a:t>
            </a:r>
            <a:r>
              <a:rPr lang="en-US" altLang="en-US" sz="1600"/>
              <a:t>партнёрам</a:t>
            </a:r>
          </a:p>
          <a:p>
            <a:pPr marL="0" indent="0">
              <a:buSzTx/>
              <a:buNone/>
              <a:defRPr sz="1400" i="1"/>
            </a:pPr>
            <a:r>
              <a:rPr lang="en-US" altLang="en-US" sz="1600"/>
              <a:t>Что</a:t>
            </a:r>
            <a:r>
              <a:rPr lang="en-US" altLang="ru-RU" sz="1600"/>
              <a:t> </a:t>
            </a:r>
            <a:r>
              <a:rPr lang="en-US" altLang="en-US" sz="1600"/>
              <a:t>нужно</a:t>
            </a:r>
            <a:r>
              <a:rPr lang="en-US" altLang="ru-RU" sz="1600"/>
              <a:t>: </a:t>
            </a:r>
            <a:r>
              <a:rPr lang="en-US" altLang="en-US" sz="1600"/>
              <a:t>Готовый</a:t>
            </a:r>
            <a:r>
              <a:rPr lang="en-US" altLang="ru-RU" sz="1600"/>
              <a:t> </a:t>
            </a:r>
            <a:r>
              <a:rPr lang="en-US" altLang="en-US" sz="1600"/>
              <a:t>образовательный</a:t>
            </a:r>
            <a:r>
              <a:rPr lang="en-US" altLang="ru-RU" sz="1600"/>
              <a:t> </a:t>
            </a:r>
            <a:r>
              <a:rPr lang="en-US" altLang="en-US" sz="1600"/>
              <a:t>контент</a:t>
            </a:r>
            <a:r>
              <a:rPr lang="en-US" altLang="ru-RU" sz="1600"/>
              <a:t> (</a:t>
            </a:r>
            <a:r>
              <a:rPr lang="en-US" altLang="en-US" sz="1600"/>
              <a:t>видео</a:t>
            </a:r>
            <a:r>
              <a:rPr lang="en-US" altLang="ru-RU" sz="1600"/>
              <a:t> + </a:t>
            </a:r>
            <a:r>
              <a:rPr lang="en-US" altLang="en-US" sz="1600"/>
              <a:t>тесты</a:t>
            </a:r>
            <a:r>
              <a:rPr lang="en-US" altLang="ru-RU" sz="1600"/>
              <a:t>), </a:t>
            </a:r>
            <a:r>
              <a:rPr lang="en-US" altLang="en-US" sz="1600"/>
              <a:t>экспертиза</a:t>
            </a:r>
            <a:r>
              <a:rPr lang="en-US" altLang="ru-RU" sz="1600"/>
              <a:t> </a:t>
            </a:r>
            <a:r>
              <a:rPr lang="en-US" altLang="en-US" sz="1600"/>
              <a:t>методистов</a:t>
            </a:r>
            <a:r>
              <a:rPr lang="en-US" altLang="ru-RU" sz="1600"/>
              <a:t> </a:t>
            </a:r>
            <a:r>
              <a:rPr lang="en-US" altLang="en-US" sz="1600"/>
              <a:t>для</a:t>
            </a:r>
            <a:r>
              <a:rPr lang="en-US" altLang="ru-RU" sz="1600"/>
              <a:t> </a:t>
            </a:r>
            <a:r>
              <a:rPr lang="en-US" altLang="en-US" sz="1600"/>
              <a:t>его</a:t>
            </a:r>
            <a:r>
              <a:rPr lang="en-US" altLang="ru-RU" sz="1600"/>
              <a:t> </a:t>
            </a:r>
            <a:r>
              <a:rPr lang="en-US" altLang="en-US" sz="1600"/>
              <a:t>создания</a:t>
            </a:r>
            <a:r>
              <a:rPr lang="en-US" altLang="ru-RU" sz="1600"/>
              <a:t>, </a:t>
            </a:r>
            <a:r>
              <a:rPr lang="en-US" altLang="en-US" sz="1600"/>
              <a:t>доступ</a:t>
            </a:r>
            <a:r>
              <a:rPr lang="en-US" altLang="ru-RU" sz="1600"/>
              <a:t> </a:t>
            </a:r>
            <a:r>
              <a:rPr lang="en-US" altLang="en-US" sz="1600"/>
              <a:t>к</a:t>
            </a:r>
            <a:r>
              <a:rPr lang="en-US" altLang="ru-RU" sz="1600"/>
              <a:t> </a:t>
            </a:r>
            <a:r>
              <a:rPr lang="en-US" altLang="en-US" sz="1600"/>
              <a:t>инфраструктуре</a:t>
            </a:r>
            <a:r>
              <a:rPr lang="en-US" altLang="ru-RU" sz="1600"/>
              <a:t> (CDN, </a:t>
            </a:r>
            <a:r>
              <a:rPr lang="en-US" altLang="en-US" sz="1600"/>
              <a:t>платёжные</a:t>
            </a:r>
            <a:r>
              <a:rPr lang="en-US" altLang="ru-RU" sz="1600"/>
              <a:t> </a:t>
            </a:r>
            <a:r>
              <a:rPr lang="en-US" altLang="en-US" sz="1600"/>
              <a:t>системы</a:t>
            </a:r>
            <a:r>
              <a:rPr lang="en-US" altLang="ru-RU" sz="1600"/>
              <a:t>).</a:t>
            </a:r>
          </a:p>
          <a:p>
            <a:pPr marL="0" indent="0">
              <a:buSzTx/>
              <a:buNone/>
              <a:defRPr sz="1400" i="1"/>
            </a:pPr>
            <a:r>
              <a:rPr lang="en-US" altLang="en-US" sz="1600"/>
              <a:t>Результат</a:t>
            </a:r>
            <a:r>
              <a:rPr lang="en-US" altLang="ru-RU" sz="1600"/>
              <a:t>: </a:t>
            </a:r>
            <a:r>
              <a:rPr lang="en-US" altLang="en-US" sz="1600"/>
              <a:t>Быстрый</a:t>
            </a:r>
            <a:r>
              <a:rPr lang="en-US" altLang="ru-RU" sz="1600"/>
              <a:t> </a:t>
            </a:r>
            <a:r>
              <a:rPr lang="en-US" altLang="en-US" sz="1600"/>
              <a:t>запуск</a:t>
            </a:r>
            <a:r>
              <a:rPr lang="en-US" altLang="ru-RU" sz="1600"/>
              <a:t> </a:t>
            </a:r>
            <a:r>
              <a:rPr lang="en-US" altLang="en-US" sz="1600"/>
              <a:t>с</a:t>
            </a:r>
            <a:r>
              <a:rPr lang="en-US" altLang="ru-RU" sz="1600"/>
              <a:t> </a:t>
            </a:r>
            <a:r>
              <a:rPr lang="en-US" altLang="en-US" sz="1600"/>
              <a:t>качественным</a:t>
            </a:r>
            <a:r>
              <a:rPr lang="en-US" altLang="ru-RU" sz="1600"/>
              <a:t> </a:t>
            </a:r>
            <a:r>
              <a:rPr lang="en-US" altLang="en-US" sz="1600"/>
              <a:t>наполнением</a:t>
            </a:r>
            <a:r>
              <a:rPr lang="en-US" altLang="ru-RU" sz="1600"/>
              <a:t>, </a:t>
            </a:r>
            <a:r>
              <a:rPr lang="en-US" altLang="en-US" sz="1600"/>
              <a:t>снижение</a:t>
            </a:r>
            <a:r>
              <a:rPr lang="en-US" altLang="ru-RU" sz="1600"/>
              <a:t> </a:t>
            </a:r>
            <a:r>
              <a:rPr lang="en-US" altLang="en-US" sz="1600"/>
              <a:t>затрат</a:t>
            </a:r>
            <a:r>
              <a:rPr lang="en-US" altLang="ru-RU" sz="1600"/>
              <a:t> </a:t>
            </a:r>
            <a:r>
              <a:rPr lang="en-US" altLang="en-US" sz="1600"/>
              <a:t>на</a:t>
            </a:r>
            <a:r>
              <a:rPr lang="en-US" altLang="ru-RU" sz="1600"/>
              <a:t> </a:t>
            </a:r>
            <a:r>
              <a:rPr lang="en-US" altLang="en-US" sz="1600"/>
              <a:t>производство</a:t>
            </a:r>
            <a:r>
              <a:rPr lang="en-US" altLang="ru-RU" sz="1600"/>
              <a:t> </a:t>
            </a:r>
            <a:r>
              <a:rPr lang="en-US" altLang="en-US" sz="1600"/>
              <a:t>контента</a:t>
            </a:r>
            <a:r>
              <a:rPr lang="en-US" altLang="ru-RU" sz="1600"/>
              <a:t> </a:t>
            </a:r>
            <a:r>
              <a:rPr lang="en-US" altLang="en-US" sz="1600"/>
              <a:t>и</a:t>
            </a:r>
            <a:r>
              <a:rPr lang="en-US" altLang="ru-RU" sz="1600"/>
              <a:t> </a:t>
            </a:r>
            <a:r>
              <a:rPr lang="en-US" altLang="en-US" sz="1600"/>
              <a:t>технологическую</a:t>
            </a:r>
            <a:r>
              <a:rPr lang="en-US" altLang="ru-RU" sz="1600"/>
              <a:t> </a:t>
            </a:r>
            <a:r>
              <a:rPr lang="en-US" altLang="en-US" sz="1600"/>
              <a:t>разработку</a:t>
            </a:r>
            <a:r>
              <a:rPr lang="en-US" altLang="ru-RU" sz="1600"/>
              <a:t>.</a:t>
            </a:r>
          </a:p>
          <a:p>
            <a:pPr marL="0" indent="0">
              <a:buSzTx/>
              <a:buNone/>
              <a:defRPr sz="1400" i="1"/>
            </a:pPr>
            <a:endParaRPr lang="en-US" altLang="ru-RU" sz="1600"/>
          </a:p>
          <a:p>
            <a:pPr marL="0" indent="0">
              <a:buSzTx/>
              <a:buNone/>
              <a:defRPr sz="1400" i="1"/>
            </a:pPr>
            <a:r>
              <a:rPr lang="en-US" altLang="en-US" sz="1600"/>
              <a:t>Запрос</a:t>
            </a:r>
            <a:r>
              <a:rPr lang="en-US" altLang="ru-RU" sz="1600"/>
              <a:t> </a:t>
            </a:r>
            <a:r>
              <a:rPr lang="en-US" altLang="en-US" sz="1600"/>
              <a:t>к</a:t>
            </a:r>
            <a:r>
              <a:rPr lang="en-US" altLang="ru-RU" sz="1600"/>
              <a:t> </a:t>
            </a:r>
            <a:r>
              <a:rPr lang="en-US" altLang="en-US" sz="1600"/>
              <a:t>университету</a:t>
            </a:r>
          </a:p>
          <a:p>
            <a:pPr marL="0" indent="0">
              <a:buSzTx/>
              <a:buNone/>
              <a:defRPr sz="1400" i="1"/>
            </a:pPr>
            <a:r>
              <a:rPr lang="en-US" altLang="en-US" sz="1600"/>
              <a:t>Что</a:t>
            </a:r>
            <a:r>
              <a:rPr lang="en-US" altLang="ru-RU" sz="1600"/>
              <a:t> </a:t>
            </a:r>
            <a:r>
              <a:rPr lang="en-US" altLang="en-US" sz="1600"/>
              <a:t>нужно</a:t>
            </a:r>
            <a:r>
              <a:rPr lang="en-US" altLang="ru-RU" sz="1600"/>
              <a:t>: </a:t>
            </a:r>
            <a:r>
              <a:rPr lang="en-US" altLang="en-US" sz="1600"/>
              <a:t>Экспертиза</a:t>
            </a:r>
            <a:r>
              <a:rPr lang="en-US" altLang="ru-RU" sz="1600"/>
              <a:t> </a:t>
            </a:r>
            <a:r>
              <a:rPr lang="en-US" altLang="en-US" sz="1600"/>
              <a:t>в</a:t>
            </a:r>
            <a:r>
              <a:rPr lang="en-US" altLang="ru-RU" sz="1600"/>
              <a:t> </a:t>
            </a:r>
            <a:r>
              <a:rPr lang="en-US" altLang="en-US" sz="1600"/>
              <a:t>педагогическом</a:t>
            </a:r>
            <a:r>
              <a:rPr lang="en-US" altLang="ru-RU" sz="1600"/>
              <a:t> </a:t>
            </a:r>
            <a:r>
              <a:rPr lang="en-US" altLang="en-US" sz="1600"/>
              <a:t>дизайне</a:t>
            </a:r>
            <a:r>
              <a:rPr lang="en-US" altLang="ru-RU" sz="1600"/>
              <a:t> </a:t>
            </a:r>
            <a:r>
              <a:rPr lang="en-US" altLang="en-US" sz="1600"/>
              <a:t>и</a:t>
            </a:r>
            <a:r>
              <a:rPr lang="en-US" altLang="ru-RU" sz="1600"/>
              <a:t> </a:t>
            </a:r>
            <a:r>
              <a:rPr lang="en-US" altLang="en-US" sz="1600"/>
              <a:t>когнитивной</a:t>
            </a:r>
            <a:r>
              <a:rPr lang="en-US" altLang="ru-RU" sz="1600"/>
              <a:t> </a:t>
            </a:r>
            <a:r>
              <a:rPr lang="en-US" altLang="en-US" sz="1600"/>
              <a:t>психологии</a:t>
            </a:r>
            <a:r>
              <a:rPr lang="en-US" altLang="ru-RU" sz="1600"/>
              <a:t>, </a:t>
            </a:r>
            <a:r>
              <a:rPr lang="en-US" altLang="en-US" sz="1600"/>
              <a:t>доступ</a:t>
            </a:r>
            <a:r>
              <a:rPr lang="en-US" altLang="ru-RU" sz="1600"/>
              <a:t> </a:t>
            </a:r>
            <a:r>
              <a:rPr lang="en-US" altLang="en-US" sz="1600"/>
              <a:t>к</a:t>
            </a:r>
            <a:r>
              <a:rPr lang="en-US" altLang="ru-RU" sz="1600"/>
              <a:t> </a:t>
            </a:r>
            <a:r>
              <a:rPr lang="en-US" altLang="en-US" sz="1600"/>
              <a:t>лабораториям</a:t>
            </a:r>
            <a:r>
              <a:rPr lang="en-US" altLang="ru-RU" sz="1600"/>
              <a:t> UX-</a:t>
            </a:r>
            <a:r>
              <a:rPr lang="en-US" altLang="en-US" sz="1600"/>
              <a:t>исследований</a:t>
            </a:r>
            <a:r>
              <a:rPr lang="en-US" altLang="ru-RU" sz="1600"/>
              <a:t>, </a:t>
            </a:r>
            <a:r>
              <a:rPr lang="en-US" altLang="en-US" sz="1600"/>
              <a:t>пилотная</a:t>
            </a:r>
            <a:r>
              <a:rPr lang="en-US" altLang="ru-RU" sz="1600"/>
              <a:t> </a:t>
            </a:r>
            <a:r>
              <a:rPr lang="en-US" altLang="en-US" sz="1600"/>
              <a:t>аудитория</a:t>
            </a:r>
            <a:r>
              <a:rPr lang="en-US" altLang="ru-RU" sz="1600"/>
              <a:t> (</a:t>
            </a:r>
            <a:r>
              <a:rPr lang="en-US" altLang="en-US" sz="1600"/>
              <a:t>студенты</a:t>
            </a:r>
            <a:r>
              <a:rPr lang="en-US" altLang="ru-RU" sz="1600"/>
              <a:t> </a:t>
            </a:r>
            <a:r>
              <a:rPr lang="en-US" altLang="en-US" sz="1600"/>
              <a:t>и</a:t>
            </a:r>
            <a:r>
              <a:rPr lang="en-US" altLang="ru-RU" sz="1600"/>
              <a:t> </a:t>
            </a:r>
            <a:r>
              <a:rPr lang="en-US" altLang="en-US" sz="1600"/>
              <a:t>преподаватели</a:t>
            </a:r>
            <a:r>
              <a:rPr lang="en-US" altLang="ru-RU" sz="1600"/>
              <a:t>) </a:t>
            </a:r>
            <a:r>
              <a:rPr lang="en-US" altLang="en-US" sz="1600"/>
              <a:t>для</a:t>
            </a:r>
            <a:r>
              <a:rPr lang="en-US" altLang="ru-RU" sz="1600"/>
              <a:t> </a:t>
            </a:r>
            <a:r>
              <a:rPr lang="en-US" altLang="en-US" sz="1600"/>
              <a:t>тестирования</a:t>
            </a:r>
            <a:r>
              <a:rPr lang="en-US" altLang="ru-RU" sz="1600"/>
              <a:t>.</a:t>
            </a:r>
          </a:p>
          <a:p>
            <a:pPr marL="0" indent="0">
              <a:buSzTx/>
              <a:buNone/>
              <a:defRPr sz="1400" i="1"/>
            </a:pPr>
            <a:r>
              <a:rPr lang="en-US" altLang="en-US" sz="1600"/>
              <a:t>Результат</a:t>
            </a:r>
            <a:r>
              <a:rPr lang="en-US" altLang="ru-RU" sz="1600"/>
              <a:t>: </a:t>
            </a:r>
            <a:r>
              <a:rPr lang="en-US" altLang="en-US" sz="1600"/>
              <a:t>Научно</a:t>
            </a:r>
            <a:r>
              <a:rPr lang="en-US" altLang="ru-RU" sz="1600"/>
              <a:t> </a:t>
            </a:r>
            <a:r>
              <a:rPr lang="en-US" altLang="en-US" sz="1600"/>
              <a:t>обоснованный</a:t>
            </a:r>
            <a:r>
              <a:rPr lang="en-US" altLang="ru-RU" sz="1600"/>
              <a:t> </a:t>
            </a:r>
            <a:r>
              <a:rPr lang="en-US" altLang="en-US" sz="1600"/>
              <a:t>продукт</a:t>
            </a:r>
            <a:r>
              <a:rPr lang="en-US" altLang="ru-RU" sz="1600"/>
              <a:t>, </a:t>
            </a:r>
            <a:r>
              <a:rPr lang="en-US" altLang="en-US" sz="1600"/>
              <a:t>подтверждённая</a:t>
            </a:r>
            <a:r>
              <a:rPr lang="en-US" altLang="ru-RU" sz="1600"/>
              <a:t> </a:t>
            </a:r>
            <a:r>
              <a:rPr lang="en-US" altLang="en-US" sz="1600"/>
              <a:t>эффективность</a:t>
            </a:r>
            <a:r>
              <a:rPr lang="en-US" altLang="ru-RU" sz="1600"/>
              <a:t> </a:t>
            </a:r>
            <a:r>
              <a:rPr lang="en-US" altLang="en-US" sz="1600"/>
              <a:t>методики</a:t>
            </a:r>
            <a:r>
              <a:rPr lang="en-US" altLang="ru-RU" sz="1600"/>
              <a:t>, </a:t>
            </a:r>
            <a:r>
              <a:rPr lang="en-US" altLang="en-US" sz="1600"/>
              <a:t>публикации</a:t>
            </a:r>
            <a:r>
              <a:rPr lang="en-US" altLang="ru-RU" sz="1600"/>
              <a:t> </a:t>
            </a:r>
            <a:r>
              <a:rPr lang="en-US" altLang="en-US" sz="1600"/>
              <a:t>и</a:t>
            </a:r>
            <a:r>
              <a:rPr lang="en-US" altLang="ru-RU" sz="1600"/>
              <a:t> </a:t>
            </a:r>
            <a:r>
              <a:rPr lang="en-US" altLang="en-US" sz="1600"/>
              <a:t>повышение</a:t>
            </a:r>
            <a:r>
              <a:rPr lang="en-US" altLang="ru-RU" sz="1600"/>
              <a:t> </a:t>
            </a:r>
            <a:r>
              <a:rPr lang="en-US" altLang="en-US" sz="1600"/>
              <a:t>лояльности</a:t>
            </a:r>
            <a:r>
              <a:rPr lang="en-US" altLang="ru-RU" sz="1600"/>
              <a:t> </a:t>
            </a:r>
            <a:r>
              <a:rPr lang="en-US" altLang="en-US" sz="1600"/>
              <a:t>аудитории</a:t>
            </a:r>
            <a:r>
              <a:rPr lang="en-US" altLang="ru-RU" sz="1600"/>
              <a:t> </a:t>
            </a:r>
            <a:r>
              <a:rPr lang="en-US" altLang="en-US" sz="1600"/>
              <a:t>на</a:t>
            </a:r>
            <a:r>
              <a:rPr lang="en-US" altLang="ru-RU" sz="1600"/>
              <a:t> </a:t>
            </a:r>
            <a:r>
              <a:rPr lang="en-US" altLang="en-US" sz="1600"/>
              <a:t>этапе</a:t>
            </a:r>
            <a:r>
              <a:rPr lang="en-US" altLang="ru-RU" sz="1600"/>
              <a:t> </a:t>
            </a:r>
            <a:r>
              <a:rPr lang="en-US" altLang="en-US" sz="1600"/>
              <a:t>ранней</a:t>
            </a:r>
            <a:r>
              <a:rPr lang="en-US" altLang="ru-RU" sz="1600"/>
              <a:t> </a:t>
            </a:r>
            <a:r>
              <a:rPr lang="en-US" altLang="en-US" sz="1600"/>
              <a:t>разработки</a:t>
            </a:r>
            <a:r>
              <a:rPr lang="en-US" altLang="ru-RU" sz="1600"/>
              <a:t>.</a:t>
            </a:r>
          </a:p>
          <a:p>
            <a:pPr marL="0" indent="0">
              <a:buSzTx/>
              <a:buNone/>
              <a:defRPr sz="1400" i="1"/>
            </a:pPr>
            <a:endParaRPr lang="en-US" altLang="ru-RU"/>
          </a:p>
          <a:p>
            <a:pPr marL="0" indent="0">
              <a:buSzTx/>
              <a:buNone/>
              <a:defRPr sz="1400" i="1"/>
            </a:pPr>
            <a:endParaRPr lang="en-US" altLang="ru-RU"/>
          </a:p>
        </p:txBody>
      </p:sp>
      <p:sp>
        <p:nvSpPr>
          <p:cNvPr id="256" name="Google Shape;186;p25"/>
          <p:cNvSpPr txBox="1">
            <a:spLocks noGrp="1"/>
          </p:cNvSpPr>
          <p:nvPr>
            <p:ph type="sldNum" sz="quarter" idx="2"/>
          </p:nvPr>
        </p:nvSpPr>
        <p:spPr>
          <a:xfrm>
            <a:off x="8782797" y="4749851"/>
            <a:ext cx="322687" cy="322551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rPr/>
              <a:t>14</a:t>
            </a:fld>
            <a:endParaRPr/>
          </a:p>
        </p:txBody>
      </p:sp>
      <p:sp>
        <p:nvSpPr>
          <p:cNvPr id="258" name="Прямоугольник"/>
          <p:cNvSpPr/>
          <p:nvPr/>
        </p:nvSpPr>
        <p:spPr>
          <a:xfrm rot="10800000">
            <a:off x="-1" y="0"/>
            <a:ext cx="9144001" cy="63786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 anchor="ctr"/>
          <a:lstStyle/>
          <a:p>
            <a:pPr algn="ctr" defTabSz="738505">
              <a:defRPr sz="1200">
                <a:solidFill>
                  <a:srgbClr val="5E5E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/>
          </a:p>
        </p:txBody>
      </p:sp>
      <p:pic>
        <p:nvPicPr>
          <p:cNvPr id="259" name="Рисунок 10" descr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66" y="98791"/>
            <a:ext cx="1145663" cy="44099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60" name="Рисунок 14" descr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6851" y="29130"/>
            <a:ext cx="758338" cy="5796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61" name="image 59.png" descr="image 5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6872" y="120305"/>
            <a:ext cx="1033541" cy="39654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62" name="лого каи_синий 1.png" descr="лого каи_синий 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7877" y="174477"/>
            <a:ext cx="986777" cy="287487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63" name="Group 11.png" descr="Group 1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7723" y="156945"/>
            <a:ext cx="1422330" cy="322551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192;p26"/>
          <p:cNvSpPr txBox="1">
            <a:spLocks noGrp="1"/>
          </p:cNvSpPr>
          <p:nvPr>
            <p:ph type="title"/>
          </p:nvPr>
        </p:nvSpPr>
        <p:spPr>
          <a:xfrm>
            <a:off x="456817" y="989910"/>
            <a:ext cx="4655700" cy="841801"/>
          </a:xfrm>
          <a:prstGeom prst="rect">
            <a:avLst/>
          </a:prstGeom>
        </p:spPr>
        <p:txBody>
          <a:bodyPr lIns="58300" tIns="58300" rIns="58300" bIns="58300" anchor="t"/>
          <a:lstStyle>
            <a:lvl1pPr>
              <a:defRPr sz="3000"/>
            </a:lvl1pPr>
          </a:lstStyle>
          <a:p>
            <a:r>
              <a:t>КОНТАКТЫ ЛИДЕРА</a:t>
            </a:r>
          </a:p>
        </p:txBody>
      </p:sp>
      <p:sp>
        <p:nvSpPr>
          <p:cNvPr id="266" name="Google Shape;193;p26"/>
          <p:cNvSpPr txBox="1">
            <a:spLocks noGrp="1"/>
          </p:cNvSpPr>
          <p:nvPr>
            <p:ph type="body" sz="quarter" idx="1"/>
          </p:nvPr>
        </p:nvSpPr>
        <p:spPr>
          <a:xfrm>
            <a:off x="456817" y="2454580"/>
            <a:ext cx="3603601" cy="2062502"/>
          </a:xfrm>
          <a:prstGeom prst="rect">
            <a:avLst/>
          </a:prstGeom>
        </p:spPr>
        <p:txBody>
          <a:bodyPr lIns="58300" tIns="58300" rIns="58300" bIns="58300"/>
          <a:lstStyle>
            <a:lvl1pPr marL="203200" indent="0">
              <a:buSzTx/>
              <a:buNone/>
              <a:defRPr sz="1400"/>
            </a:lvl1pPr>
          </a:lstStyle>
          <a:p>
            <a:r>
              <a:t>Фото</a:t>
            </a:r>
          </a:p>
        </p:txBody>
      </p:sp>
      <p:sp>
        <p:nvSpPr>
          <p:cNvPr id="268" name="Google Shape;196;p26"/>
          <p:cNvSpPr txBox="1">
            <a:spLocks noGrp="1"/>
          </p:cNvSpPr>
          <p:nvPr>
            <p:ph type="sldNum" sz="quarter" idx="2"/>
          </p:nvPr>
        </p:nvSpPr>
        <p:spPr>
          <a:xfrm>
            <a:off x="8782797" y="4749851"/>
            <a:ext cx="322687" cy="322551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rPr/>
              <a:t>15</a:t>
            </a:fld>
            <a:endParaRPr/>
          </a:p>
        </p:txBody>
      </p:sp>
      <p:sp>
        <p:nvSpPr>
          <p:cNvPr id="269" name="Google Shape;197;p26"/>
          <p:cNvSpPr/>
          <p:nvPr/>
        </p:nvSpPr>
        <p:spPr>
          <a:xfrm>
            <a:off x="561524" y="2282000"/>
            <a:ext cx="1954201" cy="1662000"/>
          </a:xfrm>
          <a:prstGeom prst="roundRect">
            <a:avLst>
              <a:gd name="adj" fmla="val 16667"/>
            </a:avLst>
          </a:prstGeom>
          <a:ln>
            <a:solidFill>
              <a:srgbClr val="000000"/>
            </a:solidFill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endParaRPr/>
          </a:p>
        </p:txBody>
      </p:sp>
      <p:sp>
        <p:nvSpPr>
          <p:cNvPr id="270" name="Google Shape;198;p26"/>
          <p:cNvSpPr/>
          <p:nvPr/>
        </p:nvSpPr>
        <p:spPr>
          <a:xfrm>
            <a:off x="4572000" y="2282000"/>
            <a:ext cx="3132000" cy="1662000"/>
          </a:xfrm>
          <a:prstGeom prst="roundRect">
            <a:avLst>
              <a:gd name="adj" fmla="val 16667"/>
            </a:avLst>
          </a:prstGeom>
          <a:ln>
            <a:solidFill>
              <a:srgbClr val="000000"/>
            </a:solidFill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endParaRPr/>
          </a:p>
        </p:txBody>
      </p:sp>
      <p:sp>
        <p:nvSpPr>
          <p:cNvPr id="271" name="Прямоугольник"/>
          <p:cNvSpPr/>
          <p:nvPr/>
        </p:nvSpPr>
        <p:spPr>
          <a:xfrm rot="10800000">
            <a:off x="-1" y="0"/>
            <a:ext cx="9144001" cy="63786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 anchor="ctr"/>
          <a:lstStyle/>
          <a:p>
            <a:pPr algn="ctr" defTabSz="738505">
              <a:defRPr sz="1200">
                <a:solidFill>
                  <a:srgbClr val="5E5E5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/>
          </a:p>
        </p:txBody>
      </p:sp>
      <p:pic>
        <p:nvPicPr>
          <p:cNvPr id="272" name="Рисунок 10" descr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66" y="98791"/>
            <a:ext cx="1145663" cy="44099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73" name="Рисунок 14" descr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6851" y="29130"/>
            <a:ext cx="758338" cy="5796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74" name="image 59.png" descr="image 5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6872" y="120305"/>
            <a:ext cx="1033541" cy="39654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75" name="лого каи_синий 1.png" descr="лого каи_синий 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7877" y="174477"/>
            <a:ext cx="986777" cy="287487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76" name="Group 11.png" descr="Group 1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7723" y="156945"/>
            <a:ext cx="1422330" cy="32255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4" name="Рисунок 14" descr="Рисунок 14"/>
          <p:cNvPicPr>
            <a:picLocks noChangeAspect="1"/>
          </p:cNvPicPr>
          <p:nvPr/>
        </p:nvPicPr>
        <p:blipFill>
          <a:blip r:embed="rId8">
            <a:extLst/>
          </a:blip>
          <a:srcRect l="29903" t="29039" r="16048" b="36203"/>
          <a:stretch>
            <a:fillRect/>
          </a:stretch>
        </p:blipFill>
        <p:spPr>
          <a:xfrm>
            <a:off x="515567" y="2185390"/>
            <a:ext cx="2104866" cy="20311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8" y="0"/>
                </a:moveTo>
                <a:cubicBezTo>
                  <a:pt x="1559" y="0"/>
                  <a:pt x="0" y="1615"/>
                  <a:pt x="0" y="3604"/>
                </a:cubicBezTo>
                <a:lnTo>
                  <a:pt x="0" y="18004"/>
                </a:lnTo>
                <a:cubicBezTo>
                  <a:pt x="0" y="19993"/>
                  <a:pt x="1559" y="21600"/>
                  <a:pt x="3478" y="21600"/>
                </a:cubicBezTo>
                <a:lnTo>
                  <a:pt x="18130" y="21600"/>
                </a:lnTo>
                <a:cubicBezTo>
                  <a:pt x="20049" y="21600"/>
                  <a:pt x="21600" y="19993"/>
                  <a:pt x="21600" y="18004"/>
                </a:cubicBezTo>
                <a:lnTo>
                  <a:pt x="21600" y="3604"/>
                </a:lnTo>
                <a:cubicBezTo>
                  <a:pt x="21600" y="1615"/>
                  <a:pt x="20049" y="0"/>
                  <a:pt x="18130" y="0"/>
                </a:cubicBezTo>
                <a:lnTo>
                  <a:pt x="3478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2001" y="1350270"/>
            <a:ext cx="3218120" cy="306661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19*271"/>
  <p:tag name="TABLE_ENDDRAG_RECT" val="0*109*719*271"/>
</p:tagLst>
</file>

<file path=ppt/theme/theme1.xml><?xml version="1.0" encoding="utf-8"?>
<a:theme xmlns:a="http://schemas.openxmlformats.org/drawingml/2006/main" name="Simple Light">
  <a:themeElements>
    <a:clrScheme name="Simple Light">
      <a:dk1>
        <a:srgbClr val="FFFFFF"/>
      </a:dk1>
      <a:lt1>
        <a:srgbClr val="8F00FF"/>
      </a:lt1>
      <a:dk2>
        <a:srgbClr val="A7A7A7"/>
      </a:dk2>
      <a:lt2>
        <a:srgbClr val="535353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400" b="0" i="0" u="none" strike="noStrike" cap="none" spc="0" normalizeH="0" baseline="0">
            <a:ln>
              <a:noFill/>
            </a:ln>
            <a:solidFill>
              <a:srgbClr val="8F00FF"/>
            </a:solidFill>
            <a:effectLst/>
            <a:uFillTx/>
            <a:latin typeface="+mn-lt"/>
            <a:ea typeface="+mn-ea"/>
            <a:cs typeface="+mn-cs"/>
            <a:sym typeface="Arial" panose="020B060402020202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400" b="0" i="0" u="none" strike="noStrike" cap="none" spc="0" normalizeH="0" baseline="0">
            <a:ln>
              <a:noFill/>
            </a:ln>
            <a:solidFill>
              <a:srgbClr val="8F00FF"/>
            </a:solidFill>
            <a:effectLst/>
            <a:uFillTx/>
            <a:latin typeface="+mn-lt"/>
            <a:ea typeface="+mn-ea"/>
            <a:cs typeface="+mn-cs"/>
            <a:sym typeface="Arial" panose="020B060402020202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400" b="0" i="0" u="none" strike="noStrike" cap="none" spc="0" normalizeH="0" baseline="0">
            <a:ln>
              <a:noFill/>
            </a:ln>
            <a:solidFill>
              <a:srgbClr val="8F00FF"/>
            </a:solidFill>
            <a:effectLst/>
            <a:uFillTx/>
            <a:latin typeface="+mn-lt"/>
            <a:ea typeface="+mn-ea"/>
            <a:cs typeface="+mn-cs"/>
            <a:sym typeface="Arial" panose="020B060402020202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400" b="0" i="0" u="none" strike="noStrike" cap="none" spc="0" normalizeH="0" baseline="0">
            <a:ln>
              <a:noFill/>
            </a:ln>
            <a:solidFill>
              <a:srgbClr val="8F00FF"/>
            </a:solidFill>
            <a:effectLst/>
            <a:uFillTx/>
            <a:latin typeface="+mn-lt"/>
            <a:ea typeface="+mn-ea"/>
            <a:cs typeface="+mn-cs"/>
            <a:sym typeface="Arial" panose="020B060402020202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1011</Words>
  <Application>Microsoft Office PowerPoint</Application>
  <PresentationFormat>Экран (16:9)</PresentationFormat>
  <Paragraphs>154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Arial</vt:lpstr>
      <vt:lpstr>Calibri</vt:lpstr>
      <vt:lpstr>Century Gothic</vt:lpstr>
      <vt:lpstr>Gabriola</vt:lpstr>
      <vt:lpstr>Georgia</vt:lpstr>
      <vt:lpstr>Helvetica</vt:lpstr>
      <vt:lpstr>Raleway</vt:lpstr>
      <vt:lpstr>Raleway SemiBold</vt:lpstr>
      <vt:lpstr>Simple Light</vt:lpstr>
      <vt:lpstr>TeachTok</vt:lpstr>
      <vt:lpstr>АКТУАЛЬНОСТЬ ИДЕИ</vt:lpstr>
      <vt:lpstr>ЦЕЛЕВАЯ АУДИТОРИЯ</vt:lpstr>
      <vt:lpstr>ПРОБЛЕМА  Низкой вовлеченности и нехватки времени у школьников при подготовке к ОГЭ/ЕГЭ, вызванную несоответствием традиционных форматов обучения цифровым привычкам молодежи</vt:lpstr>
      <vt:lpstr>ЦЕННОСТЬ, ЦЕННОСТНОЕ ПРЕДЛОЖЕНИЕ</vt:lpstr>
      <vt:lpstr>РЕШЕНИЕ</vt:lpstr>
      <vt:lpstr>РЕШЕНИЕ</vt:lpstr>
      <vt:lpstr>РЫНОК</vt:lpstr>
      <vt:lpstr>КОНКУРЕНТЫ</vt:lpstr>
      <vt:lpstr>БИЗНЕС-МОДЕЛЬ</vt:lpstr>
      <vt:lpstr>ТЕКУЩИЕ РЕЗУЛЬТАТЫ</vt:lpstr>
      <vt:lpstr>   КОМАНДА СТАРТАПА Илья Машухин — руководитель проекта - Разработчик образовательных программ и преподаватель инвестиционной грамотности Эксперт в финансовом аудите и банковском консалтинге (опыт работы в структуре ТЭДО) Опыт работы финансовым советником в БКС - Отвечает за стратегическое развитие проекта и партнерские отношения  Вадим Федосимов — корпоративный директор - Организатор молодёжных экономических и инженерных инициатив в Татарстане - Бизнес-аналитик и стратег с практикой в инвестиционной оценке и работе с крупнейшими предпринимателями РФ  Иван Харламов — технический директор - Продакт-менеджер в IT-студии Visual Space с опытом управления IT-проектами - Специалист по машинному обучению - Курирует разработку AI-модулей и техническую реализацию проекта   </vt:lpstr>
      <vt:lpstr>Дорожная карта развития на 24 месяца  Фаза 1: Запуск и валидация (0-6 месяцев)  Действия: Запуск MVP с 3 основными предметами, пилот с 5 школами и 1 EdTech-партнёром, сбор первых данных по вовлечённости и усвоению.  Метрика успеха: Retention (удержание) пользователей на 7-й день &gt; 25%, положительные отзывы от учителей.  Фаза 2: Рост и монетизация (7-18 месяцев)  Действия: Расширение библиотеки до 10+ предметов, запуск премиум-подписки (B2C) и тарифов для школ (B2B), интеграция с 3 крупными EdTech-платформами.  Метрика успеха: 500k активных пользователей, 200 платящих школ, выручка $50k MRR.  Фаза 3: Экосистема и лидерство (19-24 месяца+)  Действия: Запуск Marketplace для авторов контента, внедрение AI для персонализации учебных траекторий, выход на смежные рынки (корпоративное обучение, подготовка к экзаменам). Метрика успеха: 2 млн+ пользователей, доля рынка школьного EdTech &gt; 15%.</vt:lpstr>
      <vt:lpstr>Запрос 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НАИМЕНОВАНИЕ ПРОЕКТА</dc:title>
  <dc:creator>Наталья</dc:creator>
  <cp:lastModifiedBy>Ivan Kharlamov</cp:lastModifiedBy>
  <cp:revision>7</cp:revision>
  <dcterms:created xsi:type="dcterms:W3CDTF">2025-12-10T16:45:05Z</dcterms:created>
  <dcterms:modified xsi:type="dcterms:W3CDTF">2025-12-10T22:11:34Z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E6DEC900737C4309A6F73FECF3F0716A_13</vt:lpwstr>
  </property>
  <property fmtid="{D5CDD505-2E9C-101B-9397-08002B2CF9AE}" pid="3" name="KSOProductBuildVer">
    <vt:lpwstr>1049-12.2.0.23155</vt:lpwstr>
  </property>
</Properties>
</file>