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</p:sldMasterIdLst>
  <p:notesMasterIdLst>
    <p:notesMasterId r:id="rId19"/>
  </p:notesMasterIdLst>
  <p:sldIdLst>
    <p:sldId id="308" r:id="rId2"/>
    <p:sldId id="307" r:id="rId3"/>
    <p:sldId id="310" r:id="rId4"/>
    <p:sldId id="309" r:id="rId5"/>
    <p:sldId id="312" r:id="rId6"/>
    <p:sldId id="286" r:id="rId7"/>
    <p:sldId id="313" r:id="rId8"/>
    <p:sldId id="315" r:id="rId9"/>
    <p:sldId id="291" r:id="rId10"/>
    <p:sldId id="296" r:id="rId11"/>
    <p:sldId id="314" r:id="rId12"/>
    <p:sldId id="301" r:id="rId13"/>
    <p:sldId id="311" r:id="rId14"/>
    <p:sldId id="306" r:id="rId15"/>
    <p:sldId id="267" r:id="rId16"/>
    <p:sldId id="268" r:id="rId17"/>
    <p:sldId id="269" r:id="rId18"/>
  </p:sldIdLst>
  <p:sldSz cx="12192000" cy="6858000"/>
  <p:notesSz cx="6858000" cy="9144000"/>
  <p:embeddedFontLst>
    <p:embeddedFont>
      <p:font typeface="Helvetica" panose="020B0604020202020204" pitchFamily="34" charset="0"/>
      <p:regular r:id="rId20"/>
      <p:bold r:id="rId21"/>
      <p:italic r:id="rId22"/>
      <p:boldItalic r:id="rId23"/>
    </p:embeddedFont>
    <p:embeddedFont>
      <p:font typeface="Gilroy-Light" panose="020B0604020202020204" charset="-52"/>
      <p:regular r:id="rId24"/>
    </p:embeddedFont>
    <p:embeddedFont>
      <p:font typeface="Gilroy-Regular" panose="020B0604020202020204" charset="-52"/>
      <p:regular r:id="rId25"/>
    </p:embeddedFont>
    <p:embeddedFont>
      <p:font typeface="Conthrax Sb" panose="020B0604020202020204" charset="-52"/>
      <p:regular r:id="rId24"/>
    </p:embeddedFont>
    <p:embeddedFont>
      <p:font typeface="Calibri Light" panose="020F0302020204030204" pitchFamily="34" charset="0"/>
      <p:regular r:id="rId25"/>
      <p:italic r:id="rId25"/>
    </p:embeddedFont>
    <p:embeddedFont>
      <p:font typeface="Gilroy-ExtraBold" panose="020B0604020202020204" charset="-52"/>
      <p:regular r:id="rId26"/>
    </p:embeddedFont>
    <p:embeddedFont>
      <p:font typeface="Gilroy-Bold" panose="020B0604020202020204" charset="-52"/>
      <p:regular r:id="rId27"/>
    </p:embeddedFont>
    <p:embeddedFont>
      <p:font typeface="Calibri" panose="020F0502020204030204" pitchFamily="34" charset="0"/>
      <p:regular r:id="rId25"/>
      <p:bold r:id="rId25"/>
      <p:italic r:id="rId25"/>
      <p:boldItalic r:id="rId25"/>
    </p:embeddedFont>
  </p:embeddedFontLst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1pPr>
    <a:lvl2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2pPr>
    <a:lvl3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3pPr>
    <a:lvl4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4pPr>
    <a:lvl5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5pPr>
    <a:lvl6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6pPr>
    <a:lvl7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7pPr>
    <a:lvl8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8pPr>
    <a:lvl9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93" userDrawn="1">
          <p15:clr>
            <a:srgbClr val="A4A3A4"/>
          </p15:clr>
        </p15:guide>
        <p15:guide id="3" orient="horz" pos="1502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F00FF"/>
    <a:srgbClr val="B5D8E1"/>
    <a:srgbClr val="FCAF17"/>
    <a:srgbClr val="FD493D"/>
    <a:srgbClr val="FBB3C1"/>
    <a:srgbClr val="FF2F2D"/>
    <a:srgbClr val="8F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6350" cap="flat">
              <a:solidFill>
                <a:schemeClr val="accent1"/>
              </a:solidFill>
              <a:prstDash val="solid"/>
              <a:miter lim="800000"/>
            </a:ln>
          </a:left>
          <a:right>
            <a:ln w="6350" cap="flat">
              <a:solidFill>
                <a:schemeClr val="accent1"/>
              </a:solidFill>
              <a:prstDash val="solid"/>
              <a:miter lim="800000"/>
            </a:ln>
          </a:right>
          <a:top>
            <a:ln w="6350" cap="flat">
              <a:solidFill>
                <a:schemeClr val="accent1"/>
              </a:solidFill>
              <a:prstDash val="solid"/>
              <a:miter lim="800000"/>
            </a:ln>
          </a:top>
          <a:bottom>
            <a:ln w="6350" cap="flat">
              <a:solidFill>
                <a:schemeClr val="accent1"/>
              </a:solidFill>
              <a:prstDash val="solid"/>
              <a:miter lim="800000"/>
            </a:ln>
          </a:bottom>
          <a:insideH>
            <a:ln w="6350" cap="flat">
              <a:solidFill>
                <a:schemeClr val="accent1"/>
              </a:solidFill>
              <a:prstDash val="solid"/>
              <a:miter lim="800000"/>
            </a:ln>
          </a:insideH>
          <a:insideV>
            <a:ln w="6350" cap="flat">
              <a:solidFill>
                <a:schemeClr val="accent1"/>
              </a:solidFill>
              <a:prstDash val="solid"/>
              <a:miter lim="800000"/>
            </a:ln>
          </a:insideV>
        </a:tcBdr>
        <a:fill>
          <a:solidFill>
            <a:schemeClr val="accent1">
              <a:alpha val="40000"/>
            </a:scheme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000000"/>
        </a:fontRef>
        <a:srgbClr val="000000"/>
      </a:tcTxStyle>
      <a:tcStyle>
        <a:tcBdr>
          <a:left>
            <a:ln w="6350" cap="flat">
              <a:solidFill>
                <a:schemeClr val="accent1"/>
              </a:solidFill>
              <a:prstDash val="solid"/>
              <a:miter lim="800000"/>
            </a:ln>
          </a:left>
          <a:right>
            <a:ln w="12700" cap="flat">
              <a:solidFill>
                <a:schemeClr val="accent1"/>
              </a:solidFill>
              <a:prstDash val="solid"/>
              <a:miter lim="800000"/>
            </a:ln>
          </a:right>
          <a:top>
            <a:ln w="6350" cap="flat">
              <a:solidFill>
                <a:schemeClr val="accent1"/>
              </a:solidFill>
              <a:prstDash val="solid"/>
              <a:miter lim="800000"/>
            </a:ln>
          </a:top>
          <a:bottom>
            <a:ln w="6350" cap="flat">
              <a:solidFill>
                <a:schemeClr val="accent1"/>
              </a:solidFill>
              <a:prstDash val="solid"/>
              <a:miter lim="800000"/>
            </a:ln>
          </a:bottom>
          <a:insideH>
            <a:ln w="6350" cap="flat">
              <a:solidFill>
                <a:schemeClr val="accent1"/>
              </a:solidFill>
              <a:prstDash val="solid"/>
              <a:miter lim="800000"/>
            </a:ln>
          </a:insideH>
          <a:insideV>
            <a:ln w="6350" cap="flat">
              <a:solidFill>
                <a:schemeClr val="accent1"/>
              </a:solidFill>
              <a:prstDash val="solid"/>
              <a:miter lim="800000"/>
            </a:ln>
          </a:insideV>
        </a:tcBdr>
        <a:fill>
          <a:solidFill>
            <a:schemeClr val="accent1">
              <a:alpha val="40000"/>
            </a:schemeClr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chemeClr val="accent1"/>
              </a:solidFill>
              <a:prstDash val="solid"/>
              <a:miter lim="800000"/>
            </a:ln>
          </a:top>
          <a:bottom>
            <a:ln w="12700" cap="flat">
              <a:solidFill>
                <a:schemeClr val="accent1"/>
              </a:solidFill>
              <a:prstDash val="solid"/>
              <a:miter lim="8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6350" cap="flat">
              <a:solidFill>
                <a:schemeClr val="accent1"/>
              </a:solidFill>
              <a:prstDash val="solid"/>
              <a:miter lim="800000"/>
            </a:ln>
          </a:top>
          <a:bottom>
            <a:ln w="12700" cap="flat">
              <a:solidFill>
                <a:srgbClr val="FFFFFF"/>
              </a:solidFill>
              <a:prstDash val="solid"/>
              <a:miter lim="8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DD4EA"/>
          </a:solidFill>
        </a:fill>
      </a:tcStyle>
    </a:wholeTbl>
    <a:band2H>
      <a:tcTxStyle/>
      <a:tcStyle>
        <a:tcBdr/>
        <a:fill>
          <a:solidFill>
            <a:srgbClr val="E8EBF5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E0E0E0"/>
          </a:solidFill>
        </a:fill>
      </a:tcStyle>
    </a:wholeTbl>
    <a:band2H>
      <a:tcTxStyle/>
      <a:tcStyle>
        <a:tcBdr/>
        <a:fill>
          <a:solidFill>
            <a:srgbClr val="F0F0F0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4E2CE"/>
          </a:solidFill>
        </a:fill>
      </a:tcStyle>
    </a:wholeTbl>
    <a:band2H>
      <a:tcTxStyle/>
      <a:tcStyle>
        <a:tcBdr/>
        <a:fill>
          <a:solidFill>
            <a:srgbClr val="EBF1E8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774" autoAdjust="0"/>
    <p:restoredTop sz="96327"/>
  </p:normalViewPr>
  <p:slideViewPr>
    <p:cSldViewPr snapToGrid="0" snapToObjects="1" showGuides="1">
      <p:cViewPr varScale="1">
        <p:scale>
          <a:sx n="101" d="100"/>
          <a:sy n="101" d="100"/>
        </p:scale>
        <p:origin x="138" y="330"/>
      </p:cViewPr>
      <p:guideLst>
        <p:guide orient="horz" pos="2160"/>
        <p:guide pos="393"/>
        <p:guide orient="horz" pos="1502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7.fntdata"/><Relationship Id="rId3" Type="http://schemas.openxmlformats.org/officeDocument/2006/relationships/slide" Target="slides/slide2.xml"/><Relationship Id="rId21" Type="http://schemas.openxmlformats.org/officeDocument/2006/relationships/font" Target="fonts/font2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6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1.fntdata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5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4.fntdata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3.fntdata"/><Relationship Id="rId27" Type="http://schemas.openxmlformats.org/officeDocument/2006/relationships/font" Target="fonts/font8.fntdata"/><Relationship Id="rId30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 dirty="0" smtClean="0"/>
              <a:t>Актуален ли проект?</a:t>
            </a:r>
            <a:endParaRPr lang="ru-RU" dirty="0"/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Актуален ли проект?</c:v>
                </c:pt>
              </c:strCache>
            </c:strRef>
          </c:tx>
          <c:dPt>
            <c:idx val="0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1A1E-408C-9193-C9E72130BA0E}"/>
              </c:ext>
            </c:extLst>
          </c:dPt>
          <c:dPt>
            <c:idx val="1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6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"/>
            <c:bubble3D val="0"/>
            <c:spPr>
              <a:solidFill>
                <a:schemeClr val="accent2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cat>
            <c:strRef>
              <c:f>Лист1!$A$2:$A$5</c:f>
              <c:strCache>
                <c:ptCount val="3"/>
                <c:pt idx="0">
                  <c:v>да</c:v>
                </c:pt>
                <c:pt idx="1">
                  <c:v>нет</c:v>
                </c:pt>
                <c:pt idx="2">
                  <c:v>нейтрально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8.1999999999999993</c:v>
                </c:pt>
                <c:pt idx="1">
                  <c:v>3.2</c:v>
                </c:pt>
                <c:pt idx="2">
                  <c:v>1.4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A1E-408C-9193-C9E72130BA0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 dirty="0" smtClean="0"/>
              <a:t>Будите ли вы пользоваться приложением?</a:t>
            </a:r>
            <a:endParaRPr lang="ru-RU" dirty="0"/>
          </a:p>
        </c:rich>
      </c:tx>
      <c:layout>
        <c:manualLayout>
          <c:xMode val="edge"/>
          <c:yMode val="edge"/>
          <c:x val="0.14598689002184997"/>
          <c:y val="0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Актуален ли проект?</c:v>
                </c:pt>
              </c:strCache>
            </c:strRef>
          </c:tx>
          <c:dPt>
            <c:idx val="0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4000-40B6-998D-6DC63777A931}"/>
              </c:ext>
            </c:extLst>
          </c:dPt>
          <c:dPt>
            <c:idx val="1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4000-40B6-998D-6DC63777A931}"/>
              </c:ext>
            </c:extLst>
          </c:dPt>
          <c:dPt>
            <c:idx val="2"/>
            <c:bubble3D val="0"/>
            <c:spPr>
              <a:solidFill>
                <a:schemeClr val="accent6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4000-40B6-998D-6DC63777A931}"/>
              </c:ext>
            </c:extLst>
          </c:dPt>
          <c:dPt>
            <c:idx val="3"/>
            <c:bubble3D val="0"/>
            <c:spPr>
              <a:solidFill>
                <a:schemeClr val="accent2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4000-40B6-998D-6DC63777A931}"/>
              </c:ext>
            </c:extLst>
          </c:dPt>
          <c:cat>
            <c:strRef>
              <c:f>Лист1!$A$2:$A$3</c:f>
              <c:strCache>
                <c:ptCount val="2"/>
                <c:pt idx="0">
                  <c:v>да</c:v>
                </c:pt>
                <c:pt idx="1">
                  <c:v>нет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9</c:v>
                </c:pt>
                <c:pt idx="1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4000-40B6-998D-6DC63777A93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 dirty="0" smtClean="0"/>
              <a:t>Что больше заинтересовало в проекте?</a:t>
            </a:r>
            <a:endParaRPr lang="ru-RU" dirty="0"/>
          </a:p>
        </c:rich>
      </c:tx>
      <c:layout>
        <c:manualLayout>
          <c:xMode val="edge"/>
          <c:yMode val="edge"/>
          <c:x val="0.12215813436164809"/>
          <c:y val="3.4803021343752993E-3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dPt>
            <c:idx val="0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6"/>
              </a:solidFill>
              <a:ln w="19050">
                <a:solidFill>
                  <a:schemeClr val="lt1"/>
                </a:solidFill>
              </a:ln>
              <a:effectLst/>
            </c:spPr>
          </c:dPt>
          <c:cat>
            <c:strRef>
              <c:f>Лист1!$A$2:$A$4</c:f>
              <c:strCache>
                <c:ptCount val="3"/>
                <c:pt idx="0">
                  <c:v>возможность отслеживать показатели здоровья</c:v>
                </c:pt>
                <c:pt idx="1">
                  <c:v>Мотивация</c:v>
                </c:pt>
                <c:pt idx="2">
                  <c:v>скидка</c:v>
                </c:pt>
              </c:strCache>
            </c:strRef>
          </c:cat>
          <c:val>
            <c:numRef>
              <c:f>Лист1!$B$2:$B$4</c:f>
              <c:numCache>
                <c:formatCode>General</c:formatCode>
                <c:ptCount val="3"/>
                <c:pt idx="0">
                  <c:v>2</c:v>
                </c:pt>
                <c:pt idx="1">
                  <c:v>3</c:v>
                </c:pt>
                <c:pt idx="2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901-4320-A286-9D782644453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2">
  <a:schemeClr val="accent2"/>
  <a:schemeClr val="accent4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2">
  <a:schemeClr val="accent2"/>
  <a:schemeClr val="accent4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2">
  <a:schemeClr val="accent2"/>
  <a:schemeClr val="accent4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Shape 145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46" name="Shape 146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latinLnBrk="0">
      <a:defRPr sz="1200">
        <a:latin typeface="+mj-lt"/>
        <a:ea typeface="+mj-ea"/>
        <a:cs typeface="+mj-cs"/>
        <a:sym typeface="Calibri"/>
      </a:defRPr>
    </a:lvl1pPr>
    <a:lvl2pPr indent="228600" latinLnBrk="0">
      <a:defRPr sz="1200">
        <a:latin typeface="+mj-lt"/>
        <a:ea typeface="+mj-ea"/>
        <a:cs typeface="+mj-cs"/>
        <a:sym typeface="Calibri"/>
      </a:defRPr>
    </a:lvl2pPr>
    <a:lvl3pPr indent="457200" latinLnBrk="0">
      <a:defRPr sz="1200">
        <a:latin typeface="+mj-lt"/>
        <a:ea typeface="+mj-ea"/>
        <a:cs typeface="+mj-cs"/>
        <a:sym typeface="Calibri"/>
      </a:defRPr>
    </a:lvl3pPr>
    <a:lvl4pPr indent="685800" latinLnBrk="0">
      <a:defRPr sz="1200">
        <a:latin typeface="+mj-lt"/>
        <a:ea typeface="+mj-ea"/>
        <a:cs typeface="+mj-cs"/>
        <a:sym typeface="Calibri"/>
      </a:defRPr>
    </a:lvl4pPr>
    <a:lvl5pPr indent="914400" latinLnBrk="0">
      <a:defRPr sz="1200">
        <a:latin typeface="+mj-lt"/>
        <a:ea typeface="+mj-ea"/>
        <a:cs typeface="+mj-cs"/>
        <a:sym typeface="Calibri"/>
      </a:defRPr>
    </a:lvl5pPr>
    <a:lvl6pPr indent="1143000" latinLnBrk="0">
      <a:defRPr sz="1200">
        <a:latin typeface="+mj-lt"/>
        <a:ea typeface="+mj-ea"/>
        <a:cs typeface="+mj-cs"/>
        <a:sym typeface="Calibri"/>
      </a:defRPr>
    </a:lvl6pPr>
    <a:lvl7pPr indent="1371600" latinLnBrk="0">
      <a:defRPr sz="1200">
        <a:latin typeface="+mj-lt"/>
        <a:ea typeface="+mj-ea"/>
        <a:cs typeface="+mj-cs"/>
        <a:sym typeface="Calibri"/>
      </a:defRPr>
    </a:lvl7pPr>
    <a:lvl8pPr indent="1600200" latinLnBrk="0">
      <a:defRPr sz="1200">
        <a:latin typeface="+mj-lt"/>
        <a:ea typeface="+mj-ea"/>
        <a:cs typeface="+mj-cs"/>
        <a:sym typeface="Calibri"/>
      </a:defRPr>
    </a:lvl8pPr>
    <a:lvl9pPr indent="1828800" latinLnBrk="0">
      <a:defRPr sz="1200">
        <a:latin typeface="+mj-lt"/>
        <a:ea typeface="+mj-ea"/>
        <a:cs typeface="+mj-cs"/>
        <a:sym typeface="Calibri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888449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8004160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195005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1347554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1524000" y="1122362"/>
            <a:ext cx="9144000" cy="2387601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t>Текст заголовка</a:t>
            </a:r>
          </a:p>
        </p:txBody>
      </p:sp>
      <p:sp>
        <p:nvSpPr>
          <p:cNvPr id="12" name="Уровень текста 1…"/>
          <p:cNvSpPr txBox="1">
            <a:spLocks noGrp="1"/>
          </p:cNvSpPr>
          <p:nvPr>
            <p:ph type="body" sz="quarter" idx="1"/>
          </p:nvPr>
        </p:nvSpPr>
        <p:spPr>
          <a:xfrm>
            <a:off x="1524000" y="3602037"/>
            <a:ext cx="9144000" cy="1655766"/>
          </a:xfrm>
          <a:prstGeom prst="rect">
            <a:avLst/>
          </a:prstGeom>
        </p:spPr>
        <p:txBody>
          <a:bodyPr/>
          <a:lstStyle>
            <a:lvl1pPr marL="0" indent="0" algn="ctr">
              <a:buSzTx/>
              <a:buFontTx/>
              <a:buNone/>
              <a:defRPr sz="2400"/>
            </a:lvl1pPr>
            <a:lvl2pPr marL="0" indent="0" algn="ctr">
              <a:buSzTx/>
              <a:buFontTx/>
              <a:buNone/>
              <a:defRPr sz="2400"/>
            </a:lvl2pPr>
            <a:lvl3pPr marL="0" indent="0" algn="ctr">
              <a:buSzTx/>
              <a:buFontTx/>
              <a:buNone/>
              <a:defRPr sz="2400"/>
            </a:lvl3pPr>
            <a:lvl4pPr marL="0" indent="0" algn="ctr">
              <a:buSzTx/>
              <a:buFontTx/>
              <a:buNone/>
              <a:defRPr sz="2400"/>
            </a:lvl4pPr>
            <a:lvl5pPr marL="0" indent="0" algn="ctr">
              <a:buSzTx/>
              <a:buFontTx/>
              <a:buNone/>
              <a:defRPr sz="2400"/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13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Текст заголовка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Текст заголовка</a:t>
            </a:r>
          </a:p>
        </p:txBody>
      </p:sp>
      <p:sp>
        <p:nvSpPr>
          <p:cNvPr id="21" name="Уровень текста 1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22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t>Текст заголовка</a:t>
            </a:r>
          </a:p>
        </p:txBody>
      </p:sp>
      <p:sp>
        <p:nvSpPr>
          <p:cNvPr id="30" name="Уровень текста 1…"/>
          <p:cNvSpPr txBox="1">
            <a:spLocks noGrp="1"/>
          </p:cNvSpPr>
          <p:nvPr>
            <p:ph type="body" sz="quarter" idx="1"/>
          </p:nvPr>
        </p:nvSpPr>
        <p:spPr>
          <a:xfrm>
            <a:off x="831850" y="4589462"/>
            <a:ext cx="10515600" cy="1500191"/>
          </a:xfrm>
          <a:prstGeom prst="rect">
            <a:avLst/>
          </a:prstGeom>
        </p:spPr>
        <p:txBody>
          <a:bodyPr/>
          <a:lstStyle>
            <a:lvl1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1pPr>
            <a:lvl2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2pPr>
            <a:lvl3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3pPr>
            <a:lvl4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4pPr>
            <a:lvl5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31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Текст 2"/>
          <p:cNvSpPr txBox="1"/>
          <p:nvPr/>
        </p:nvSpPr>
        <p:spPr>
          <a:xfrm>
            <a:off x="510703" y="1925952"/>
            <a:ext cx="6518934" cy="7010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ЗАГОЛОВОК СЛАЙДА</a:t>
            </a:r>
          </a:p>
        </p:txBody>
      </p:sp>
      <p:sp>
        <p:nvSpPr>
          <p:cNvPr id="39" name="Текст 2"/>
          <p:cNvSpPr txBox="1"/>
          <p:nvPr/>
        </p:nvSpPr>
        <p:spPr>
          <a:xfrm>
            <a:off x="609152" y="3188385"/>
            <a:ext cx="4782191" cy="19811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Имеется спорная точка зрения, гласящая примерно следующее: представители современных социальных резервов призваны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к ответу! </a:t>
            </a:r>
            <a:endParaRPr sz="1200">
              <a:solidFill>
                <a:srgbClr val="888888"/>
              </a:solidFill>
            </a:endParaRP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В целом, конечно, базовый вектор развития позволяет выполнить важные задания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по разработке системы обучения кадров, соответствующей насущным потребностям </a:t>
            </a:r>
          </a:p>
        </p:txBody>
      </p:sp>
      <p:sp>
        <p:nvSpPr>
          <p:cNvPr id="40" name="Текст 2"/>
          <p:cNvSpPr txBox="1"/>
          <p:nvPr/>
        </p:nvSpPr>
        <p:spPr>
          <a:xfrm>
            <a:off x="6944993" y="3175193"/>
            <a:ext cx="4345769" cy="11582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pPr marL="285750" indent="-285750">
              <a:buSzPct val="100000"/>
              <a:buFont typeface="Arial"/>
              <a:buChar char="•"/>
              <a:defRPr sz="16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t>Плюсы</a:t>
            </a:r>
            <a:endParaRPr sz="1200"/>
          </a:p>
          <a:p>
            <a:pPr>
              <a:defRPr sz="1200">
                <a:solidFill>
                  <a:srgbClr val="8F00FF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sz="1200"/>
          </a:p>
          <a:p>
            <a:pPr marL="285750" indent="-285750">
              <a:buSzPct val="100000"/>
              <a:buFont typeface="Arial"/>
              <a:buChar char="•"/>
              <a:defRPr sz="16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t>Минусы</a:t>
            </a:r>
            <a:endParaRPr sz="1200"/>
          </a:p>
          <a:p>
            <a:pPr>
              <a:defRPr sz="1200">
                <a:solidFill>
                  <a:srgbClr val="8F00FF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sz="1200"/>
          </a:p>
          <a:p>
            <a:pPr marL="285750" indent="-285750">
              <a:buSzPct val="100000"/>
              <a:buFont typeface="Arial"/>
              <a:buChar char="•"/>
              <a:defRPr sz="16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t>Сомнительные моменты</a:t>
            </a:r>
          </a:p>
        </p:txBody>
      </p:sp>
      <p:sp>
        <p:nvSpPr>
          <p:cNvPr id="41" name="Прямоугольник 7"/>
          <p:cNvSpPr/>
          <p:nvPr/>
        </p:nvSpPr>
        <p:spPr>
          <a:xfrm>
            <a:off x="9478850" y="-9686"/>
            <a:ext cx="1857633" cy="1326299"/>
          </a:xfrm>
          <a:prstGeom prst="rect">
            <a:avLst/>
          </a:prstGeom>
          <a:solidFill>
            <a:srgbClr val="FCAF17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grpSp>
        <p:nvGrpSpPr>
          <p:cNvPr id="44" name="Прямоугольник 6"/>
          <p:cNvGrpSpPr/>
          <p:nvPr/>
        </p:nvGrpSpPr>
        <p:grpSpPr>
          <a:xfrm>
            <a:off x="9488632" y="6157385"/>
            <a:ext cx="2343181" cy="705154"/>
            <a:chOff x="-1" y="-1"/>
            <a:chExt cx="2343180" cy="705153"/>
          </a:xfrm>
        </p:grpSpPr>
        <p:sp>
          <p:nvSpPr>
            <p:cNvPr id="42" name="Прямоугольник"/>
            <p:cNvSpPr/>
            <p:nvPr/>
          </p:nvSpPr>
          <p:spPr>
            <a:xfrm>
              <a:off x="-2" y="-2"/>
              <a:ext cx="2343182" cy="705155"/>
            </a:xfrm>
            <a:prstGeom prst="rect">
              <a:avLst/>
            </a:prstGeom>
            <a:solidFill>
              <a:srgbClr val="8F00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43" name="НАЗВАНИЕ ДОКЛАДА"/>
            <p:cNvSpPr txBox="1"/>
            <p:nvPr/>
          </p:nvSpPr>
          <p:spPr>
            <a:xfrm>
              <a:off x="45719" y="206523"/>
              <a:ext cx="2251741" cy="29209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 sz="1600"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ДОКЛАДА</a:t>
              </a:r>
            </a:p>
          </p:txBody>
        </p:sp>
      </p:grpSp>
      <p:pic>
        <p:nvPicPr>
          <p:cNvPr id="45" name="Рисунок 9" descr="Рисунок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48" name="Прямоугольник 16"/>
          <p:cNvGrpSpPr/>
          <p:nvPr/>
        </p:nvGrpSpPr>
        <p:grpSpPr>
          <a:xfrm>
            <a:off x="616791" y="6235378"/>
            <a:ext cx="669073" cy="625373"/>
            <a:chOff x="0" y="-1"/>
            <a:chExt cx="669071" cy="625372"/>
          </a:xfrm>
        </p:grpSpPr>
        <p:sp>
          <p:nvSpPr>
            <p:cNvPr id="46" name="Прямоугольник"/>
            <p:cNvSpPr/>
            <p:nvPr/>
          </p:nvSpPr>
          <p:spPr>
            <a:xfrm>
              <a:off x="-1" y="-2"/>
              <a:ext cx="669073" cy="625373"/>
            </a:xfrm>
            <a:prstGeom prst="rect">
              <a:avLst/>
            </a:prstGeom>
            <a:solidFill>
              <a:srgbClr val="FD493D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47" name="3"/>
            <p:cNvSpPr txBox="1"/>
            <p:nvPr/>
          </p:nvSpPr>
          <p:spPr>
            <a:xfrm>
              <a:off x="45720" y="146138"/>
              <a:ext cx="577629" cy="3330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lvl1pPr>
            </a:lstStyle>
            <a:p>
              <a:r>
                <a:t>3</a:t>
              </a:r>
            </a:p>
          </p:txBody>
        </p:sp>
      </p:grpSp>
      <p:grpSp>
        <p:nvGrpSpPr>
          <p:cNvPr id="51" name="Прямоугольник 17"/>
          <p:cNvGrpSpPr/>
          <p:nvPr/>
        </p:nvGrpSpPr>
        <p:grpSpPr>
          <a:xfrm>
            <a:off x="629426" y="-2450"/>
            <a:ext cx="2730092" cy="506841"/>
            <a:chOff x="-1" y="-1"/>
            <a:chExt cx="2730091" cy="506839"/>
          </a:xfrm>
        </p:grpSpPr>
        <p:sp>
          <p:nvSpPr>
            <p:cNvPr id="49" name="Прямоугольник"/>
            <p:cNvSpPr/>
            <p:nvPr/>
          </p:nvSpPr>
          <p:spPr>
            <a:xfrm>
              <a:off x="-2" y="-2"/>
              <a:ext cx="2730092" cy="506841"/>
            </a:xfrm>
            <a:prstGeom prst="rect">
              <a:avLst/>
            </a:prstGeom>
            <a:solidFill>
              <a:srgbClr val="B5D8E1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pPr>
              <a:endParaRPr/>
            </a:p>
          </p:txBody>
        </p:sp>
        <p:sp>
          <p:nvSpPr>
            <p:cNvPr id="50" name="НАЗВАНИЕ РАЗДЕЛА"/>
            <p:cNvSpPr txBox="1"/>
            <p:nvPr/>
          </p:nvSpPr>
          <p:spPr>
            <a:xfrm>
              <a:off x="45720" y="90856"/>
              <a:ext cx="2638651" cy="3251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РАЗДЕЛА</a:t>
              </a:r>
            </a:p>
          </p:txBody>
        </p:sp>
      </p:grpSp>
      <p:sp>
        <p:nvSpPr>
          <p:cNvPr id="52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Прямоугольник 1"/>
          <p:cNvSpPr/>
          <p:nvPr/>
        </p:nvSpPr>
        <p:spPr>
          <a:xfrm>
            <a:off x="5483225" y="0"/>
            <a:ext cx="6708775" cy="6873241"/>
          </a:xfrm>
          <a:prstGeom prst="rect">
            <a:avLst/>
          </a:prstGeom>
          <a:solidFill>
            <a:srgbClr val="B5D8E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60" name="Текст 2"/>
          <p:cNvSpPr txBox="1"/>
          <p:nvPr/>
        </p:nvSpPr>
        <p:spPr>
          <a:xfrm>
            <a:off x="566087" y="1544952"/>
            <a:ext cx="3774042" cy="14630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ЗАГОЛОВОК СЛАЙДА</a:t>
            </a:r>
          </a:p>
        </p:txBody>
      </p:sp>
      <p:pic>
        <p:nvPicPr>
          <p:cNvPr id="61" name="Рисунок 9" descr="Рисунок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sp>
        <p:nvSpPr>
          <p:cNvPr id="62" name="Текст 2"/>
          <p:cNvSpPr txBox="1"/>
          <p:nvPr/>
        </p:nvSpPr>
        <p:spPr>
          <a:xfrm>
            <a:off x="6249911" y="227512"/>
            <a:ext cx="759795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1</a:t>
            </a:r>
          </a:p>
        </p:txBody>
      </p:sp>
      <p:sp>
        <p:nvSpPr>
          <p:cNvPr id="63" name="Текст 2"/>
          <p:cNvSpPr txBox="1"/>
          <p:nvPr/>
        </p:nvSpPr>
        <p:spPr>
          <a:xfrm>
            <a:off x="6141718" y="3165168"/>
            <a:ext cx="759795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3</a:t>
            </a:r>
          </a:p>
        </p:txBody>
      </p:sp>
      <p:sp>
        <p:nvSpPr>
          <p:cNvPr id="64" name="Текст 2"/>
          <p:cNvSpPr txBox="1"/>
          <p:nvPr/>
        </p:nvSpPr>
        <p:spPr>
          <a:xfrm>
            <a:off x="9319724" y="1625929"/>
            <a:ext cx="759794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2</a:t>
            </a:r>
          </a:p>
        </p:txBody>
      </p:sp>
      <p:sp>
        <p:nvSpPr>
          <p:cNvPr id="65" name="Текст 2"/>
          <p:cNvSpPr txBox="1"/>
          <p:nvPr/>
        </p:nvSpPr>
        <p:spPr>
          <a:xfrm>
            <a:off x="9832523" y="4088596"/>
            <a:ext cx="759794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4</a:t>
            </a:r>
          </a:p>
        </p:txBody>
      </p:sp>
      <p:sp>
        <p:nvSpPr>
          <p:cNvPr id="66" name="Текст 2"/>
          <p:cNvSpPr txBox="1"/>
          <p:nvPr/>
        </p:nvSpPr>
        <p:spPr>
          <a:xfrm>
            <a:off x="6207392" y="4738556"/>
            <a:ext cx="1565011" cy="7746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t>Имеется спорная точка зрения, </a:t>
            </a:r>
          </a:p>
        </p:txBody>
      </p:sp>
      <p:sp>
        <p:nvSpPr>
          <p:cNvPr id="67" name="Текст 2"/>
          <p:cNvSpPr txBox="1"/>
          <p:nvPr/>
        </p:nvSpPr>
        <p:spPr>
          <a:xfrm>
            <a:off x="6297379" y="1736275"/>
            <a:ext cx="1565012" cy="7746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t>Имеется спорная точка зрения, </a:t>
            </a:r>
          </a:p>
        </p:txBody>
      </p:sp>
      <p:sp>
        <p:nvSpPr>
          <p:cNvPr id="68" name="Текст 2"/>
          <p:cNvSpPr txBox="1"/>
          <p:nvPr/>
        </p:nvSpPr>
        <p:spPr>
          <a:xfrm>
            <a:off x="9353136" y="3153597"/>
            <a:ext cx="1565011" cy="7746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t>Имеется спорная точка зрения, </a:t>
            </a:r>
          </a:p>
        </p:txBody>
      </p:sp>
      <p:sp>
        <p:nvSpPr>
          <p:cNvPr id="69" name="Текст 2"/>
          <p:cNvSpPr txBox="1"/>
          <p:nvPr/>
        </p:nvSpPr>
        <p:spPr>
          <a:xfrm>
            <a:off x="9901276" y="5614599"/>
            <a:ext cx="1565011" cy="7746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t>Имеется спорная точка зрения, </a:t>
            </a:r>
          </a:p>
        </p:txBody>
      </p:sp>
      <p:sp>
        <p:nvSpPr>
          <p:cNvPr id="70" name="Прямоугольник 7"/>
          <p:cNvSpPr/>
          <p:nvPr/>
        </p:nvSpPr>
        <p:spPr>
          <a:xfrm>
            <a:off x="9478850" y="-9686"/>
            <a:ext cx="1857633" cy="1326299"/>
          </a:xfrm>
          <a:prstGeom prst="rect">
            <a:avLst/>
          </a:prstGeom>
          <a:solidFill>
            <a:srgbClr val="FCAF17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pic>
        <p:nvPicPr>
          <p:cNvPr id="71" name="Рисунок 9" descr="Рисунок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74" name="Прямоугольник 16"/>
          <p:cNvGrpSpPr/>
          <p:nvPr/>
        </p:nvGrpSpPr>
        <p:grpSpPr>
          <a:xfrm>
            <a:off x="616791" y="6235378"/>
            <a:ext cx="669073" cy="625373"/>
            <a:chOff x="0" y="-1"/>
            <a:chExt cx="669071" cy="625372"/>
          </a:xfrm>
        </p:grpSpPr>
        <p:sp>
          <p:nvSpPr>
            <p:cNvPr id="72" name="Прямоугольник"/>
            <p:cNvSpPr/>
            <p:nvPr/>
          </p:nvSpPr>
          <p:spPr>
            <a:xfrm>
              <a:off x="-1" y="-2"/>
              <a:ext cx="669073" cy="625373"/>
            </a:xfrm>
            <a:prstGeom prst="rect">
              <a:avLst/>
            </a:prstGeom>
            <a:solidFill>
              <a:srgbClr val="A24EF7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73" name="6"/>
            <p:cNvSpPr txBox="1"/>
            <p:nvPr/>
          </p:nvSpPr>
          <p:spPr>
            <a:xfrm>
              <a:off x="45720" y="146138"/>
              <a:ext cx="577629" cy="3330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lvl1pPr>
            </a:lstStyle>
            <a:p>
              <a:r>
                <a:t>6</a:t>
              </a:r>
            </a:p>
          </p:txBody>
        </p:sp>
      </p:grpSp>
      <p:grpSp>
        <p:nvGrpSpPr>
          <p:cNvPr id="77" name="Прямоугольник 17"/>
          <p:cNvGrpSpPr/>
          <p:nvPr/>
        </p:nvGrpSpPr>
        <p:grpSpPr>
          <a:xfrm>
            <a:off x="629426" y="-2450"/>
            <a:ext cx="2730092" cy="506841"/>
            <a:chOff x="-1" y="-1"/>
            <a:chExt cx="2730091" cy="506839"/>
          </a:xfrm>
        </p:grpSpPr>
        <p:sp>
          <p:nvSpPr>
            <p:cNvPr id="75" name="Прямоугольник"/>
            <p:cNvSpPr/>
            <p:nvPr/>
          </p:nvSpPr>
          <p:spPr>
            <a:xfrm>
              <a:off x="-2" y="-2"/>
              <a:ext cx="2730092" cy="506841"/>
            </a:xfrm>
            <a:prstGeom prst="rect">
              <a:avLst/>
            </a:prstGeom>
            <a:solidFill>
              <a:srgbClr val="ADDAE3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pPr>
              <a:endParaRPr/>
            </a:p>
          </p:txBody>
        </p:sp>
        <p:sp>
          <p:nvSpPr>
            <p:cNvPr id="76" name="НАЗВАНИЕ РАЗДЕЛА"/>
            <p:cNvSpPr txBox="1"/>
            <p:nvPr/>
          </p:nvSpPr>
          <p:spPr>
            <a:xfrm>
              <a:off x="45720" y="90856"/>
              <a:ext cx="2638651" cy="3251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РАЗДЕЛА</a:t>
              </a:r>
            </a:p>
          </p:txBody>
        </p:sp>
      </p:grpSp>
      <p:sp>
        <p:nvSpPr>
          <p:cNvPr id="78" name="Текст 2"/>
          <p:cNvSpPr txBox="1"/>
          <p:nvPr/>
        </p:nvSpPr>
        <p:spPr>
          <a:xfrm>
            <a:off x="609152" y="3188385"/>
            <a:ext cx="4782191" cy="19811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Имеется спорная точка зрения, гласящая примерно следующее: представители современных социальных резервов призваны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к ответу! </a:t>
            </a:r>
            <a:endParaRPr sz="1200">
              <a:solidFill>
                <a:srgbClr val="888888"/>
              </a:solidFill>
            </a:endParaRP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В целом, конечно, базовый вектор развития позволяет выполнить важные задания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по разработке системы обучения кадров, соответствующей насущным потребностям </a:t>
            </a:r>
          </a:p>
        </p:txBody>
      </p:sp>
      <p:sp>
        <p:nvSpPr>
          <p:cNvPr id="79" name="Соединительная линия уступом 2"/>
          <p:cNvSpPr/>
          <p:nvPr/>
        </p:nvSpPr>
        <p:spPr>
          <a:xfrm>
            <a:off x="7111999" y="1187053"/>
            <a:ext cx="2162014" cy="132392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 w="63500">
            <a:solidFill>
              <a:srgbClr val="FCAF17"/>
            </a:solidFill>
            <a:miter/>
            <a:tailEnd type="triangle"/>
          </a:ln>
        </p:spPr>
        <p:txBody>
          <a:bodyPr lIns="45718" tIns="45718" rIns="45718" bIns="45718" anchor="ctr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80" name="Соединительная линия уступом 26"/>
          <p:cNvSpPr/>
          <p:nvPr/>
        </p:nvSpPr>
        <p:spPr>
          <a:xfrm rot="10800000" flipV="1">
            <a:off x="7298266" y="2878664"/>
            <a:ext cx="1828805" cy="106680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 w="63500">
            <a:solidFill>
              <a:srgbClr val="FCAF17"/>
            </a:solidFill>
            <a:miter/>
            <a:tailEnd type="triangle"/>
          </a:ln>
        </p:spPr>
        <p:txBody>
          <a:bodyPr lIns="45718" tIns="45718" rIns="45718" bIns="45718" anchor="ctr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81" name="Соединительная линия уступом 29"/>
          <p:cNvSpPr/>
          <p:nvPr/>
        </p:nvSpPr>
        <p:spPr>
          <a:xfrm>
            <a:off x="7298266" y="4347023"/>
            <a:ext cx="2319867" cy="82257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 w="63500">
            <a:solidFill>
              <a:srgbClr val="FCAF17"/>
            </a:solidFill>
            <a:miter/>
            <a:tailEnd type="triangle"/>
          </a:ln>
        </p:spPr>
        <p:txBody>
          <a:bodyPr lIns="45718" tIns="45718" rIns="45718" bIns="45718" anchor="ctr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82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Текст 2"/>
          <p:cNvSpPr txBox="1"/>
          <p:nvPr/>
        </p:nvSpPr>
        <p:spPr>
          <a:xfrm>
            <a:off x="498318" y="1526966"/>
            <a:ext cx="9290344" cy="154781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normAutofit/>
          </a:bodyPr>
          <a:lstStyle>
            <a:lvl1pPr algn="ctr">
              <a:defRPr sz="72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НАЗВАНИЕ  РАЗДЕЛА</a:t>
            </a:r>
          </a:p>
        </p:txBody>
      </p:sp>
      <p:sp>
        <p:nvSpPr>
          <p:cNvPr id="90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Прямоугольник 7"/>
          <p:cNvSpPr/>
          <p:nvPr/>
        </p:nvSpPr>
        <p:spPr>
          <a:xfrm>
            <a:off x="9478850" y="-9686"/>
            <a:ext cx="1857633" cy="1326299"/>
          </a:xfrm>
          <a:prstGeom prst="rect">
            <a:avLst/>
          </a:prstGeom>
          <a:solidFill>
            <a:srgbClr val="FD493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105" name="Текст 2"/>
          <p:cNvSpPr txBox="1"/>
          <p:nvPr/>
        </p:nvSpPr>
        <p:spPr>
          <a:xfrm>
            <a:off x="540509" y="836534"/>
            <a:ext cx="6518934" cy="7010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ЗАГОЛОВОК СЛАЙДА</a:t>
            </a:r>
          </a:p>
        </p:txBody>
      </p:sp>
      <p:pic>
        <p:nvPicPr>
          <p:cNvPr id="106" name="Рисунок 9" descr="Рисунок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graphicFrame>
        <p:nvGraphicFramePr>
          <p:cNvPr id="107" name="Таблица 3"/>
          <p:cNvGraphicFramePr/>
          <p:nvPr/>
        </p:nvGraphicFramePr>
        <p:xfrm>
          <a:off x="623887" y="1633920"/>
          <a:ext cx="10712586" cy="4389600"/>
        </p:xfrm>
        <a:graphic>
          <a:graphicData uri="http://schemas.openxmlformats.org/drawingml/2006/table">
            <a:tbl>
              <a:tblPr firstRow="1">
                <a:tableStyleId>{4C3C2611-4C71-4FC5-86AE-919BDF0F9419}</a:tableStyleId>
              </a:tblPr>
              <a:tblGrid>
                <a:gridCol w="178543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grpSp>
        <p:nvGrpSpPr>
          <p:cNvPr id="110" name="Прямоугольник 6"/>
          <p:cNvGrpSpPr/>
          <p:nvPr/>
        </p:nvGrpSpPr>
        <p:grpSpPr>
          <a:xfrm>
            <a:off x="9488632" y="6157385"/>
            <a:ext cx="2343181" cy="705154"/>
            <a:chOff x="-1" y="-1"/>
            <a:chExt cx="2343180" cy="705153"/>
          </a:xfrm>
        </p:grpSpPr>
        <p:sp>
          <p:nvSpPr>
            <p:cNvPr id="108" name="Прямоугольник"/>
            <p:cNvSpPr/>
            <p:nvPr/>
          </p:nvSpPr>
          <p:spPr>
            <a:xfrm>
              <a:off x="-2" y="-2"/>
              <a:ext cx="2343182" cy="705155"/>
            </a:xfrm>
            <a:prstGeom prst="rect">
              <a:avLst/>
            </a:prstGeom>
            <a:solidFill>
              <a:srgbClr val="ADDAE3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09" name="НАЗВАНИЕ ДОКЛАДА"/>
            <p:cNvSpPr txBox="1"/>
            <p:nvPr/>
          </p:nvSpPr>
          <p:spPr>
            <a:xfrm>
              <a:off x="45719" y="206523"/>
              <a:ext cx="2251741" cy="29209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 sz="1600"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ДОКЛАДА</a:t>
              </a:r>
            </a:p>
          </p:txBody>
        </p:sp>
      </p:grpSp>
      <p:grpSp>
        <p:nvGrpSpPr>
          <p:cNvPr id="113" name="Прямоугольник 16"/>
          <p:cNvGrpSpPr/>
          <p:nvPr/>
        </p:nvGrpSpPr>
        <p:grpSpPr>
          <a:xfrm>
            <a:off x="616791" y="6235378"/>
            <a:ext cx="669073" cy="625373"/>
            <a:chOff x="0" y="-1"/>
            <a:chExt cx="669071" cy="625372"/>
          </a:xfrm>
        </p:grpSpPr>
        <p:sp>
          <p:nvSpPr>
            <p:cNvPr id="111" name="Прямоугольник"/>
            <p:cNvSpPr/>
            <p:nvPr/>
          </p:nvSpPr>
          <p:spPr>
            <a:xfrm>
              <a:off x="-1" y="-2"/>
              <a:ext cx="669073" cy="625373"/>
            </a:xfrm>
            <a:prstGeom prst="rect">
              <a:avLst/>
            </a:prstGeom>
            <a:solidFill>
              <a:srgbClr val="F5AC41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12" name="4"/>
            <p:cNvSpPr txBox="1"/>
            <p:nvPr/>
          </p:nvSpPr>
          <p:spPr>
            <a:xfrm>
              <a:off x="45720" y="146138"/>
              <a:ext cx="577629" cy="3330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lvl1pPr>
            </a:lstStyle>
            <a:p>
              <a:r>
                <a:t>4</a:t>
              </a:r>
            </a:p>
          </p:txBody>
        </p:sp>
      </p:grpSp>
      <p:grpSp>
        <p:nvGrpSpPr>
          <p:cNvPr id="116" name="Прямоугольник 17"/>
          <p:cNvGrpSpPr/>
          <p:nvPr/>
        </p:nvGrpSpPr>
        <p:grpSpPr>
          <a:xfrm>
            <a:off x="629426" y="-2450"/>
            <a:ext cx="2730092" cy="506841"/>
            <a:chOff x="-1" y="-1"/>
            <a:chExt cx="2730091" cy="506839"/>
          </a:xfrm>
        </p:grpSpPr>
        <p:sp>
          <p:nvSpPr>
            <p:cNvPr id="114" name="Прямоугольник"/>
            <p:cNvSpPr/>
            <p:nvPr/>
          </p:nvSpPr>
          <p:spPr>
            <a:xfrm>
              <a:off x="-2" y="-2"/>
              <a:ext cx="2730092" cy="506841"/>
            </a:xfrm>
            <a:prstGeom prst="rect">
              <a:avLst/>
            </a:prstGeom>
            <a:solidFill>
              <a:srgbClr val="8F00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pPr>
              <a:endParaRPr/>
            </a:p>
          </p:txBody>
        </p:sp>
        <p:sp>
          <p:nvSpPr>
            <p:cNvPr id="115" name="НАЗВАНИЕ РАЗДЕЛА"/>
            <p:cNvSpPr txBox="1"/>
            <p:nvPr/>
          </p:nvSpPr>
          <p:spPr>
            <a:xfrm>
              <a:off x="45720" y="90856"/>
              <a:ext cx="2638651" cy="3251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РАЗДЕЛА</a:t>
              </a:r>
            </a:p>
          </p:txBody>
        </p:sp>
      </p:grpSp>
      <p:sp>
        <p:nvSpPr>
          <p:cNvPr id="117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4" name="2022-11-09 02.38.22.jpg" descr="2022-11-09 02.38.2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48067" y="-3"/>
            <a:ext cx="4880971" cy="6858004"/>
          </a:xfrm>
          <a:prstGeom prst="rect">
            <a:avLst/>
          </a:prstGeom>
          <a:ln w="12700">
            <a:miter lim="400000"/>
          </a:ln>
        </p:spPr>
      </p:pic>
      <p:pic>
        <p:nvPicPr>
          <p:cNvPr id="125" name="Рисунок 9" descr="Рисунок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sp>
        <p:nvSpPr>
          <p:cNvPr id="126" name="Текст 2"/>
          <p:cNvSpPr txBox="1"/>
          <p:nvPr/>
        </p:nvSpPr>
        <p:spPr>
          <a:xfrm>
            <a:off x="566087" y="1544952"/>
            <a:ext cx="3774042" cy="14630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ЗАГОЛОВОК СЛАЙДА</a:t>
            </a:r>
          </a:p>
        </p:txBody>
      </p:sp>
      <p:sp>
        <p:nvSpPr>
          <p:cNvPr id="127" name="Прямоугольник 7"/>
          <p:cNvSpPr/>
          <p:nvPr/>
        </p:nvSpPr>
        <p:spPr>
          <a:xfrm>
            <a:off x="9478850" y="-9686"/>
            <a:ext cx="1857633" cy="1326299"/>
          </a:xfrm>
          <a:prstGeom prst="rect">
            <a:avLst/>
          </a:prstGeom>
          <a:solidFill>
            <a:srgbClr val="FD493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pic>
        <p:nvPicPr>
          <p:cNvPr id="128" name="Рисунок 9" descr="Рисунок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131" name="Прямоугольник 6"/>
          <p:cNvGrpSpPr/>
          <p:nvPr/>
        </p:nvGrpSpPr>
        <p:grpSpPr>
          <a:xfrm>
            <a:off x="9488632" y="6157385"/>
            <a:ext cx="2343181" cy="705154"/>
            <a:chOff x="-1" y="-1"/>
            <a:chExt cx="2343180" cy="705153"/>
          </a:xfrm>
        </p:grpSpPr>
        <p:sp>
          <p:nvSpPr>
            <p:cNvPr id="129" name="Прямоугольник"/>
            <p:cNvSpPr/>
            <p:nvPr/>
          </p:nvSpPr>
          <p:spPr>
            <a:xfrm>
              <a:off x="-2" y="-2"/>
              <a:ext cx="2343182" cy="705155"/>
            </a:xfrm>
            <a:prstGeom prst="rect">
              <a:avLst/>
            </a:prstGeom>
            <a:solidFill>
              <a:srgbClr val="ADDAE3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30" name="НАЗВАНИЕ ДОКЛАДА"/>
            <p:cNvSpPr txBox="1"/>
            <p:nvPr/>
          </p:nvSpPr>
          <p:spPr>
            <a:xfrm>
              <a:off x="45719" y="206523"/>
              <a:ext cx="2251741" cy="29209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 sz="1600"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ДОКЛАДА</a:t>
              </a:r>
            </a:p>
          </p:txBody>
        </p:sp>
      </p:grpSp>
      <p:grpSp>
        <p:nvGrpSpPr>
          <p:cNvPr id="134" name="Прямоугольник 16"/>
          <p:cNvGrpSpPr/>
          <p:nvPr/>
        </p:nvGrpSpPr>
        <p:grpSpPr>
          <a:xfrm>
            <a:off x="616791" y="6235378"/>
            <a:ext cx="669073" cy="625373"/>
            <a:chOff x="0" y="-1"/>
            <a:chExt cx="669071" cy="625372"/>
          </a:xfrm>
        </p:grpSpPr>
        <p:sp>
          <p:nvSpPr>
            <p:cNvPr id="132" name="Прямоугольник"/>
            <p:cNvSpPr/>
            <p:nvPr/>
          </p:nvSpPr>
          <p:spPr>
            <a:xfrm>
              <a:off x="-1" y="-2"/>
              <a:ext cx="669073" cy="625373"/>
            </a:xfrm>
            <a:prstGeom prst="rect">
              <a:avLst/>
            </a:prstGeom>
            <a:solidFill>
              <a:srgbClr val="F5AC41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33" name="7"/>
            <p:cNvSpPr txBox="1"/>
            <p:nvPr/>
          </p:nvSpPr>
          <p:spPr>
            <a:xfrm>
              <a:off x="45720" y="146138"/>
              <a:ext cx="577629" cy="3330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lvl1pPr>
            </a:lstStyle>
            <a:p>
              <a:r>
                <a:t>7</a:t>
              </a:r>
            </a:p>
          </p:txBody>
        </p:sp>
      </p:grpSp>
      <p:grpSp>
        <p:nvGrpSpPr>
          <p:cNvPr id="137" name="Прямоугольник 17"/>
          <p:cNvGrpSpPr/>
          <p:nvPr/>
        </p:nvGrpSpPr>
        <p:grpSpPr>
          <a:xfrm>
            <a:off x="629426" y="-2450"/>
            <a:ext cx="2730092" cy="506841"/>
            <a:chOff x="-1" y="-1"/>
            <a:chExt cx="2730091" cy="506839"/>
          </a:xfrm>
        </p:grpSpPr>
        <p:sp>
          <p:nvSpPr>
            <p:cNvPr id="135" name="Прямоугольник"/>
            <p:cNvSpPr/>
            <p:nvPr/>
          </p:nvSpPr>
          <p:spPr>
            <a:xfrm>
              <a:off x="-2" y="-2"/>
              <a:ext cx="2730092" cy="506841"/>
            </a:xfrm>
            <a:prstGeom prst="rect">
              <a:avLst/>
            </a:prstGeom>
            <a:solidFill>
              <a:srgbClr val="8F00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pPr>
              <a:endParaRPr/>
            </a:p>
          </p:txBody>
        </p:sp>
        <p:sp>
          <p:nvSpPr>
            <p:cNvPr id="136" name="НАЗВАНИЕ РАЗДЕЛА"/>
            <p:cNvSpPr txBox="1"/>
            <p:nvPr/>
          </p:nvSpPr>
          <p:spPr>
            <a:xfrm>
              <a:off x="45720" y="90856"/>
              <a:ext cx="2638651" cy="3251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РАЗДЕЛА</a:t>
              </a:r>
            </a:p>
          </p:txBody>
        </p:sp>
      </p:grpSp>
      <p:sp>
        <p:nvSpPr>
          <p:cNvPr id="138" name="Текст 2"/>
          <p:cNvSpPr txBox="1"/>
          <p:nvPr/>
        </p:nvSpPr>
        <p:spPr>
          <a:xfrm>
            <a:off x="609152" y="3188385"/>
            <a:ext cx="4782191" cy="19811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Имеется спорная точка зрения, гласящая примерно следующее: представители современных социальных резервов призваны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к ответу! </a:t>
            </a:r>
            <a:endParaRPr sz="1200">
              <a:solidFill>
                <a:srgbClr val="888888"/>
              </a:solidFill>
            </a:endParaRP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В целом, конечно, базовый вектор развития позволяет выполнить важные задания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по разработке системы обучения кадров, соответствующей насущным потребностям </a:t>
            </a:r>
          </a:p>
        </p:txBody>
      </p:sp>
      <p:sp>
        <p:nvSpPr>
          <p:cNvPr id="139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normAutofit/>
          </a:bodyPr>
          <a:lstStyle/>
          <a:p>
            <a:r>
              <a:t>Текст заголовка</a:t>
            </a:r>
          </a:p>
        </p:txBody>
      </p:sp>
      <p:sp>
        <p:nvSpPr>
          <p:cNvPr id="3" name="Уровень текста 1…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normAutofit/>
          </a:bodyPr>
          <a:lstStyle/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4" name="Номер слайда"/>
          <p:cNvSpPr txBox="1">
            <a:spLocks noGrp="1"/>
          </p:cNvSpPr>
          <p:nvPr>
            <p:ph type="sldNum" sz="quarter" idx="2"/>
          </p:nvPr>
        </p:nvSpPr>
        <p:spPr>
          <a:xfrm>
            <a:off x="11095181" y="6414762"/>
            <a:ext cx="258620" cy="248302"/>
          </a:xfrm>
          <a:prstGeom prst="rect">
            <a:avLst/>
          </a:prstGeom>
          <a:ln w="12700">
            <a:miter lim="400000"/>
          </a:ln>
        </p:spPr>
        <p:txBody>
          <a:bodyPr wrap="none" lIns="45718" tIns="45718" rIns="45718" bIns="45718" anchor="ctr">
            <a:spAutoFit/>
          </a:bodyPr>
          <a:lstStyle>
            <a:lvl1pPr algn="r">
              <a:defRPr sz="1200">
                <a:solidFill>
                  <a:srgbClr val="888888"/>
                </a:solidFill>
                <a:latin typeface="+mj-lt"/>
                <a:ea typeface="+mj-ea"/>
                <a:cs typeface="+mj-cs"/>
                <a:sym typeface="Calibri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</p:sldLayoutIdLst>
  <p:transition spd="med"/>
  <p:txStyles>
    <p:titleStyle>
      <a:lvl1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1pPr>
      <a:lvl2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2pPr>
      <a:lvl3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3pPr>
      <a:lvl4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4pPr>
      <a:lvl5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5pPr>
      <a:lvl6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6pPr>
      <a:lvl7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7pPr>
      <a:lvl8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8pPr>
      <a:lvl9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9pPr>
    </p:titleStyle>
    <p:bodyStyle>
      <a:lvl1pPr marL="228600" marR="0" indent="-228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1pPr>
      <a:lvl2pPr marL="723900" marR="0" indent="-2667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2pPr>
      <a:lvl3pPr marL="1234438" marR="0" indent="-320038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3pPr>
      <a:lvl4pPr marL="1727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4pPr>
      <a:lvl5pPr marL="21844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5pPr>
      <a:lvl6pPr marL="26416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6pPr>
      <a:lvl7pPr marL="30988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7pPr>
      <a:lvl8pPr marL="35560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8pPr>
      <a:lvl9pPr marL="4013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9pPr>
    </p:bodyStyle>
    <p:otherStyle>
      <a:lvl1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1pPr>
      <a:lvl2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2pPr>
      <a:lvl3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3pPr>
      <a:lvl4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4pPr>
      <a:lvl5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5pPr>
      <a:lvl6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6pPr>
      <a:lvl7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7pPr>
      <a:lvl8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8pPr>
      <a:lvl9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3" Type="http://schemas.openxmlformats.org/officeDocument/2006/relationships/image" Target="../media/image16.png"/><Relationship Id="rId18" Type="http://schemas.openxmlformats.org/officeDocument/2006/relationships/image" Target="../media/image23.svg"/><Relationship Id="rId26" Type="http://schemas.openxmlformats.org/officeDocument/2006/relationships/image" Target="../media/image31.svg"/><Relationship Id="rId39" Type="http://schemas.openxmlformats.org/officeDocument/2006/relationships/image" Target="../media/image29.png"/><Relationship Id="rId21" Type="http://schemas.openxmlformats.org/officeDocument/2006/relationships/image" Target="../media/image20.png"/><Relationship Id="rId34" Type="http://schemas.openxmlformats.org/officeDocument/2006/relationships/image" Target="../media/image39.svg"/><Relationship Id="rId42" Type="http://schemas.openxmlformats.org/officeDocument/2006/relationships/image" Target="../media/image47.svg"/><Relationship Id="rId47" Type="http://schemas.openxmlformats.org/officeDocument/2006/relationships/image" Target="../media/image33.png"/><Relationship Id="rId50" Type="http://schemas.openxmlformats.org/officeDocument/2006/relationships/image" Target="../media/image55.svg"/><Relationship Id="rId55" Type="http://schemas.openxmlformats.org/officeDocument/2006/relationships/image" Target="../media/image37.png"/><Relationship Id="rId63" Type="http://schemas.openxmlformats.org/officeDocument/2006/relationships/image" Target="../media/image41.png"/><Relationship Id="rId68" Type="http://schemas.openxmlformats.org/officeDocument/2006/relationships/image" Target="../media/image73.svg"/><Relationship Id="rId76" Type="http://schemas.openxmlformats.org/officeDocument/2006/relationships/image" Target="../media/image81.svg"/><Relationship Id="rId84" Type="http://schemas.openxmlformats.org/officeDocument/2006/relationships/image" Target="../media/image89.svg"/><Relationship Id="rId89" Type="http://schemas.openxmlformats.org/officeDocument/2006/relationships/image" Target="../media/image54.png"/><Relationship Id="rId7" Type="http://schemas.openxmlformats.org/officeDocument/2006/relationships/image" Target="../media/image13.png"/><Relationship Id="rId71" Type="http://schemas.openxmlformats.org/officeDocument/2006/relationships/image" Target="../media/image45.png"/><Relationship Id="rId2" Type="http://schemas.openxmlformats.org/officeDocument/2006/relationships/image" Target="../media/image10.png"/><Relationship Id="rId16" Type="http://schemas.openxmlformats.org/officeDocument/2006/relationships/image" Target="../media/image21.svg"/><Relationship Id="rId29" Type="http://schemas.openxmlformats.org/officeDocument/2006/relationships/image" Target="../media/image24.png"/><Relationship Id="rId11" Type="http://schemas.openxmlformats.org/officeDocument/2006/relationships/image" Target="../media/image15.png"/><Relationship Id="rId24" Type="http://schemas.openxmlformats.org/officeDocument/2006/relationships/image" Target="../media/image29.svg"/><Relationship Id="rId32" Type="http://schemas.openxmlformats.org/officeDocument/2006/relationships/image" Target="../media/image37.svg"/><Relationship Id="rId37" Type="http://schemas.openxmlformats.org/officeDocument/2006/relationships/image" Target="../media/image28.png"/><Relationship Id="rId40" Type="http://schemas.openxmlformats.org/officeDocument/2006/relationships/image" Target="../media/image45.svg"/><Relationship Id="rId45" Type="http://schemas.openxmlformats.org/officeDocument/2006/relationships/image" Target="../media/image32.png"/><Relationship Id="rId53" Type="http://schemas.openxmlformats.org/officeDocument/2006/relationships/image" Target="../media/image36.png"/><Relationship Id="rId58" Type="http://schemas.openxmlformats.org/officeDocument/2006/relationships/image" Target="../media/image63.svg"/><Relationship Id="rId66" Type="http://schemas.openxmlformats.org/officeDocument/2006/relationships/image" Target="../media/image71.svg"/><Relationship Id="rId74" Type="http://schemas.openxmlformats.org/officeDocument/2006/relationships/image" Target="../media/image79.svg"/><Relationship Id="rId79" Type="http://schemas.openxmlformats.org/officeDocument/2006/relationships/image" Target="../media/image49.png"/><Relationship Id="rId87" Type="http://schemas.openxmlformats.org/officeDocument/2006/relationships/image" Target="../media/image53.png"/><Relationship Id="rId5" Type="http://schemas.openxmlformats.org/officeDocument/2006/relationships/image" Target="../media/image12.png"/><Relationship Id="rId61" Type="http://schemas.openxmlformats.org/officeDocument/2006/relationships/image" Target="../media/image40.png"/><Relationship Id="rId82" Type="http://schemas.openxmlformats.org/officeDocument/2006/relationships/image" Target="../media/image87.svg"/><Relationship Id="rId90" Type="http://schemas.openxmlformats.org/officeDocument/2006/relationships/image" Target="../media/image95.svg"/><Relationship Id="rId19" Type="http://schemas.openxmlformats.org/officeDocument/2006/relationships/image" Target="../media/image19.png"/><Relationship Id="rId4" Type="http://schemas.openxmlformats.org/officeDocument/2006/relationships/image" Target="../media/image9.svg"/><Relationship Id="rId9" Type="http://schemas.openxmlformats.org/officeDocument/2006/relationships/image" Target="../media/image14.png"/><Relationship Id="rId14" Type="http://schemas.openxmlformats.org/officeDocument/2006/relationships/image" Target="../media/image19.svg"/><Relationship Id="rId22" Type="http://schemas.openxmlformats.org/officeDocument/2006/relationships/image" Target="../media/image27.svg"/><Relationship Id="rId27" Type="http://schemas.openxmlformats.org/officeDocument/2006/relationships/image" Target="../media/image23.png"/><Relationship Id="rId30" Type="http://schemas.openxmlformats.org/officeDocument/2006/relationships/image" Target="../media/image35.svg"/><Relationship Id="rId35" Type="http://schemas.openxmlformats.org/officeDocument/2006/relationships/image" Target="../media/image27.png"/><Relationship Id="rId43" Type="http://schemas.openxmlformats.org/officeDocument/2006/relationships/image" Target="../media/image31.png"/><Relationship Id="rId48" Type="http://schemas.openxmlformats.org/officeDocument/2006/relationships/image" Target="../media/image53.svg"/><Relationship Id="rId56" Type="http://schemas.openxmlformats.org/officeDocument/2006/relationships/image" Target="../media/image61.svg"/><Relationship Id="rId64" Type="http://schemas.openxmlformats.org/officeDocument/2006/relationships/image" Target="../media/image69.svg"/><Relationship Id="rId69" Type="http://schemas.openxmlformats.org/officeDocument/2006/relationships/image" Target="../media/image44.png"/><Relationship Id="rId77" Type="http://schemas.openxmlformats.org/officeDocument/2006/relationships/image" Target="../media/image48.png"/><Relationship Id="rId8" Type="http://schemas.openxmlformats.org/officeDocument/2006/relationships/image" Target="../media/image13.svg"/><Relationship Id="rId51" Type="http://schemas.openxmlformats.org/officeDocument/2006/relationships/image" Target="../media/image35.png"/><Relationship Id="rId72" Type="http://schemas.openxmlformats.org/officeDocument/2006/relationships/image" Target="../media/image77.svg"/><Relationship Id="rId80" Type="http://schemas.openxmlformats.org/officeDocument/2006/relationships/image" Target="../media/image85.svg"/><Relationship Id="rId85" Type="http://schemas.openxmlformats.org/officeDocument/2006/relationships/image" Target="../media/image52.png"/><Relationship Id="rId3" Type="http://schemas.openxmlformats.org/officeDocument/2006/relationships/image" Target="../media/image11.png"/><Relationship Id="rId12" Type="http://schemas.openxmlformats.org/officeDocument/2006/relationships/image" Target="../media/image17.svg"/><Relationship Id="rId17" Type="http://schemas.openxmlformats.org/officeDocument/2006/relationships/image" Target="../media/image18.png"/><Relationship Id="rId25" Type="http://schemas.openxmlformats.org/officeDocument/2006/relationships/image" Target="../media/image22.png"/><Relationship Id="rId33" Type="http://schemas.openxmlformats.org/officeDocument/2006/relationships/image" Target="../media/image26.png"/><Relationship Id="rId38" Type="http://schemas.openxmlformats.org/officeDocument/2006/relationships/image" Target="../media/image43.svg"/><Relationship Id="rId46" Type="http://schemas.openxmlformats.org/officeDocument/2006/relationships/image" Target="../media/image51.svg"/><Relationship Id="rId59" Type="http://schemas.openxmlformats.org/officeDocument/2006/relationships/image" Target="../media/image39.png"/><Relationship Id="rId67" Type="http://schemas.openxmlformats.org/officeDocument/2006/relationships/image" Target="../media/image43.png"/><Relationship Id="rId20" Type="http://schemas.openxmlformats.org/officeDocument/2006/relationships/image" Target="../media/image25.svg"/><Relationship Id="rId41" Type="http://schemas.openxmlformats.org/officeDocument/2006/relationships/image" Target="../media/image30.png"/><Relationship Id="rId54" Type="http://schemas.openxmlformats.org/officeDocument/2006/relationships/image" Target="../media/image59.svg"/><Relationship Id="rId62" Type="http://schemas.openxmlformats.org/officeDocument/2006/relationships/image" Target="../media/image67.svg"/><Relationship Id="rId70" Type="http://schemas.openxmlformats.org/officeDocument/2006/relationships/image" Target="../media/image75.svg"/><Relationship Id="rId75" Type="http://schemas.openxmlformats.org/officeDocument/2006/relationships/image" Target="../media/image47.png"/><Relationship Id="rId83" Type="http://schemas.openxmlformats.org/officeDocument/2006/relationships/image" Target="../media/image51.png"/><Relationship Id="rId88" Type="http://schemas.openxmlformats.org/officeDocument/2006/relationships/image" Target="../media/image93.sv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svg"/><Relationship Id="rId15" Type="http://schemas.openxmlformats.org/officeDocument/2006/relationships/image" Target="../media/image17.png"/><Relationship Id="rId23" Type="http://schemas.openxmlformats.org/officeDocument/2006/relationships/image" Target="../media/image21.png"/><Relationship Id="rId28" Type="http://schemas.openxmlformats.org/officeDocument/2006/relationships/image" Target="../media/image33.svg"/><Relationship Id="rId36" Type="http://schemas.openxmlformats.org/officeDocument/2006/relationships/image" Target="../media/image41.svg"/><Relationship Id="rId49" Type="http://schemas.openxmlformats.org/officeDocument/2006/relationships/image" Target="../media/image34.png"/><Relationship Id="rId57" Type="http://schemas.openxmlformats.org/officeDocument/2006/relationships/image" Target="../media/image38.png"/><Relationship Id="rId10" Type="http://schemas.openxmlformats.org/officeDocument/2006/relationships/image" Target="../media/image15.svg"/><Relationship Id="rId31" Type="http://schemas.openxmlformats.org/officeDocument/2006/relationships/image" Target="../media/image25.png"/><Relationship Id="rId44" Type="http://schemas.openxmlformats.org/officeDocument/2006/relationships/image" Target="../media/image49.svg"/><Relationship Id="rId52" Type="http://schemas.openxmlformats.org/officeDocument/2006/relationships/image" Target="../media/image57.svg"/><Relationship Id="rId60" Type="http://schemas.openxmlformats.org/officeDocument/2006/relationships/image" Target="../media/image65.svg"/><Relationship Id="rId65" Type="http://schemas.openxmlformats.org/officeDocument/2006/relationships/image" Target="../media/image42.png"/><Relationship Id="rId73" Type="http://schemas.openxmlformats.org/officeDocument/2006/relationships/image" Target="../media/image46.png"/><Relationship Id="rId78" Type="http://schemas.openxmlformats.org/officeDocument/2006/relationships/image" Target="../media/image83.svg"/><Relationship Id="rId81" Type="http://schemas.openxmlformats.org/officeDocument/2006/relationships/image" Target="../media/image50.png"/><Relationship Id="rId86" Type="http://schemas.openxmlformats.org/officeDocument/2006/relationships/image" Target="../media/image91.sv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Текст 2">
            <a:extLst>
              <a:ext uri="{FF2B5EF4-FFF2-40B4-BE49-F238E27FC236}">
                <a16:creationId xmlns:a16="http://schemas.microsoft.com/office/drawing/2014/main" id="{09FEFD19-F68C-833A-C637-1C69528B4784}"/>
              </a:ext>
            </a:extLst>
          </p:cNvPr>
          <p:cNvSpPr txBox="1"/>
          <p:nvPr/>
        </p:nvSpPr>
        <p:spPr>
          <a:xfrm>
            <a:off x="164889" y="1421494"/>
            <a:ext cx="8474286" cy="4356668"/>
          </a:xfrm>
          <a:prstGeom prst="rect">
            <a:avLst/>
          </a:prstGeom>
          <a:ln w="12700"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normAutofit/>
          </a:bodyPr>
          <a:lstStyle/>
          <a:p>
            <a:pPr defTabSz="877822">
              <a:defRPr sz="69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rPr lang="ru-RU" sz="4000" dirty="0"/>
              <a:t>Приложение отслеживающее активность и ЗОЖ пользователей, с балловой системой поощрения</a:t>
            </a:r>
          </a:p>
          <a:p>
            <a:pPr defTabSz="877822">
              <a:defRPr sz="23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endParaRPr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B139324-222C-854C-2BEB-C12CF2AAB7E4}"/>
              </a:ext>
            </a:extLst>
          </p:cNvPr>
          <p:cNvSpPr txBox="1"/>
          <p:nvPr/>
        </p:nvSpPr>
        <p:spPr>
          <a:xfrm>
            <a:off x="451918" y="4588765"/>
            <a:ext cx="3671749" cy="1962072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defTabSz="877822">
              <a:lnSpc>
                <a:spcPct val="150000"/>
              </a:lnSpc>
              <a:defRPr sz="2300">
                <a:solidFill>
                  <a:srgbClr val="8F00FF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sz="2300" dirty="0" err="1" smtClean="0">
                <a:latin typeface="Gilroy-Light"/>
                <a:ea typeface="Gilroy-ExtraBold"/>
                <a:cs typeface="Gilroy-ExtraBold"/>
                <a:sym typeface="Gilroy-Light"/>
              </a:rPr>
              <a:t>Бчемян</a:t>
            </a:r>
            <a:r>
              <a:rPr lang="ru-RU" sz="2300" dirty="0" smtClean="0">
                <a:latin typeface="Gilroy-Light"/>
                <a:ea typeface="Gilroy-ExtraBold"/>
                <a:cs typeface="Gilroy-ExtraBold"/>
                <a:sym typeface="Gilroy-Light"/>
              </a:rPr>
              <a:t> Мария</a:t>
            </a:r>
            <a:endParaRPr lang="ru-RU" sz="6000" dirty="0">
              <a:latin typeface="Gilroy-ExtraBold"/>
              <a:ea typeface="Gilroy-ExtraBold"/>
              <a:cs typeface="Gilroy-ExtraBold"/>
              <a:sym typeface="Gilroy-ExtraBold"/>
            </a:endParaRPr>
          </a:p>
          <a:p>
            <a:pPr defTabSz="877822">
              <a:lnSpc>
                <a:spcPct val="150000"/>
              </a:lnSpc>
              <a:defRPr sz="23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dirty="0"/>
              <a:t>Исполнитель, педант, аналитик, специалист</a:t>
            </a:r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</p:spTree>
    <p:extLst>
      <p:ext uri="{BB962C8B-B14F-4D97-AF65-F5344CB8AC3E}">
        <p14:creationId xmlns:p14="http://schemas.microsoft.com/office/powerpoint/2010/main" val="3173239363"/>
      </p:ext>
    </p:extLst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Прямоугольник">
            <a:extLst>
              <a:ext uri="{FF2B5EF4-FFF2-40B4-BE49-F238E27FC236}">
                <a16:creationId xmlns:a16="http://schemas.microsoft.com/office/drawing/2014/main" id="{8BA19C84-7E16-2C73-E6E9-37A8D6E71530}"/>
              </a:ext>
            </a:extLst>
          </p:cNvPr>
          <p:cNvSpPr/>
          <p:nvPr/>
        </p:nvSpPr>
        <p:spPr>
          <a:xfrm>
            <a:off x="8950699" y="2185924"/>
            <a:ext cx="3252690" cy="2007587"/>
          </a:xfrm>
          <a:prstGeom prst="rect">
            <a:avLst/>
          </a:prstGeom>
          <a:solidFill>
            <a:srgbClr val="9F00FF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solidFill>
                  <a:srgbClr val="FCAF17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23" name="Прямоугольник">
            <a:extLst>
              <a:ext uri="{FF2B5EF4-FFF2-40B4-BE49-F238E27FC236}">
                <a16:creationId xmlns:a16="http://schemas.microsoft.com/office/drawing/2014/main" id="{8D9E3EC4-23CB-745B-8556-47AE83121277}"/>
              </a:ext>
            </a:extLst>
          </p:cNvPr>
          <p:cNvSpPr/>
          <p:nvPr/>
        </p:nvSpPr>
        <p:spPr>
          <a:xfrm>
            <a:off x="8956917" y="4193511"/>
            <a:ext cx="3252690" cy="2661491"/>
          </a:xfrm>
          <a:prstGeom prst="rect">
            <a:avLst/>
          </a:prstGeom>
          <a:solidFill>
            <a:srgbClr val="FFAC00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solidFill>
                  <a:srgbClr val="FCAF17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12" name="Прямоугольник">
            <a:extLst>
              <a:ext uri="{FF2B5EF4-FFF2-40B4-BE49-F238E27FC236}">
                <a16:creationId xmlns:a16="http://schemas.microsoft.com/office/drawing/2014/main" id="{CA21E2A2-5C92-5BC9-8A39-0D997331C6B5}"/>
              </a:ext>
            </a:extLst>
          </p:cNvPr>
          <p:cNvSpPr/>
          <p:nvPr/>
        </p:nvSpPr>
        <p:spPr>
          <a:xfrm>
            <a:off x="0" y="2998"/>
            <a:ext cx="12192000" cy="2225852"/>
          </a:xfrm>
          <a:prstGeom prst="rect">
            <a:avLst/>
          </a:prstGeom>
          <a:solidFill>
            <a:srgbClr val="ADDAE3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solidFill>
                  <a:srgbClr val="B5D8E1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150" name="Прямоугольник 13"/>
          <p:cNvSpPr/>
          <p:nvPr/>
        </p:nvSpPr>
        <p:spPr>
          <a:xfrm>
            <a:off x="8963135" y="4172224"/>
            <a:ext cx="3252690" cy="2685775"/>
          </a:xfrm>
          <a:prstGeom prst="rect">
            <a:avLst/>
          </a:prstGeom>
          <a:solidFill>
            <a:srgbClr val="FF2F2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solidFill>
                  <a:srgbClr val="FD493D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endParaRPr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8AF1B7F-21E6-8E79-97B5-91D7B8F9223E}"/>
              </a:ext>
            </a:extLst>
          </p:cNvPr>
          <p:cNvSpPr txBox="1"/>
          <p:nvPr/>
        </p:nvSpPr>
        <p:spPr>
          <a:xfrm>
            <a:off x="394957" y="356565"/>
            <a:ext cx="8228834" cy="1446546"/>
          </a:xfrm>
          <a:prstGeom prst="rect">
            <a:avLst/>
          </a:prstGeom>
          <a:noFill/>
          <a:ln w="12700" cap="flat">
            <a:noFill/>
            <a:miter lim="400000"/>
          </a:ln>
          <a:effectLst>
            <a:outerShdw blurRad="50800" dist="38100" dir="2700000" algn="tl" rotWithShape="0">
              <a:prstClr val="black">
                <a:alpha val="73170"/>
              </a:prst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ru-RU" sz="4400" b="0" i="0" u="none" strike="noStrike" dirty="0">
                <a:solidFill>
                  <a:schemeClr val="bg1"/>
                </a:solidFill>
                <a:effectLst/>
                <a:latin typeface="Conthrax Sb" panose="020B0707020201080204" pitchFamily="34" charset="0"/>
              </a:rPr>
              <a:t>ТЕХНОЛОГИИ ЗДОРОВОЙ ЖИЗНИ</a:t>
            </a:r>
            <a:endParaRPr kumimoji="0" lang="ru-RU" sz="4400" b="0" i="0" u="none" strike="noStrike" cap="none" spc="0" normalizeH="0" baseline="0" dirty="0">
              <a:ln>
                <a:noFill/>
              </a:ln>
              <a:solidFill>
                <a:schemeClr val="bg1"/>
              </a:solidFill>
              <a:effectLst/>
              <a:uFillTx/>
              <a:latin typeface="Conthrax Sb" panose="020B0707020201080204" pitchFamily="34" charset="0"/>
              <a:sym typeface="Helvetica"/>
            </a:endParaRPr>
          </a:p>
        </p:txBody>
      </p:sp>
      <p:sp>
        <p:nvSpPr>
          <p:cNvPr id="2" name="Текст 2">
            <a:extLst>
              <a:ext uri="{FF2B5EF4-FFF2-40B4-BE49-F238E27FC236}">
                <a16:creationId xmlns:a16="http://schemas.microsoft.com/office/drawing/2014/main" id="{EAB7549E-5C5F-9CEC-FE4E-031C05C57330}"/>
              </a:ext>
            </a:extLst>
          </p:cNvPr>
          <p:cNvSpPr txBox="1"/>
          <p:nvPr/>
        </p:nvSpPr>
        <p:spPr>
          <a:xfrm>
            <a:off x="164889" y="1421494"/>
            <a:ext cx="8910046" cy="4356668"/>
          </a:xfrm>
          <a:prstGeom prst="rect">
            <a:avLst/>
          </a:prstGeom>
          <a:ln w="12700"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normAutofit/>
          </a:bodyPr>
          <a:lstStyle/>
          <a:p>
            <a:pPr defTabSz="877822">
              <a:defRPr sz="69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rPr lang="ru-RU" sz="4000" dirty="0"/>
              <a:t>Приложение отслеживающее активность и ЗОЖ пользователей</a:t>
            </a:r>
            <a:r>
              <a:rPr lang="ru-RU" sz="4000" dirty="0" smtClean="0"/>
              <a:t>,   </a:t>
            </a:r>
            <a:r>
              <a:rPr lang="ru-RU" sz="4000" dirty="0"/>
              <a:t>с балловой системой поощрения</a:t>
            </a:r>
          </a:p>
          <a:p>
            <a:pPr defTabSz="877822">
              <a:defRPr sz="23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endParaRPr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54815AE-2279-F7B2-6965-F04C684C4F89}"/>
              </a:ext>
            </a:extLst>
          </p:cNvPr>
          <p:cNvSpPr txBox="1"/>
          <p:nvPr/>
        </p:nvSpPr>
        <p:spPr>
          <a:xfrm>
            <a:off x="228216" y="4464940"/>
            <a:ext cx="3671749" cy="2492986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defTabSz="877822">
              <a:lnSpc>
                <a:spcPct val="150000"/>
              </a:lnSpc>
              <a:defRPr sz="2300">
                <a:solidFill>
                  <a:srgbClr val="8F00FF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dirty="0" smtClean="0"/>
              <a:t>Федорова Анастасия</a:t>
            </a:r>
            <a:endParaRPr lang="ru-RU" sz="6000" dirty="0">
              <a:latin typeface="Gilroy-ExtraBold"/>
              <a:ea typeface="Gilroy-ExtraBold"/>
              <a:cs typeface="Gilroy-ExtraBold"/>
              <a:sym typeface="Gilroy-ExtraBold"/>
            </a:endParaRPr>
          </a:p>
          <a:p>
            <a:pPr defTabSz="877822">
              <a:lnSpc>
                <a:spcPct val="150000"/>
              </a:lnSpc>
              <a:defRPr sz="23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dirty="0"/>
              <a:t>Генератор идей, координатор, исследователь</a:t>
            </a:r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35209287-A413-1037-CA7D-05FD0E55A9BB}"/>
              </a:ext>
            </a:extLst>
          </p:cNvPr>
          <p:cNvSpPr txBox="1"/>
          <p:nvPr/>
        </p:nvSpPr>
        <p:spPr>
          <a:xfrm>
            <a:off x="9219224" y="3028862"/>
            <a:ext cx="2839876" cy="1015659"/>
          </a:xfrm>
          <a:prstGeom prst="rect">
            <a:avLst/>
          </a:prstGeom>
          <a:noFill/>
          <a:ln w="12700" cap="flat">
            <a:noFill/>
            <a:miter lim="400000"/>
          </a:ln>
          <a:effectLst>
            <a:outerShdw blurRad="50800" dist="38100" dir="2700000" algn="tl" rotWithShape="0">
              <a:prstClr val="black">
                <a:alpha val="80450"/>
              </a:prst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8" tIns="45718" rIns="45718" bIns="45718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ru-RU" sz="1600" dirty="0">
                <a:solidFill>
                  <a:schemeClr val="bg1"/>
                </a:solidFill>
                <a:latin typeface="Conthrax Sb" panose="020B0707020201080204" pitchFamily="34" charset="0"/>
              </a:rPr>
              <a:t>НАЦИОНАЛЬНАЯ </a:t>
            </a:r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ru-RU" sz="1600" dirty="0">
                <a:solidFill>
                  <a:schemeClr val="bg1"/>
                </a:solidFill>
                <a:latin typeface="Conthrax Sb" panose="020B0707020201080204" pitchFamily="34" charset="0"/>
              </a:rPr>
              <a:t>ТЕХНОЛОГИЧЕСКАЯ</a:t>
            </a:r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ru-RU" sz="1600" dirty="0">
                <a:solidFill>
                  <a:schemeClr val="bg1"/>
                </a:solidFill>
                <a:latin typeface="Conthrax Sb" panose="020B0707020201080204" pitchFamily="34" charset="0"/>
              </a:rPr>
              <a:t>ИНИЦИАТИВА</a:t>
            </a:r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2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9E3980D-51DC-A0D5-4625-DC3895EDFDCC}"/>
              </a:ext>
            </a:extLst>
          </p:cNvPr>
          <p:cNvSpPr txBox="1"/>
          <p:nvPr/>
        </p:nvSpPr>
        <p:spPr>
          <a:xfrm>
            <a:off x="9246232" y="2471512"/>
            <a:ext cx="4209911" cy="707882"/>
          </a:xfrm>
          <a:prstGeom prst="rect">
            <a:avLst/>
          </a:prstGeom>
          <a:noFill/>
          <a:ln w="12700" cap="flat">
            <a:noFill/>
            <a:miter lim="400000"/>
          </a:ln>
          <a:effectLst>
            <a:outerShdw blurRad="50800" dist="38100" dir="2700000" algn="tl" rotWithShape="0">
              <a:prstClr val="black">
                <a:alpha val="72000"/>
              </a:prst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ru-RU" sz="2800" dirty="0">
                <a:solidFill>
                  <a:schemeClr val="bg1"/>
                </a:solidFill>
                <a:latin typeface="Conthrax Sb" panose="020B0707020201080204" pitchFamily="34" charset="0"/>
              </a:rPr>
              <a:t>20.35</a:t>
            </a:r>
            <a:endParaRPr lang="ru-RU" sz="5400" dirty="0">
              <a:solidFill>
                <a:schemeClr val="bg1"/>
              </a:solidFill>
              <a:latin typeface="Conthrax Sb" panose="020B0707020201080204" pitchFamily="34" charset="0"/>
            </a:endParaRPr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2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pic>
        <p:nvPicPr>
          <p:cNvPr id="10" name="Рисунок 9" descr="Изображение выглядит как текст&#10;&#10;Автоматически созданное описание">
            <a:extLst>
              <a:ext uri="{FF2B5EF4-FFF2-40B4-BE49-F238E27FC236}">
                <a16:creationId xmlns:a16="http://schemas.microsoft.com/office/drawing/2014/main" id="{EDFAFF89-1585-EE75-28E5-D4FAFEF2BF0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69927" y="4214798"/>
            <a:ext cx="3414233" cy="270836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69650"/>
              </a:prstClr>
            </a:outerShdw>
          </a:effectLst>
        </p:spPr>
      </p:pic>
      <p:pic>
        <p:nvPicPr>
          <p:cNvPr id="26" name="Рисунок 25">
            <a:extLst>
              <a:ext uri="{FF2B5EF4-FFF2-40B4-BE49-F238E27FC236}">
                <a16:creationId xmlns:a16="http://schemas.microsoft.com/office/drawing/2014/main" id="{9816BADD-8DE9-A5F8-F289-1C958347D62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39535" y="-483703"/>
            <a:ext cx="3199253" cy="319925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3770321528"/>
      </p:ext>
    </p:extLst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Прямоугольник">
            <a:extLst>
              <a:ext uri="{FF2B5EF4-FFF2-40B4-BE49-F238E27FC236}">
                <a16:creationId xmlns:a16="http://schemas.microsoft.com/office/drawing/2014/main" id="{8BA19C84-7E16-2C73-E6E9-37A8D6E71530}"/>
              </a:ext>
            </a:extLst>
          </p:cNvPr>
          <p:cNvSpPr/>
          <p:nvPr/>
        </p:nvSpPr>
        <p:spPr>
          <a:xfrm>
            <a:off x="8950699" y="2185924"/>
            <a:ext cx="3252690" cy="2007587"/>
          </a:xfrm>
          <a:prstGeom prst="rect">
            <a:avLst/>
          </a:prstGeom>
          <a:solidFill>
            <a:srgbClr val="9F00FF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solidFill>
                  <a:srgbClr val="FCAF17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23" name="Прямоугольник">
            <a:extLst>
              <a:ext uri="{FF2B5EF4-FFF2-40B4-BE49-F238E27FC236}">
                <a16:creationId xmlns:a16="http://schemas.microsoft.com/office/drawing/2014/main" id="{8D9E3EC4-23CB-745B-8556-47AE83121277}"/>
              </a:ext>
            </a:extLst>
          </p:cNvPr>
          <p:cNvSpPr/>
          <p:nvPr/>
        </p:nvSpPr>
        <p:spPr>
          <a:xfrm>
            <a:off x="8956917" y="4193511"/>
            <a:ext cx="3252690" cy="2661491"/>
          </a:xfrm>
          <a:prstGeom prst="rect">
            <a:avLst/>
          </a:prstGeom>
          <a:solidFill>
            <a:srgbClr val="FFAC00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solidFill>
                  <a:srgbClr val="FCAF17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12" name="Прямоугольник">
            <a:extLst>
              <a:ext uri="{FF2B5EF4-FFF2-40B4-BE49-F238E27FC236}">
                <a16:creationId xmlns:a16="http://schemas.microsoft.com/office/drawing/2014/main" id="{CA21E2A2-5C92-5BC9-8A39-0D997331C6B5}"/>
              </a:ext>
            </a:extLst>
          </p:cNvPr>
          <p:cNvSpPr/>
          <p:nvPr/>
        </p:nvSpPr>
        <p:spPr>
          <a:xfrm>
            <a:off x="0" y="-2728"/>
            <a:ext cx="12192000" cy="2225852"/>
          </a:xfrm>
          <a:prstGeom prst="rect">
            <a:avLst/>
          </a:prstGeom>
          <a:solidFill>
            <a:srgbClr val="ADDAE3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solidFill>
                  <a:srgbClr val="B5D8E1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150" name="Прямоугольник 13"/>
          <p:cNvSpPr/>
          <p:nvPr/>
        </p:nvSpPr>
        <p:spPr>
          <a:xfrm>
            <a:off x="8963135" y="4172224"/>
            <a:ext cx="3252690" cy="2685775"/>
          </a:xfrm>
          <a:prstGeom prst="rect">
            <a:avLst/>
          </a:prstGeom>
          <a:solidFill>
            <a:srgbClr val="FF2F2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solidFill>
                  <a:srgbClr val="FD493D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endParaRPr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8AF1B7F-21E6-8E79-97B5-91D7B8F9223E}"/>
              </a:ext>
            </a:extLst>
          </p:cNvPr>
          <p:cNvSpPr txBox="1"/>
          <p:nvPr/>
        </p:nvSpPr>
        <p:spPr>
          <a:xfrm>
            <a:off x="394957" y="356565"/>
            <a:ext cx="8228834" cy="1446546"/>
          </a:xfrm>
          <a:prstGeom prst="rect">
            <a:avLst/>
          </a:prstGeom>
          <a:noFill/>
          <a:ln w="12700" cap="flat">
            <a:noFill/>
            <a:miter lim="400000"/>
          </a:ln>
          <a:effectLst>
            <a:outerShdw blurRad="50800" dist="38100" dir="2700000" algn="tl" rotWithShape="0">
              <a:prstClr val="black">
                <a:alpha val="73170"/>
              </a:prst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ru-RU" sz="4400" b="0" i="0" u="none" strike="noStrike" dirty="0">
                <a:solidFill>
                  <a:schemeClr val="bg1"/>
                </a:solidFill>
                <a:effectLst/>
                <a:latin typeface="Conthrax Sb" panose="020B0707020201080204" pitchFamily="34" charset="0"/>
              </a:rPr>
              <a:t>ТЕХНОЛОГИИ ЗДОРОВОЙ ЖИЗНИ</a:t>
            </a:r>
            <a:endParaRPr kumimoji="0" lang="ru-RU" sz="4400" b="0" i="0" u="none" strike="noStrike" cap="none" spc="0" normalizeH="0" baseline="0" dirty="0">
              <a:ln>
                <a:noFill/>
              </a:ln>
              <a:solidFill>
                <a:schemeClr val="bg1"/>
              </a:solidFill>
              <a:effectLst/>
              <a:uFillTx/>
              <a:latin typeface="Conthrax Sb" panose="020B0707020201080204" pitchFamily="34" charset="0"/>
              <a:sym typeface="Helvetica"/>
            </a:endParaRPr>
          </a:p>
        </p:txBody>
      </p:sp>
      <p:sp>
        <p:nvSpPr>
          <p:cNvPr id="2" name="Текст 2">
            <a:extLst>
              <a:ext uri="{FF2B5EF4-FFF2-40B4-BE49-F238E27FC236}">
                <a16:creationId xmlns:a16="http://schemas.microsoft.com/office/drawing/2014/main" id="{EAB7549E-5C5F-9CEC-FE4E-031C05C57330}"/>
              </a:ext>
            </a:extLst>
          </p:cNvPr>
          <p:cNvSpPr txBox="1"/>
          <p:nvPr/>
        </p:nvSpPr>
        <p:spPr>
          <a:xfrm>
            <a:off x="110394" y="2223124"/>
            <a:ext cx="8729912" cy="2324991"/>
          </a:xfrm>
          <a:prstGeom prst="rect">
            <a:avLst/>
          </a:prstGeom>
          <a:ln w="12700"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normAutofit/>
          </a:bodyPr>
          <a:lstStyle/>
          <a:p>
            <a:pPr defTabSz="877822">
              <a:defRPr sz="69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rPr lang="ru-RU" sz="4000" dirty="0"/>
              <a:t>Приложение отслеживающее активность и </a:t>
            </a:r>
            <a:r>
              <a:rPr lang="ru-RU" sz="4000" dirty="0" smtClean="0"/>
              <a:t>ЗОЖ пользователей, с балловой системой поощрения</a:t>
            </a:r>
            <a:endParaRPr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54815AE-2279-F7B2-6965-F04C684C4F89}"/>
              </a:ext>
            </a:extLst>
          </p:cNvPr>
          <p:cNvSpPr txBox="1"/>
          <p:nvPr/>
        </p:nvSpPr>
        <p:spPr>
          <a:xfrm>
            <a:off x="228216" y="4464940"/>
            <a:ext cx="3671749" cy="1962072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defTabSz="877822">
              <a:lnSpc>
                <a:spcPct val="150000"/>
              </a:lnSpc>
              <a:defRPr sz="2300">
                <a:solidFill>
                  <a:srgbClr val="8F00FF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dirty="0" smtClean="0"/>
              <a:t>Соколова Дарья</a:t>
            </a:r>
            <a:endParaRPr lang="ru-RU" sz="6000" dirty="0">
              <a:latin typeface="Gilroy-ExtraBold"/>
              <a:ea typeface="Gilroy-ExtraBold"/>
              <a:cs typeface="Gilroy-ExtraBold"/>
              <a:sym typeface="Gilroy-ExtraBold"/>
            </a:endParaRPr>
          </a:p>
          <a:p>
            <a:pPr defTabSz="877822">
              <a:lnSpc>
                <a:spcPct val="150000"/>
              </a:lnSpc>
              <a:defRPr sz="23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dirty="0"/>
              <a:t>Талисман, душа команды, мотиватор</a:t>
            </a:r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35209287-A413-1037-CA7D-05FD0E55A9BB}"/>
              </a:ext>
            </a:extLst>
          </p:cNvPr>
          <p:cNvSpPr txBox="1"/>
          <p:nvPr/>
        </p:nvSpPr>
        <p:spPr>
          <a:xfrm>
            <a:off x="9219224" y="3028862"/>
            <a:ext cx="2839876" cy="1015659"/>
          </a:xfrm>
          <a:prstGeom prst="rect">
            <a:avLst/>
          </a:prstGeom>
          <a:noFill/>
          <a:ln w="12700" cap="flat">
            <a:noFill/>
            <a:miter lim="400000"/>
          </a:ln>
          <a:effectLst>
            <a:outerShdw blurRad="50800" dist="38100" dir="2700000" algn="tl" rotWithShape="0">
              <a:prstClr val="black">
                <a:alpha val="80450"/>
              </a:prst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8" tIns="45718" rIns="45718" bIns="45718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ru-RU" sz="1600" dirty="0">
                <a:solidFill>
                  <a:schemeClr val="bg1"/>
                </a:solidFill>
                <a:latin typeface="Conthrax Sb" panose="020B0707020201080204" pitchFamily="34" charset="0"/>
              </a:rPr>
              <a:t>НАЦИОНАЛЬНАЯ </a:t>
            </a:r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ru-RU" sz="1600" dirty="0">
                <a:solidFill>
                  <a:schemeClr val="bg1"/>
                </a:solidFill>
                <a:latin typeface="Conthrax Sb" panose="020B0707020201080204" pitchFamily="34" charset="0"/>
              </a:rPr>
              <a:t>ТЕХНОЛОГИЧЕСКАЯ</a:t>
            </a:r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ru-RU" sz="1600" dirty="0">
                <a:solidFill>
                  <a:schemeClr val="bg1"/>
                </a:solidFill>
                <a:latin typeface="Conthrax Sb" panose="020B0707020201080204" pitchFamily="34" charset="0"/>
              </a:rPr>
              <a:t>ИНИЦИАТИВА</a:t>
            </a:r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2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9E3980D-51DC-A0D5-4625-DC3895EDFDCC}"/>
              </a:ext>
            </a:extLst>
          </p:cNvPr>
          <p:cNvSpPr txBox="1"/>
          <p:nvPr/>
        </p:nvSpPr>
        <p:spPr>
          <a:xfrm>
            <a:off x="9246232" y="2471512"/>
            <a:ext cx="4209911" cy="707882"/>
          </a:xfrm>
          <a:prstGeom prst="rect">
            <a:avLst/>
          </a:prstGeom>
          <a:noFill/>
          <a:ln w="12700" cap="flat">
            <a:noFill/>
            <a:miter lim="400000"/>
          </a:ln>
          <a:effectLst>
            <a:outerShdw blurRad="50800" dist="38100" dir="2700000" algn="tl" rotWithShape="0">
              <a:prstClr val="black">
                <a:alpha val="72000"/>
              </a:prst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ru-RU" sz="2800" dirty="0">
                <a:solidFill>
                  <a:schemeClr val="bg1"/>
                </a:solidFill>
                <a:latin typeface="Conthrax Sb" panose="020B0707020201080204" pitchFamily="34" charset="0"/>
              </a:rPr>
              <a:t>20.35</a:t>
            </a:r>
            <a:endParaRPr lang="ru-RU" sz="5400" dirty="0">
              <a:solidFill>
                <a:schemeClr val="bg1"/>
              </a:solidFill>
              <a:latin typeface="Conthrax Sb" panose="020B0707020201080204" pitchFamily="34" charset="0"/>
            </a:endParaRPr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2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pic>
        <p:nvPicPr>
          <p:cNvPr id="10" name="Рисунок 9" descr="Изображение выглядит как текст&#10;&#10;Автоматически созданное описание">
            <a:extLst>
              <a:ext uri="{FF2B5EF4-FFF2-40B4-BE49-F238E27FC236}">
                <a16:creationId xmlns:a16="http://schemas.microsoft.com/office/drawing/2014/main" id="{EDFAFF89-1585-EE75-28E5-D4FAFEF2BF0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69927" y="4214798"/>
            <a:ext cx="3414233" cy="270836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69650"/>
              </a:prstClr>
            </a:outerShdw>
          </a:effectLst>
        </p:spPr>
      </p:pic>
      <p:pic>
        <p:nvPicPr>
          <p:cNvPr id="26" name="Рисунок 25">
            <a:extLst>
              <a:ext uri="{FF2B5EF4-FFF2-40B4-BE49-F238E27FC236}">
                <a16:creationId xmlns:a16="http://schemas.microsoft.com/office/drawing/2014/main" id="{9816BADD-8DE9-A5F8-F289-1C958347D62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39535" y="-483703"/>
            <a:ext cx="3199253" cy="319925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3760351152"/>
      </p:ext>
    </p:extLst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Текст 2"/>
          <p:cNvSpPr txBox="1"/>
          <p:nvPr/>
        </p:nvSpPr>
        <p:spPr>
          <a:xfrm>
            <a:off x="559690" y="1955444"/>
            <a:ext cx="6518934" cy="6463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en-US" sz="3600" dirty="0" smtClean="0"/>
              <a:t>HealthPay</a:t>
            </a:r>
            <a:endParaRPr sz="3600" dirty="0"/>
          </a:p>
        </p:txBody>
      </p:sp>
      <p:sp>
        <p:nvSpPr>
          <p:cNvPr id="185" name="Текст 2"/>
          <p:cNvSpPr txBox="1"/>
          <p:nvPr/>
        </p:nvSpPr>
        <p:spPr>
          <a:xfrm>
            <a:off x="609152" y="3188386"/>
            <a:ext cx="4989789" cy="28007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/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en-US" dirty="0" smtClean="0"/>
              <a:t>HealthPay</a:t>
            </a:r>
            <a:r>
              <a:rPr lang="ru-RU" dirty="0" smtClean="0"/>
              <a:t> – страховка, которая поощряет здоровый образ жизни.</a:t>
            </a:r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lang="ru-RU" dirty="0"/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dirty="0" smtClean="0"/>
              <a:t>Приложение </a:t>
            </a:r>
            <a:r>
              <a:rPr lang="en-US" dirty="0" smtClean="0"/>
              <a:t>HealthPay</a:t>
            </a:r>
            <a:r>
              <a:rPr lang="ru-RU" dirty="0" smtClean="0"/>
              <a:t> будет фиксировать и отсылать показатели ЗОЖ и физической активности клиентов страховой компании.</a:t>
            </a:r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lang="ru-RU" dirty="0" smtClean="0"/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dirty="0" smtClean="0"/>
              <a:t>При достижении поставленных целей будут начисляться специальные баллы, которые можно обменять на скидку страховых услуг жизни или денежные средства.</a:t>
            </a:r>
            <a:endParaRPr dirty="0"/>
          </a:p>
        </p:txBody>
      </p:sp>
      <p:grpSp>
        <p:nvGrpSpPr>
          <p:cNvPr id="188" name="Прямоугольник 16"/>
          <p:cNvGrpSpPr/>
          <p:nvPr/>
        </p:nvGrpSpPr>
        <p:grpSpPr>
          <a:xfrm>
            <a:off x="-7504" y="6369543"/>
            <a:ext cx="542260" cy="506841"/>
            <a:chOff x="0" y="0"/>
            <a:chExt cx="542258" cy="506839"/>
          </a:xfrm>
        </p:grpSpPr>
        <p:sp>
          <p:nvSpPr>
            <p:cNvPr id="186" name="Прямоугольник"/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D493D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87" name="7"/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 dirty="0"/>
                <a:t>3</a:t>
              </a:r>
              <a:endParaRPr dirty="0"/>
            </a:p>
          </p:txBody>
        </p:sp>
      </p:grpSp>
      <p:sp>
        <p:nvSpPr>
          <p:cNvPr id="194" name="Текст 2"/>
          <p:cNvSpPr txBox="1"/>
          <p:nvPr/>
        </p:nvSpPr>
        <p:spPr>
          <a:xfrm>
            <a:off x="6812099" y="3188386"/>
            <a:ext cx="4989790" cy="107721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/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dirty="0" smtClean="0"/>
              <a:t>Это программа поможет людям вести здоровый, подвижный образ жизни, мотивируя их скидкой на оказанные услуги или небольшой материальной наградой.</a:t>
            </a:r>
            <a:endParaRPr dirty="0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4CAC815B-16BD-C06B-C8DE-386D9FCB03D9}"/>
              </a:ext>
            </a:extLst>
          </p:cNvPr>
          <p:cNvSpPr txBox="1"/>
          <p:nvPr/>
        </p:nvSpPr>
        <p:spPr>
          <a:xfrm>
            <a:off x="420955" y="353951"/>
            <a:ext cx="6518934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1600" cap="all" dirty="0" smtClean="0">
                <a:solidFill>
                  <a:schemeClr val="tx1"/>
                </a:solidFill>
              </a:rPr>
              <a:t>О проекте</a:t>
            </a:r>
            <a:endParaRPr sz="1600" cap="all" dirty="0">
              <a:solidFill>
                <a:schemeClr val="tx1"/>
              </a:solidFill>
            </a:endParaRPr>
          </a:p>
        </p:txBody>
      </p:sp>
      <p:grpSp>
        <p:nvGrpSpPr>
          <p:cNvPr id="9" name="Группа 8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 rot="5400000">
            <a:off x="4795991" y="4266990"/>
            <a:ext cx="2624903" cy="97077"/>
            <a:chOff x="0" y="692501"/>
            <a:chExt cx="2624903" cy="97077"/>
          </a:xfrm>
        </p:grpSpPr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3" name="Прямоугольник 12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4" name="Прямоугольник 13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297632540"/>
      </p:ext>
    </p:extLst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Текст 2"/>
          <p:cNvSpPr txBox="1"/>
          <p:nvPr/>
        </p:nvSpPr>
        <p:spPr>
          <a:xfrm>
            <a:off x="497701" y="992822"/>
            <a:ext cx="6518934" cy="6463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3600" dirty="0" smtClean="0"/>
              <a:t>Основные показатели</a:t>
            </a:r>
            <a:endParaRPr sz="3600" dirty="0"/>
          </a:p>
        </p:txBody>
      </p:sp>
      <p:sp>
        <p:nvSpPr>
          <p:cNvPr id="185" name="Текст 2"/>
          <p:cNvSpPr txBox="1"/>
          <p:nvPr/>
        </p:nvSpPr>
        <p:spPr>
          <a:xfrm>
            <a:off x="497701" y="1927456"/>
            <a:ext cx="4989789" cy="28007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/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dirty="0" smtClean="0"/>
              <a:t>Проблема, которую решает проект – снижение доли населения ведущие здоровый и активный образ жизни</a:t>
            </a:r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lang="ru-RU" dirty="0" smtClean="0"/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dirty="0" smtClean="0"/>
              <a:t>Рынок - сегмент здравоохранения</a:t>
            </a:r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lang="ru-RU" dirty="0" smtClean="0"/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dirty="0" smtClean="0"/>
              <a:t>Конечный продукт – приложение по контролю ЗОЖ (</a:t>
            </a:r>
            <a:r>
              <a:rPr lang="en-US" dirty="0" smtClean="0"/>
              <a:t>HealthPay)</a:t>
            </a:r>
            <a:r>
              <a:rPr lang="ru-RU" dirty="0" smtClean="0"/>
              <a:t> </a:t>
            </a:r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lang="ru-RU" dirty="0"/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dirty="0" smtClean="0"/>
              <a:t>Целевая аудитория – все население страны старше 18 лет</a:t>
            </a:r>
            <a:endParaRPr dirty="0"/>
          </a:p>
        </p:txBody>
      </p:sp>
      <p:grpSp>
        <p:nvGrpSpPr>
          <p:cNvPr id="188" name="Прямоугольник 16"/>
          <p:cNvGrpSpPr/>
          <p:nvPr/>
        </p:nvGrpSpPr>
        <p:grpSpPr>
          <a:xfrm>
            <a:off x="-7504" y="6369543"/>
            <a:ext cx="542260" cy="506841"/>
            <a:chOff x="0" y="0"/>
            <a:chExt cx="542258" cy="506839"/>
          </a:xfrm>
        </p:grpSpPr>
        <p:sp>
          <p:nvSpPr>
            <p:cNvPr id="186" name="Прямоугольник"/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D493D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87" name="7"/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 dirty="0" smtClean="0"/>
                <a:t>4</a:t>
              </a:r>
              <a:endParaRPr dirty="0"/>
            </a:p>
          </p:txBody>
        </p:sp>
      </p:grpSp>
      <p:sp>
        <p:nvSpPr>
          <p:cNvPr id="194" name="Текст 2"/>
          <p:cNvSpPr txBox="1"/>
          <p:nvPr/>
        </p:nvSpPr>
        <p:spPr>
          <a:xfrm>
            <a:off x="6939889" y="1927456"/>
            <a:ext cx="4989790" cy="181587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/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dirty="0" smtClean="0"/>
              <a:t>Цели проекта:</a:t>
            </a:r>
          </a:p>
          <a:p>
            <a:pPr marL="285750" lvl="8" indent="-285750">
              <a:buFont typeface="Arial" panose="020B0604020202020204" pitchFamily="34" charset="0"/>
              <a:buChar char="•"/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dirty="0" smtClean="0"/>
              <a:t>Поднять уровень мотивации населения к ЗОЖ</a:t>
            </a:r>
          </a:p>
          <a:p>
            <a:pPr marL="285750" lvl="8" indent="-285750">
              <a:buFont typeface="Arial" panose="020B0604020202020204" pitchFamily="34" charset="0"/>
              <a:buChar char="•"/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dirty="0" smtClean="0"/>
              <a:t>Повысить конкурентоспособность и привилегированность выбранной страховой компании</a:t>
            </a:r>
          </a:p>
          <a:p>
            <a:pPr marL="285750" lvl="8" indent="-285750">
              <a:buFont typeface="Arial" panose="020B0604020202020204" pitchFamily="34" charset="0"/>
              <a:buChar char="•"/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dirty="0" smtClean="0"/>
              <a:t>Модернизация сферы здравоохранения за счет внедрения бонусной системы поощрения</a:t>
            </a:r>
            <a:endParaRPr dirty="0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4CAC815B-16BD-C06B-C8DE-386D9FCB03D9}"/>
              </a:ext>
            </a:extLst>
          </p:cNvPr>
          <p:cNvSpPr txBox="1"/>
          <p:nvPr/>
        </p:nvSpPr>
        <p:spPr>
          <a:xfrm>
            <a:off x="420955" y="353951"/>
            <a:ext cx="6518934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1600" cap="all" dirty="0" smtClean="0">
                <a:solidFill>
                  <a:schemeClr val="tx1"/>
                </a:solidFill>
              </a:rPr>
              <a:t>О проекте</a:t>
            </a:r>
            <a:endParaRPr sz="1600" cap="all" dirty="0">
              <a:solidFill>
                <a:schemeClr val="tx1"/>
              </a:solidFill>
            </a:endParaRPr>
          </a:p>
        </p:txBody>
      </p:sp>
      <p:grpSp>
        <p:nvGrpSpPr>
          <p:cNvPr id="33" name="Группа 32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 rot="5400000">
            <a:off x="4852699" y="3279298"/>
            <a:ext cx="2624903" cy="97077"/>
            <a:chOff x="0" y="692501"/>
            <a:chExt cx="2624903" cy="97077"/>
          </a:xfrm>
        </p:grpSpPr>
        <p:sp>
          <p:nvSpPr>
            <p:cNvPr id="34" name="Прямоугольник 33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35" name="Прямоугольник 34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36" name="Прямоугольник 35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37" name="Прямоугольник 36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38" name="Прямоугольник 37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862407306"/>
      </p:ext>
    </p:extLst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8" name="Прямоугольник 16"/>
          <p:cNvGrpSpPr/>
          <p:nvPr/>
        </p:nvGrpSpPr>
        <p:grpSpPr>
          <a:xfrm>
            <a:off x="-7504" y="6357186"/>
            <a:ext cx="542260" cy="506841"/>
            <a:chOff x="0" y="0"/>
            <a:chExt cx="542258" cy="506839"/>
          </a:xfrm>
        </p:grpSpPr>
        <p:sp>
          <p:nvSpPr>
            <p:cNvPr id="186" name="Прямоугольник"/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CAF17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87" name="7"/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 dirty="0" smtClean="0"/>
                <a:t>5</a:t>
              </a:r>
              <a:endParaRPr dirty="0"/>
            </a:p>
          </p:txBody>
        </p:sp>
      </p:grpSp>
      <p:sp>
        <p:nvSpPr>
          <p:cNvPr id="3" name="Текст 2">
            <a:extLst>
              <a:ext uri="{FF2B5EF4-FFF2-40B4-BE49-F238E27FC236}">
                <a16:creationId xmlns:a16="http://schemas.microsoft.com/office/drawing/2014/main" id="{4CAC815B-16BD-C06B-C8DE-386D9FCB03D9}"/>
              </a:ext>
            </a:extLst>
          </p:cNvPr>
          <p:cNvSpPr txBox="1"/>
          <p:nvPr/>
        </p:nvSpPr>
        <p:spPr>
          <a:xfrm>
            <a:off x="420955" y="353951"/>
            <a:ext cx="6518934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1600" cap="all" dirty="0" smtClean="0">
                <a:solidFill>
                  <a:schemeClr val="tx1"/>
                </a:solidFill>
              </a:rPr>
              <a:t>бюджет</a:t>
            </a:r>
            <a:endParaRPr sz="1600" cap="all" dirty="0">
              <a:solidFill>
                <a:schemeClr val="tx1"/>
              </a:solidFill>
            </a:endParaRPr>
          </a:p>
        </p:txBody>
      </p:sp>
      <p:sp>
        <p:nvSpPr>
          <p:cNvPr id="2" name="Текст 2">
            <a:extLst>
              <a:ext uri="{FF2B5EF4-FFF2-40B4-BE49-F238E27FC236}">
                <a16:creationId xmlns:a16="http://schemas.microsoft.com/office/drawing/2014/main" id="{1DDE4AED-F6DD-A527-4565-F40167CC4C2E}"/>
              </a:ext>
            </a:extLst>
          </p:cNvPr>
          <p:cNvSpPr txBox="1"/>
          <p:nvPr/>
        </p:nvSpPr>
        <p:spPr>
          <a:xfrm>
            <a:off x="6944993" y="3175192"/>
            <a:ext cx="4345769" cy="193898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pPr marL="285750" indent="-285750">
              <a:buSzPct val="100000"/>
              <a:buFont typeface="Arial"/>
              <a:buChar char="•"/>
              <a:defRPr sz="1600">
                <a:solidFill>
                  <a:srgbClr val="8F00FF"/>
                </a:solidFill>
                <a:latin typeface="Gilroy-Regular"/>
                <a:ea typeface="Gilroy-Regular"/>
                <a:cs typeface="Gilroy-Regular"/>
                <a:sym typeface="Gilroy-Regular"/>
              </a:defRPr>
            </a:pPr>
            <a:r>
              <a:rPr lang="ru-RU" dirty="0" smtClean="0"/>
              <a:t>Страховая компания (повышение конкурентоспособности)</a:t>
            </a:r>
            <a:endParaRPr sz="1200" dirty="0"/>
          </a:p>
          <a:p>
            <a:pPr>
              <a:defRPr sz="1200">
                <a:solidFill>
                  <a:srgbClr val="8F00FF"/>
                </a:solidFill>
                <a:latin typeface="Gilroy-Regular"/>
                <a:ea typeface="Gilroy-Regular"/>
                <a:cs typeface="Gilroy-Regular"/>
                <a:sym typeface="Gilroy-Regular"/>
              </a:defRPr>
            </a:pPr>
            <a:endParaRPr sz="1200" dirty="0"/>
          </a:p>
          <a:p>
            <a:pPr marL="285750" indent="-285750">
              <a:buSzPct val="100000"/>
              <a:buFont typeface="Arial"/>
              <a:buChar char="•"/>
              <a:defRPr sz="1600">
                <a:solidFill>
                  <a:srgbClr val="8F00FF"/>
                </a:solidFill>
                <a:latin typeface="Gilroy-Regular"/>
                <a:ea typeface="Gilroy-Regular"/>
                <a:cs typeface="Gilroy-Regular"/>
                <a:sym typeface="Gilroy-Regular"/>
              </a:defRPr>
            </a:pPr>
            <a:r>
              <a:rPr lang="ru-RU" sz="1600" dirty="0" smtClean="0"/>
              <a:t>Государство (повышение уровня жизни населения)</a:t>
            </a:r>
            <a:endParaRPr sz="1200" dirty="0"/>
          </a:p>
          <a:p>
            <a:pPr>
              <a:defRPr sz="1200">
                <a:solidFill>
                  <a:srgbClr val="8F00FF"/>
                </a:solidFill>
                <a:latin typeface="Gilroy-Regular"/>
                <a:ea typeface="Gilroy-Regular"/>
                <a:cs typeface="Gilroy-Regular"/>
                <a:sym typeface="Gilroy-Regular"/>
              </a:defRPr>
            </a:pPr>
            <a:endParaRPr sz="1200" dirty="0"/>
          </a:p>
          <a:p>
            <a:pPr marL="285750" indent="-285750">
              <a:buSzPct val="100000"/>
              <a:buFont typeface="Arial"/>
              <a:buChar char="•"/>
              <a:defRPr sz="1600">
                <a:solidFill>
                  <a:srgbClr val="8F00FF"/>
                </a:solidFill>
                <a:latin typeface="Gilroy-Regular"/>
                <a:ea typeface="Gilroy-Regular"/>
                <a:cs typeface="Gilroy-Regular"/>
                <a:sym typeface="Gilroy-Regular"/>
              </a:defRPr>
            </a:pPr>
            <a:r>
              <a:rPr lang="ru-RU" dirty="0" smtClean="0"/>
              <a:t>Предприниматели (перспективность проекта)</a:t>
            </a:r>
            <a:endParaRPr dirty="0"/>
          </a:p>
        </p:txBody>
      </p:sp>
      <p:sp>
        <p:nvSpPr>
          <p:cNvPr id="4" name="Текст 2">
            <a:extLst>
              <a:ext uri="{FF2B5EF4-FFF2-40B4-BE49-F238E27FC236}">
                <a16:creationId xmlns:a16="http://schemas.microsoft.com/office/drawing/2014/main" id="{C6B68C62-35A5-0EB2-1E14-760A4057FE5C}"/>
              </a:ext>
            </a:extLst>
          </p:cNvPr>
          <p:cNvSpPr txBox="1"/>
          <p:nvPr/>
        </p:nvSpPr>
        <p:spPr>
          <a:xfrm>
            <a:off x="497701" y="2306343"/>
            <a:ext cx="4989789" cy="378564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dirty="0" smtClean="0"/>
              <a:t>Стоимость проекта – 1 миллион рублей, что включает в себя </a:t>
            </a:r>
            <a:r>
              <a:rPr lang="ru-RU" dirty="0" err="1" smtClean="0"/>
              <a:t>найм</a:t>
            </a:r>
            <a:r>
              <a:rPr lang="ru-RU" dirty="0" smtClean="0"/>
              <a:t> </a:t>
            </a:r>
            <a:r>
              <a:rPr lang="ru-RU" dirty="0" err="1" smtClean="0"/>
              <a:t>айти</a:t>
            </a:r>
            <a:r>
              <a:rPr lang="ru-RU" dirty="0" smtClean="0"/>
              <a:t>-специалистов, маркетологов, </a:t>
            </a:r>
            <a:r>
              <a:rPr lang="ru-RU" dirty="0" err="1" smtClean="0"/>
              <a:t>тестировщиков</a:t>
            </a:r>
            <a:r>
              <a:rPr lang="ru-RU" dirty="0" smtClean="0"/>
              <a:t>.</a:t>
            </a:r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lang="ru-RU" dirty="0" smtClean="0"/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dirty="0" smtClean="0"/>
              <a:t>Основная </a:t>
            </a:r>
            <a:r>
              <a:rPr lang="ru-RU" dirty="0" smtClean="0"/>
              <a:t>идея проекта состоит в расширение клиентских баз страховых компаний, а так же повышение доли населения ведущие здоровый и активный образ жизни.</a:t>
            </a:r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lang="ru-RU" dirty="0"/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dirty="0" smtClean="0"/>
              <a:t>Основная прибыль с проекта будет с увеличения числа потребителей услуг страхования.</a:t>
            </a:r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lang="ru-RU" dirty="0"/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dirty="0" smtClean="0"/>
              <a:t>Мы выделили 3 основные категории финансирования с их личными преимуществами, которым будет интересна наша идея</a:t>
            </a:r>
            <a:endParaRPr dirty="0"/>
          </a:p>
        </p:txBody>
      </p:sp>
      <p:sp>
        <p:nvSpPr>
          <p:cNvPr id="12" name="Текст 2">
            <a:extLst>
              <a:ext uri="{FF2B5EF4-FFF2-40B4-BE49-F238E27FC236}">
                <a16:creationId xmlns:a16="http://schemas.microsoft.com/office/drawing/2014/main" id="{65E0BF6E-BA3A-1E7B-5928-68FC9F500BCE}"/>
              </a:ext>
            </a:extLst>
          </p:cNvPr>
          <p:cNvSpPr txBox="1"/>
          <p:nvPr/>
        </p:nvSpPr>
        <p:spPr>
          <a:xfrm>
            <a:off x="575127" y="1419853"/>
            <a:ext cx="8768897" cy="6463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3600" dirty="0" smtClean="0"/>
              <a:t>Финансовая составляющая проекта</a:t>
            </a:r>
            <a:endParaRPr sz="3600" dirty="0"/>
          </a:p>
        </p:txBody>
      </p:sp>
      <p:grpSp>
        <p:nvGrpSpPr>
          <p:cNvPr id="15" name="Группа 14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68539"/>
            <a:ext cx="2624903" cy="97077"/>
            <a:chOff x="0" y="692501"/>
            <a:chExt cx="2624903" cy="97077"/>
          </a:xfrm>
        </p:grpSpPr>
        <p:sp>
          <p:nvSpPr>
            <p:cNvPr id="16" name="Прямоугольник 15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7" name="Прямоугольник 16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8" name="Прямоугольник 17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9" name="Прямоугольник 18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20" name="Прямоугольник 19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grpSp>
        <p:nvGrpSpPr>
          <p:cNvPr id="27" name="Группа 26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 rot="5400000">
            <a:off x="4916862" y="4142683"/>
            <a:ext cx="2624903" cy="97077"/>
            <a:chOff x="0" y="692501"/>
            <a:chExt cx="2624903" cy="97077"/>
          </a:xfrm>
        </p:grpSpPr>
        <p:sp>
          <p:nvSpPr>
            <p:cNvPr id="28" name="Прямоугольник 27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29" name="Прямоугольник 28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30" name="Прямоугольник 29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31" name="Прямоугольник 30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32" name="Прямоугольник 31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72892781"/>
      </p:ext>
    </p:extLst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Текст 2">
            <a:extLst>
              <a:ext uri="{FF2B5EF4-FFF2-40B4-BE49-F238E27FC236}">
                <a16:creationId xmlns:a16="http://schemas.microsoft.com/office/drawing/2014/main" id="{00639E2F-6BCB-D6BD-96FD-ED6BA872F990}"/>
              </a:ext>
            </a:extLst>
          </p:cNvPr>
          <p:cNvSpPr txBox="1"/>
          <p:nvPr/>
        </p:nvSpPr>
        <p:spPr>
          <a:xfrm>
            <a:off x="6615058" y="-110017"/>
            <a:ext cx="759795" cy="193898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rPr dirty="0">
                <a:solidFill>
                  <a:srgbClr val="9F00FF"/>
                </a:solidFill>
              </a:rPr>
              <a:t>1</a:t>
            </a:r>
          </a:p>
        </p:txBody>
      </p:sp>
      <p:sp>
        <p:nvSpPr>
          <p:cNvPr id="22" name="Текст 2">
            <a:extLst>
              <a:ext uri="{FF2B5EF4-FFF2-40B4-BE49-F238E27FC236}">
                <a16:creationId xmlns:a16="http://schemas.microsoft.com/office/drawing/2014/main" id="{40ECE85A-89B4-B034-BBCD-C51FD33B6118}"/>
              </a:ext>
            </a:extLst>
          </p:cNvPr>
          <p:cNvSpPr txBox="1"/>
          <p:nvPr/>
        </p:nvSpPr>
        <p:spPr>
          <a:xfrm>
            <a:off x="6506864" y="2827640"/>
            <a:ext cx="759795" cy="193898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rPr dirty="0">
                <a:solidFill>
                  <a:srgbClr val="9F00FF"/>
                </a:solidFill>
              </a:rPr>
              <a:t>3</a:t>
            </a:r>
          </a:p>
        </p:txBody>
      </p:sp>
      <p:sp>
        <p:nvSpPr>
          <p:cNvPr id="23" name="Текст 2">
            <a:extLst>
              <a:ext uri="{FF2B5EF4-FFF2-40B4-BE49-F238E27FC236}">
                <a16:creationId xmlns:a16="http://schemas.microsoft.com/office/drawing/2014/main" id="{4DFDD2C4-A9D5-4F3A-4266-393EF2C2CFE8}"/>
              </a:ext>
            </a:extLst>
          </p:cNvPr>
          <p:cNvSpPr txBox="1"/>
          <p:nvPr/>
        </p:nvSpPr>
        <p:spPr>
          <a:xfrm>
            <a:off x="9684871" y="1288401"/>
            <a:ext cx="759794" cy="193898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rPr dirty="0">
                <a:solidFill>
                  <a:srgbClr val="9F00FF"/>
                </a:solidFill>
              </a:rPr>
              <a:t>2</a:t>
            </a:r>
          </a:p>
        </p:txBody>
      </p:sp>
      <p:sp>
        <p:nvSpPr>
          <p:cNvPr id="24" name="Текст 2">
            <a:extLst>
              <a:ext uri="{FF2B5EF4-FFF2-40B4-BE49-F238E27FC236}">
                <a16:creationId xmlns:a16="http://schemas.microsoft.com/office/drawing/2014/main" id="{BA0B350F-B5B5-5B17-0C85-C204DA452869}"/>
              </a:ext>
            </a:extLst>
          </p:cNvPr>
          <p:cNvSpPr txBox="1"/>
          <p:nvPr/>
        </p:nvSpPr>
        <p:spPr>
          <a:xfrm>
            <a:off x="10197670" y="3751069"/>
            <a:ext cx="759794" cy="193898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endParaRPr dirty="0">
              <a:solidFill>
                <a:srgbClr val="9F00FF"/>
              </a:solidFill>
            </a:endParaRPr>
          </a:p>
        </p:txBody>
      </p:sp>
      <p:sp>
        <p:nvSpPr>
          <p:cNvPr id="25" name="Текст 2">
            <a:extLst>
              <a:ext uri="{FF2B5EF4-FFF2-40B4-BE49-F238E27FC236}">
                <a16:creationId xmlns:a16="http://schemas.microsoft.com/office/drawing/2014/main" id="{E449CD20-430A-7DD9-ED27-9D1F7DA327CE}"/>
              </a:ext>
            </a:extLst>
          </p:cNvPr>
          <p:cNvSpPr txBox="1"/>
          <p:nvPr/>
        </p:nvSpPr>
        <p:spPr>
          <a:xfrm>
            <a:off x="6572539" y="4562803"/>
            <a:ext cx="2066636" cy="83099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rPr lang="ru-RU" dirty="0" smtClean="0"/>
              <a:t>Заболевания из-за малоподвижного образа жизни</a:t>
            </a:r>
            <a:endParaRPr dirty="0"/>
          </a:p>
        </p:txBody>
      </p:sp>
      <p:sp>
        <p:nvSpPr>
          <p:cNvPr id="26" name="Текст 2">
            <a:extLst>
              <a:ext uri="{FF2B5EF4-FFF2-40B4-BE49-F238E27FC236}">
                <a16:creationId xmlns:a16="http://schemas.microsoft.com/office/drawing/2014/main" id="{27BAC03B-EB46-314B-DC45-E7AD5C314E3C}"/>
              </a:ext>
            </a:extLst>
          </p:cNvPr>
          <p:cNvSpPr txBox="1"/>
          <p:nvPr/>
        </p:nvSpPr>
        <p:spPr>
          <a:xfrm>
            <a:off x="6662525" y="1560522"/>
            <a:ext cx="1565011" cy="83099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rPr lang="ru-RU" dirty="0" smtClean="0"/>
              <a:t>Заболевания вызванные курением</a:t>
            </a:r>
            <a:endParaRPr dirty="0"/>
          </a:p>
        </p:txBody>
      </p:sp>
      <p:sp>
        <p:nvSpPr>
          <p:cNvPr id="27" name="Текст 2">
            <a:extLst>
              <a:ext uri="{FF2B5EF4-FFF2-40B4-BE49-F238E27FC236}">
                <a16:creationId xmlns:a16="http://schemas.microsoft.com/office/drawing/2014/main" id="{000D3CE4-34EE-E26E-E7A2-678BFE00736C}"/>
              </a:ext>
            </a:extLst>
          </p:cNvPr>
          <p:cNvSpPr txBox="1"/>
          <p:nvPr/>
        </p:nvSpPr>
        <p:spPr>
          <a:xfrm>
            <a:off x="9718283" y="2977844"/>
            <a:ext cx="1565011" cy="107721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rPr lang="ru-RU" dirty="0" smtClean="0"/>
              <a:t>Заболевания вызванные употребление алкоголя</a:t>
            </a:r>
            <a:endParaRPr dirty="0"/>
          </a:p>
        </p:txBody>
      </p:sp>
      <p:sp>
        <p:nvSpPr>
          <p:cNvPr id="28" name="Текст 2">
            <a:extLst>
              <a:ext uri="{FF2B5EF4-FFF2-40B4-BE49-F238E27FC236}">
                <a16:creationId xmlns:a16="http://schemas.microsoft.com/office/drawing/2014/main" id="{166F96AD-EABC-03A5-50C6-42E5F6853235}"/>
              </a:ext>
            </a:extLst>
          </p:cNvPr>
          <p:cNvSpPr txBox="1"/>
          <p:nvPr/>
        </p:nvSpPr>
        <p:spPr>
          <a:xfrm>
            <a:off x="10266423" y="5438847"/>
            <a:ext cx="1565011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endParaRPr dirty="0"/>
          </a:p>
        </p:txBody>
      </p:sp>
      <p:sp>
        <p:nvSpPr>
          <p:cNvPr id="29" name="Соединительная линия уступом 2">
            <a:extLst>
              <a:ext uri="{FF2B5EF4-FFF2-40B4-BE49-F238E27FC236}">
                <a16:creationId xmlns:a16="http://schemas.microsoft.com/office/drawing/2014/main" id="{9428A32D-CAF8-886B-9A02-19EBCAA4CFE9}"/>
              </a:ext>
            </a:extLst>
          </p:cNvPr>
          <p:cNvSpPr/>
          <p:nvPr/>
        </p:nvSpPr>
        <p:spPr>
          <a:xfrm>
            <a:off x="7477146" y="1011301"/>
            <a:ext cx="2162014" cy="132392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 w="63500">
            <a:solidFill>
              <a:srgbClr val="FCAF17"/>
            </a:solidFill>
            <a:miter/>
            <a:tailEnd type="triangle"/>
          </a:ln>
        </p:spPr>
        <p:txBody>
          <a:bodyPr lIns="45718" tIns="45718" rIns="45718" bIns="45718" anchor="ctr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30" name="Соединительная линия уступом 26">
            <a:extLst>
              <a:ext uri="{FF2B5EF4-FFF2-40B4-BE49-F238E27FC236}">
                <a16:creationId xmlns:a16="http://schemas.microsoft.com/office/drawing/2014/main" id="{7901E5FE-4CBA-7A96-46EB-10221AA8CFD0}"/>
              </a:ext>
            </a:extLst>
          </p:cNvPr>
          <p:cNvSpPr/>
          <p:nvPr/>
        </p:nvSpPr>
        <p:spPr>
          <a:xfrm flipH="1">
            <a:off x="7663413" y="2702913"/>
            <a:ext cx="1828805" cy="106680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 w="63500">
            <a:solidFill>
              <a:srgbClr val="FCAF17"/>
            </a:solidFill>
            <a:miter/>
            <a:tailEnd type="triangle"/>
          </a:ln>
        </p:spPr>
        <p:txBody>
          <a:bodyPr lIns="45718" tIns="45718" rIns="45718" bIns="45718" anchor="ctr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4CAC815B-16BD-C06B-C8DE-386D9FCB03D9}"/>
              </a:ext>
            </a:extLst>
          </p:cNvPr>
          <p:cNvSpPr txBox="1"/>
          <p:nvPr/>
        </p:nvSpPr>
        <p:spPr>
          <a:xfrm>
            <a:off x="420955" y="353951"/>
            <a:ext cx="6518934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1600" cap="all" dirty="0" smtClean="0">
                <a:solidFill>
                  <a:schemeClr val="tx1"/>
                </a:solidFill>
              </a:rPr>
              <a:t>Показатели</a:t>
            </a:r>
            <a:endParaRPr sz="1600" cap="all" dirty="0">
              <a:solidFill>
                <a:schemeClr val="tx1"/>
              </a:solidFill>
            </a:endParaRPr>
          </a:p>
        </p:txBody>
      </p:sp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grpSp>
        <p:nvGrpSpPr>
          <p:cNvPr id="15" name="Прямоугольник 16">
            <a:extLst>
              <a:ext uri="{FF2B5EF4-FFF2-40B4-BE49-F238E27FC236}">
                <a16:creationId xmlns:a16="http://schemas.microsoft.com/office/drawing/2014/main" id="{CB5DF538-1EDC-5349-F002-B4735B6B0626}"/>
              </a:ext>
            </a:extLst>
          </p:cNvPr>
          <p:cNvGrpSpPr/>
          <p:nvPr/>
        </p:nvGrpSpPr>
        <p:grpSpPr>
          <a:xfrm>
            <a:off x="-6778" y="6365338"/>
            <a:ext cx="542260" cy="506841"/>
            <a:chOff x="0" y="0"/>
            <a:chExt cx="542258" cy="506839"/>
          </a:xfrm>
        </p:grpSpPr>
        <p:sp>
          <p:nvSpPr>
            <p:cNvPr id="16" name="Прямоугольник">
              <a:extLst>
                <a:ext uri="{FF2B5EF4-FFF2-40B4-BE49-F238E27FC236}">
                  <a16:creationId xmlns:a16="http://schemas.microsoft.com/office/drawing/2014/main" id="{39179E90-F735-31E8-C444-C4534593C3B1}"/>
                </a:ext>
              </a:extLst>
            </p:cNvPr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BB3C1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7" name="7">
              <a:extLst>
                <a:ext uri="{FF2B5EF4-FFF2-40B4-BE49-F238E27FC236}">
                  <a16:creationId xmlns:a16="http://schemas.microsoft.com/office/drawing/2014/main" id="{22FF4839-9270-E971-069A-1D9472A4EA51}"/>
                </a:ext>
              </a:extLst>
            </p:cNvPr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 dirty="0" smtClean="0"/>
                <a:t>6</a:t>
              </a:r>
              <a:endParaRPr dirty="0"/>
            </a:p>
          </p:txBody>
        </p:sp>
      </p:grpSp>
      <p:sp>
        <p:nvSpPr>
          <p:cNvPr id="18" name="Текст 2">
            <a:extLst>
              <a:ext uri="{FF2B5EF4-FFF2-40B4-BE49-F238E27FC236}">
                <a16:creationId xmlns:a16="http://schemas.microsoft.com/office/drawing/2014/main" id="{CC68C9A4-3E4B-D871-8F70-73B8389772C2}"/>
              </a:ext>
            </a:extLst>
          </p:cNvPr>
          <p:cNvSpPr txBox="1"/>
          <p:nvPr/>
        </p:nvSpPr>
        <p:spPr>
          <a:xfrm>
            <a:off x="609152" y="3188386"/>
            <a:ext cx="4989789" cy="25545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dirty="0" smtClean="0"/>
              <a:t>После анализа ряда вредных привычек были выявлены некоторые заболевания ведущие к снижению здоровья.</a:t>
            </a:r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lang="ru-RU" dirty="0"/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dirty="0" smtClean="0"/>
              <a:t>Наше приложение будет фиксировать данные получаемы с фитнесс-браслетов и </a:t>
            </a:r>
            <a:r>
              <a:rPr lang="ru-RU" dirty="0" err="1" smtClean="0"/>
              <a:t>трекеров</a:t>
            </a:r>
            <a:r>
              <a:rPr lang="ru-RU" dirty="0" smtClean="0"/>
              <a:t>, и уведомлять клиентов о выявленных проблемах. ( к примеру малая подвижность, завышенное давление и </a:t>
            </a:r>
            <a:r>
              <a:rPr lang="ru-RU" dirty="0" err="1" smtClean="0"/>
              <a:t>тд</a:t>
            </a:r>
            <a:r>
              <a:rPr lang="ru-RU" dirty="0" smtClean="0"/>
              <a:t>), а так же предоставлять рекомендации о их решении (</a:t>
            </a:r>
            <a:r>
              <a:rPr lang="ru-RU" dirty="0" err="1" smtClean="0"/>
              <a:t>физ</a:t>
            </a:r>
            <a:r>
              <a:rPr lang="ru-RU" dirty="0" smtClean="0"/>
              <a:t>-минутка и </a:t>
            </a:r>
            <a:r>
              <a:rPr lang="ru-RU" dirty="0" err="1" smtClean="0"/>
              <a:t>тп</a:t>
            </a:r>
            <a:r>
              <a:rPr lang="ru-RU" dirty="0" smtClean="0"/>
              <a:t>)</a:t>
            </a:r>
            <a:endParaRPr dirty="0"/>
          </a:p>
        </p:txBody>
      </p:sp>
      <p:sp>
        <p:nvSpPr>
          <p:cNvPr id="19" name="Текст 2">
            <a:extLst>
              <a:ext uri="{FF2B5EF4-FFF2-40B4-BE49-F238E27FC236}">
                <a16:creationId xmlns:a16="http://schemas.microsoft.com/office/drawing/2014/main" id="{14D9CDDC-EAA7-CCEE-B2CE-A4EA9C0A161E}"/>
              </a:ext>
            </a:extLst>
          </p:cNvPr>
          <p:cNvSpPr txBox="1"/>
          <p:nvPr/>
        </p:nvSpPr>
        <p:spPr>
          <a:xfrm>
            <a:off x="486638" y="1091300"/>
            <a:ext cx="5721109" cy="175432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3600" dirty="0" smtClean="0"/>
              <a:t>Проблемы, затрагиваемые нашим приложением</a:t>
            </a:r>
            <a:endParaRPr sz="3600" dirty="0"/>
          </a:p>
        </p:txBody>
      </p:sp>
    </p:spTree>
    <p:extLst>
      <p:ext uri="{BB962C8B-B14F-4D97-AF65-F5344CB8AC3E}">
        <p14:creationId xmlns:p14="http://schemas.microsoft.com/office/powerpoint/2010/main" val="3615176254"/>
      </p:ext>
    </p:extLst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8" name="Прямоугольник 16"/>
          <p:cNvGrpSpPr/>
          <p:nvPr/>
        </p:nvGrpSpPr>
        <p:grpSpPr>
          <a:xfrm>
            <a:off x="-7504" y="6357186"/>
            <a:ext cx="542260" cy="506841"/>
            <a:chOff x="0" y="0"/>
            <a:chExt cx="542258" cy="506839"/>
          </a:xfrm>
        </p:grpSpPr>
        <p:sp>
          <p:nvSpPr>
            <p:cNvPr id="186" name="Прямоугольник"/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CAF17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87" name="7"/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 dirty="0" smtClean="0"/>
                <a:t>7</a:t>
              </a:r>
              <a:endParaRPr dirty="0"/>
            </a:p>
          </p:txBody>
        </p:sp>
      </p:grpSp>
      <p:sp>
        <p:nvSpPr>
          <p:cNvPr id="3" name="Текст 2">
            <a:extLst>
              <a:ext uri="{FF2B5EF4-FFF2-40B4-BE49-F238E27FC236}">
                <a16:creationId xmlns:a16="http://schemas.microsoft.com/office/drawing/2014/main" id="{4CAC815B-16BD-C06B-C8DE-386D9FCB03D9}"/>
              </a:ext>
            </a:extLst>
          </p:cNvPr>
          <p:cNvSpPr txBox="1"/>
          <p:nvPr/>
        </p:nvSpPr>
        <p:spPr>
          <a:xfrm>
            <a:off x="420955" y="353951"/>
            <a:ext cx="6518934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1600" cap="all" dirty="0" smtClean="0">
                <a:solidFill>
                  <a:schemeClr val="tx1"/>
                </a:solidFill>
              </a:rPr>
              <a:t>опрос</a:t>
            </a:r>
            <a:endParaRPr sz="1600" cap="all" dirty="0">
              <a:solidFill>
                <a:schemeClr val="tx1"/>
              </a:solidFill>
            </a:endParaRPr>
          </a:p>
        </p:txBody>
      </p:sp>
      <p:sp>
        <p:nvSpPr>
          <p:cNvPr id="4" name="Текст 2">
            <a:extLst>
              <a:ext uri="{FF2B5EF4-FFF2-40B4-BE49-F238E27FC236}">
                <a16:creationId xmlns:a16="http://schemas.microsoft.com/office/drawing/2014/main" id="{C6B68C62-35A5-0EB2-1E14-760A4057FE5C}"/>
              </a:ext>
            </a:extLst>
          </p:cNvPr>
          <p:cNvSpPr txBox="1"/>
          <p:nvPr/>
        </p:nvSpPr>
        <p:spPr>
          <a:xfrm>
            <a:off x="364221" y="1767736"/>
            <a:ext cx="11665854" cy="58477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8" tIns="45718" rIns="45718" bIns="45718">
            <a:spAutoFit/>
          </a:bodyPr>
          <a:lstStyle/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dirty="0" smtClean="0"/>
              <a:t>В </a:t>
            </a:r>
            <a:r>
              <a:rPr lang="ru-RU" dirty="0"/>
              <a:t>процессе работы над проектом мы провели опрос с целью выявления его актуальности и востребованности. Результаты данного опроса приведены </a:t>
            </a:r>
            <a:r>
              <a:rPr lang="ru-RU" dirty="0" smtClean="0"/>
              <a:t>ниже:</a:t>
            </a:r>
            <a:endParaRPr lang="ru-RU" dirty="0" smtClean="0"/>
          </a:p>
        </p:txBody>
      </p:sp>
      <p:sp>
        <p:nvSpPr>
          <p:cNvPr id="12" name="Текст 2">
            <a:extLst>
              <a:ext uri="{FF2B5EF4-FFF2-40B4-BE49-F238E27FC236}">
                <a16:creationId xmlns:a16="http://schemas.microsoft.com/office/drawing/2014/main" id="{65E0BF6E-BA3A-1E7B-5928-68FC9F500BCE}"/>
              </a:ext>
            </a:extLst>
          </p:cNvPr>
          <p:cNvSpPr txBox="1"/>
          <p:nvPr/>
        </p:nvSpPr>
        <p:spPr>
          <a:xfrm>
            <a:off x="420955" y="864398"/>
            <a:ext cx="8768897" cy="6463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3600" dirty="0" smtClean="0"/>
              <a:t>Анализ и итог опроса</a:t>
            </a:r>
            <a:endParaRPr sz="3600" dirty="0"/>
          </a:p>
        </p:txBody>
      </p:sp>
      <p:grpSp>
        <p:nvGrpSpPr>
          <p:cNvPr id="15" name="Группа 14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68539"/>
            <a:ext cx="2624903" cy="97077"/>
            <a:chOff x="0" y="692501"/>
            <a:chExt cx="2624903" cy="97077"/>
          </a:xfrm>
        </p:grpSpPr>
        <p:sp>
          <p:nvSpPr>
            <p:cNvPr id="16" name="Прямоугольник 15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7" name="Прямоугольник 16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8" name="Прямоугольник 17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9" name="Прямоугольник 18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20" name="Прямоугольник 19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graphicFrame>
        <p:nvGraphicFramePr>
          <p:cNvPr id="7" name="Диаграмма 6"/>
          <p:cNvGraphicFramePr/>
          <p:nvPr>
            <p:extLst>
              <p:ext uri="{D42A27DB-BD31-4B8C-83A1-F6EECF244321}">
                <p14:modId xmlns:p14="http://schemas.microsoft.com/office/powerpoint/2010/main" val="760619199"/>
              </p:ext>
            </p:extLst>
          </p:nvPr>
        </p:nvGraphicFramePr>
        <p:xfrm>
          <a:off x="-7505" y="2352507"/>
          <a:ext cx="4359275" cy="388767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24" name="Диаграмма 23"/>
          <p:cNvGraphicFramePr/>
          <p:nvPr>
            <p:extLst>
              <p:ext uri="{D42A27DB-BD31-4B8C-83A1-F6EECF244321}">
                <p14:modId xmlns:p14="http://schemas.microsoft.com/office/powerpoint/2010/main" val="1795463574"/>
              </p:ext>
            </p:extLst>
          </p:nvPr>
        </p:nvGraphicFramePr>
        <p:xfrm>
          <a:off x="3781426" y="2352507"/>
          <a:ext cx="4467258" cy="38853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0" name="Диаграмма 9"/>
          <p:cNvGraphicFramePr/>
          <p:nvPr>
            <p:extLst>
              <p:ext uri="{D42A27DB-BD31-4B8C-83A1-F6EECF244321}">
                <p14:modId xmlns:p14="http://schemas.microsoft.com/office/powerpoint/2010/main" val="116194706"/>
              </p:ext>
            </p:extLst>
          </p:nvPr>
        </p:nvGraphicFramePr>
        <p:xfrm>
          <a:off x="7477124" y="2352506"/>
          <a:ext cx="4552951" cy="415854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3179137762"/>
      </p:ext>
    </p:extLst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4CAC815B-16BD-C06B-C8DE-386D9FCB03D9}"/>
              </a:ext>
            </a:extLst>
          </p:cNvPr>
          <p:cNvSpPr txBox="1"/>
          <p:nvPr/>
        </p:nvSpPr>
        <p:spPr>
          <a:xfrm>
            <a:off x="420955" y="353951"/>
            <a:ext cx="6518934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1600" cap="all" dirty="0" smtClean="0">
                <a:solidFill>
                  <a:schemeClr val="tx1"/>
                </a:solidFill>
              </a:rPr>
              <a:t>ГРАФИК</a:t>
            </a:r>
            <a:endParaRPr sz="1600" cap="all" dirty="0">
              <a:solidFill>
                <a:schemeClr val="tx1"/>
              </a:solidFill>
            </a:endParaRPr>
          </a:p>
        </p:txBody>
      </p:sp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sp>
        <p:nvSpPr>
          <p:cNvPr id="15" name="Текст 2">
            <a:extLst>
              <a:ext uri="{FF2B5EF4-FFF2-40B4-BE49-F238E27FC236}">
                <a16:creationId xmlns:a16="http://schemas.microsoft.com/office/drawing/2014/main" id="{9CBAEBE7-B3E4-9EF2-2D39-353A67DD765E}"/>
              </a:ext>
            </a:extLst>
          </p:cNvPr>
          <p:cNvSpPr txBox="1"/>
          <p:nvPr/>
        </p:nvSpPr>
        <p:spPr>
          <a:xfrm>
            <a:off x="589496" y="922281"/>
            <a:ext cx="9365538" cy="6463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3600" dirty="0" smtClean="0"/>
              <a:t>Сетевой график проекта</a:t>
            </a:r>
            <a:endParaRPr lang="ru-RU" sz="3600" dirty="0"/>
          </a:p>
        </p:txBody>
      </p:sp>
      <p:grpSp>
        <p:nvGrpSpPr>
          <p:cNvPr id="17" name="Прямоугольник 16">
            <a:extLst>
              <a:ext uri="{FF2B5EF4-FFF2-40B4-BE49-F238E27FC236}">
                <a16:creationId xmlns:a16="http://schemas.microsoft.com/office/drawing/2014/main" id="{D0AC4939-3E75-879F-2D62-A1A70AEE2485}"/>
              </a:ext>
            </a:extLst>
          </p:cNvPr>
          <p:cNvGrpSpPr/>
          <p:nvPr/>
        </p:nvGrpSpPr>
        <p:grpSpPr>
          <a:xfrm>
            <a:off x="-6778" y="6365338"/>
            <a:ext cx="542260" cy="506841"/>
            <a:chOff x="0" y="0"/>
            <a:chExt cx="542258" cy="506839"/>
          </a:xfrm>
        </p:grpSpPr>
        <p:sp>
          <p:nvSpPr>
            <p:cNvPr id="18" name="Прямоугольник">
              <a:extLst>
                <a:ext uri="{FF2B5EF4-FFF2-40B4-BE49-F238E27FC236}">
                  <a16:creationId xmlns:a16="http://schemas.microsoft.com/office/drawing/2014/main" id="{8C07383D-A779-999E-0905-118699854C4B}"/>
                </a:ext>
              </a:extLst>
            </p:cNvPr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8F00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9" name="7">
              <a:extLst>
                <a:ext uri="{FF2B5EF4-FFF2-40B4-BE49-F238E27FC236}">
                  <a16:creationId xmlns:a16="http://schemas.microsoft.com/office/drawing/2014/main" id="{9AB41EF7-860D-FD06-CFAA-82A2016AC802}"/>
                </a:ext>
              </a:extLst>
            </p:cNvPr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 dirty="0" smtClean="0"/>
                <a:t>8</a:t>
              </a:r>
              <a:endParaRPr dirty="0"/>
            </a:p>
          </p:txBody>
        </p:sp>
      </p:grpSp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3"/>
          <a:srcRect l="3084" t="25854" r="3215" b="11119"/>
          <a:stretch/>
        </p:blipFill>
        <p:spPr>
          <a:xfrm>
            <a:off x="1641088" y="1568608"/>
            <a:ext cx="9163050" cy="46226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1437478"/>
      </p:ext>
    </p:extLst>
  </p:cSld>
  <p:clrMapOvr>
    <a:masterClrMapping/>
  </p:clrMapOvr>
  <p:transition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4CAC815B-16BD-C06B-C8DE-386D9FCB03D9}"/>
              </a:ext>
            </a:extLst>
          </p:cNvPr>
          <p:cNvSpPr txBox="1"/>
          <p:nvPr/>
        </p:nvSpPr>
        <p:spPr>
          <a:xfrm>
            <a:off x="420955" y="353951"/>
            <a:ext cx="6518934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1600" cap="all" dirty="0" smtClean="0">
                <a:solidFill>
                  <a:schemeClr val="tx1"/>
                </a:solidFill>
              </a:rPr>
              <a:t>график</a:t>
            </a:r>
            <a:endParaRPr sz="1600" cap="all" dirty="0">
              <a:solidFill>
                <a:schemeClr val="tx1"/>
              </a:solidFill>
            </a:endParaRPr>
          </a:p>
        </p:txBody>
      </p:sp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9588175" y="6425745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grpSp>
        <p:nvGrpSpPr>
          <p:cNvPr id="15" name="Прямоугольник 16">
            <a:extLst>
              <a:ext uri="{FF2B5EF4-FFF2-40B4-BE49-F238E27FC236}">
                <a16:creationId xmlns:a16="http://schemas.microsoft.com/office/drawing/2014/main" id="{60A3F205-9578-CF94-7092-1400F601C8D1}"/>
              </a:ext>
            </a:extLst>
          </p:cNvPr>
          <p:cNvGrpSpPr/>
          <p:nvPr/>
        </p:nvGrpSpPr>
        <p:grpSpPr>
          <a:xfrm>
            <a:off x="-6778" y="6365338"/>
            <a:ext cx="542260" cy="506841"/>
            <a:chOff x="0" y="0"/>
            <a:chExt cx="542258" cy="506839"/>
          </a:xfrm>
        </p:grpSpPr>
        <p:sp>
          <p:nvSpPr>
            <p:cNvPr id="16" name="Прямоугольник">
              <a:extLst>
                <a:ext uri="{FF2B5EF4-FFF2-40B4-BE49-F238E27FC236}">
                  <a16:creationId xmlns:a16="http://schemas.microsoft.com/office/drawing/2014/main" id="{D5CA97BE-F13C-452B-AB08-E629876F7B54}"/>
                </a:ext>
              </a:extLst>
            </p:cNvPr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B5D8E1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7" name="7">
              <a:extLst>
                <a:ext uri="{FF2B5EF4-FFF2-40B4-BE49-F238E27FC236}">
                  <a16:creationId xmlns:a16="http://schemas.microsoft.com/office/drawing/2014/main" id="{1C138934-0F09-1C12-B60E-F8669A1B6027}"/>
                </a:ext>
              </a:extLst>
            </p:cNvPr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 dirty="0"/>
                <a:t>9</a:t>
              </a:r>
              <a:endParaRPr dirty="0"/>
            </a:p>
          </p:txBody>
        </p:sp>
      </p:grpSp>
      <p:sp>
        <p:nvSpPr>
          <p:cNvPr id="19" name="Текст 2">
            <a:extLst>
              <a:ext uri="{FF2B5EF4-FFF2-40B4-BE49-F238E27FC236}">
                <a16:creationId xmlns:a16="http://schemas.microsoft.com/office/drawing/2014/main" id="{7DA271B1-E3E2-B470-7FBD-BF2F39D0553F}"/>
              </a:ext>
            </a:extLst>
          </p:cNvPr>
          <p:cNvSpPr txBox="1"/>
          <p:nvPr/>
        </p:nvSpPr>
        <p:spPr>
          <a:xfrm>
            <a:off x="589496" y="908955"/>
            <a:ext cx="9365538" cy="6463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3600" dirty="0" smtClean="0"/>
              <a:t>Календарный график проекта</a:t>
            </a:r>
            <a:endParaRPr lang="ru-RU" sz="3600" dirty="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3"/>
          <a:srcRect l="2748" t="17682" b="17829"/>
          <a:stretch/>
        </p:blipFill>
        <p:spPr>
          <a:xfrm>
            <a:off x="336583" y="1962150"/>
            <a:ext cx="9169075" cy="3924300"/>
          </a:xfrm>
          <a:prstGeom prst="rect">
            <a:avLst/>
          </a:prstGeom>
        </p:spPr>
      </p:pic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66170048"/>
              </p:ext>
            </p:extLst>
          </p:nvPr>
        </p:nvGraphicFramePr>
        <p:xfrm>
          <a:off x="9955034" y="1674659"/>
          <a:ext cx="1865491" cy="45364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02913">
                  <a:extLst>
                    <a:ext uri="{9D8B030D-6E8A-4147-A177-3AD203B41FA5}">
                      <a16:colId xmlns:a16="http://schemas.microsoft.com/office/drawing/2014/main" val="1756941684"/>
                    </a:ext>
                  </a:extLst>
                </a:gridCol>
                <a:gridCol w="1062578">
                  <a:extLst>
                    <a:ext uri="{9D8B030D-6E8A-4147-A177-3AD203B41FA5}">
                      <a16:colId xmlns:a16="http://schemas.microsoft.com/office/drawing/2014/main" val="314620598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Задача</a:t>
                      </a:r>
                      <a:endParaRPr lang="ru-RU" dirty="0"/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Срок</a:t>
                      </a:r>
                      <a:r>
                        <a:rPr lang="ru-RU" baseline="0" dirty="0" smtClean="0"/>
                        <a:t> исполнения</a:t>
                      </a:r>
                      <a:endParaRPr lang="ru-RU" dirty="0"/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539242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1.1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4 дня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360353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1.2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4 дня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558029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1.3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4 дня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76612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2.1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3 дня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909115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2.2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3 дня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277256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2.3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3 дня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970408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2.4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3 дня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236191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3.1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3 дня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823799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3.2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3</a:t>
                      </a:r>
                      <a:r>
                        <a:rPr lang="ru-RU" baseline="0" dirty="0" smtClean="0"/>
                        <a:t> дня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442296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3.3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4 дня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72680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3.4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3 дня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92211085"/>
                  </a:ext>
                </a:extLst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10084195" y="6145812"/>
            <a:ext cx="1607167" cy="36932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8" tIns="45718" rIns="45718" bIns="45718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sz="1800" b="0" i="0" u="none" strike="noStrike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rPr>
              <a:t>Всего 37 дней</a:t>
            </a:r>
            <a:endParaRPr kumimoji="0" lang="ru-RU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grpSp>
        <p:nvGrpSpPr>
          <p:cNvPr id="18" name="Группа 17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68539"/>
            <a:ext cx="2624903" cy="97077"/>
            <a:chOff x="0" y="692501"/>
            <a:chExt cx="2624903" cy="97077"/>
          </a:xfrm>
        </p:grpSpPr>
        <p:sp>
          <p:nvSpPr>
            <p:cNvPr id="20" name="Прямоугольник 19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21" name="Прямоугольник 20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22" name="Прямоугольник 21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23" name="Прямоугольник 22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24" name="Прямоугольник 23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32233604"/>
      </p:ext>
    </p:extLst>
  </p:cSld>
  <p:clrMapOvr>
    <a:masterClrMapping/>
  </p:clrMapOvr>
  <p:transition spd="med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8" name="Прямоугольник 16"/>
          <p:cNvGrpSpPr/>
          <p:nvPr/>
        </p:nvGrpSpPr>
        <p:grpSpPr>
          <a:xfrm>
            <a:off x="-7504" y="6357186"/>
            <a:ext cx="542260" cy="506841"/>
            <a:chOff x="0" y="0"/>
            <a:chExt cx="542258" cy="506839"/>
          </a:xfrm>
        </p:grpSpPr>
        <p:sp>
          <p:nvSpPr>
            <p:cNvPr id="186" name="Прямоугольник"/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CAF17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87" name="7"/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 dirty="0" smtClean="0"/>
                <a:t>10</a:t>
              </a:r>
              <a:endParaRPr dirty="0"/>
            </a:p>
          </p:txBody>
        </p:sp>
      </p:grpSp>
      <p:sp>
        <p:nvSpPr>
          <p:cNvPr id="3" name="Текст 2">
            <a:extLst>
              <a:ext uri="{FF2B5EF4-FFF2-40B4-BE49-F238E27FC236}">
                <a16:creationId xmlns:a16="http://schemas.microsoft.com/office/drawing/2014/main" id="{4CAC815B-16BD-C06B-C8DE-386D9FCB03D9}"/>
              </a:ext>
            </a:extLst>
          </p:cNvPr>
          <p:cNvSpPr txBox="1"/>
          <p:nvPr/>
        </p:nvSpPr>
        <p:spPr>
          <a:xfrm>
            <a:off x="420955" y="353951"/>
            <a:ext cx="6518934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1600" cap="all" dirty="0" smtClean="0">
                <a:solidFill>
                  <a:schemeClr val="tx1"/>
                </a:solidFill>
              </a:rPr>
              <a:t>конкуренция</a:t>
            </a:r>
            <a:endParaRPr sz="1600" cap="all" dirty="0">
              <a:solidFill>
                <a:schemeClr val="tx1"/>
              </a:solidFill>
            </a:endParaRPr>
          </a:p>
        </p:txBody>
      </p:sp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68539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sp>
        <p:nvSpPr>
          <p:cNvPr id="2" name="Текст 2">
            <a:extLst>
              <a:ext uri="{FF2B5EF4-FFF2-40B4-BE49-F238E27FC236}">
                <a16:creationId xmlns:a16="http://schemas.microsoft.com/office/drawing/2014/main" id="{1DDE4AED-F6DD-A527-4565-F40167CC4C2E}"/>
              </a:ext>
            </a:extLst>
          </p:cNvPr>
          <p:cNvSpPr txBox="1"/>
          <p:nvPr/>
        </p:nvSpPr>
        <p:spPr>
          <a:xfrm>
            <a:off x="7550956" y="2202339"/>
            <a:ext cx="4345769" cy="169276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pPr marL="285750" indent="-285750">
              <a:buSzPct val="100000"/>
              <a:buFont typeface="Arial"/>
              <a:buChar char="•"/>
              <a:defRPr sz="1600">
                <a:solidFill>
                  <a:srgbClr val="8F00FF"/>
                </a:solidFill>
                <a:latin typeface="Gilroy-Regular"/>
                <a:ea typeface="Gilroy-Regular"/>
                <a:cs typeface="Gilroy-Regular"/>
                <a:sym typeface="Gilroy-Regular"/>
              </a:defRPr>
            </a:pPr>
            <a:r>
              <a:rPr lang="ru-RU" dirty="0"/>
              <a:t>ООО СК "Сбербанк страхование жизни"</a:t>
            </a:r>
          </a:p>
          <a:p>
            <a:pPr>
              <a:defRPr sz="1200">
                <a:solidFill>
                  <a:srgbClr val="8F00FF"/>
                </a:solidFill>
                <a:latin typeface="Gilroy-Regular"/>
                <a:ea typeface="Gilroy-Regular"/>
                <a:cs typeface="Gilroy-Regular"/>
                <a:sym typeface="Gilroy-Regular"/>
              </a:defRPr>
            </a:pPr>
            <a:endParaRPr sz="1200" dirty="0"/>
          </a:p>
          <a:p>
            <a:pPr marL="285750" indent="-285750">
              <a:buSzPct val="100000"/>
              <a:buFont typeface="Arial"/>
              <a:buChar char="•"/>
              <a:defRPr sz="1600">
                <a:solidFill>
                  <a:srgbClr val="8F00FF"/>
                </a:solidFill>
                <a:latin typeface="Gilroy-Regular"/>
                <a:ea typeface="Gilroy-Regular"/>
                <a:cs typeface="Gilroy-Regular"/>
                <a:sym typeface="Gilroy-Regular"/>
              </a:defRPr>
            </a:pPr>
            <a:r>
              <a:rPr lang="ru-RU" sz="1600" dirty="0" smtClean="0"/>
              <a:t> </a:t>
            </a:r>
            <a:r>
              <a:rPr lang="ru-RU" sz="1600" dirty="0"/>
              <a:t>«АльфаСтрахование»</a:t>
            </a:r>
          </a:p>
          <a:p>
            <a:pPr>
              <a:defRPr sz="1200">
                <a:solidFill>
                  <a:srgbClr val="8F00FF"/>
                </a:solidFill>
                <a:latin typeface="Gilroy-Regular"/>
                <a:ea typeface="Gilroy-Regular"/>
                <a:cs typeface="Gilroy-Regular"/>
                <a:sym typeface="Gilroy-Regular"/>
              </a:defRPr>
            </a:pPr>
            <a:endParaRPr sz="1200" dirty="0"/>
          </a:p>
          <a:p>
            <a:pPr marL="285750" indent="-285750">
              <a:buSzPct val="100000"/>
              <a:buFont typeface="Arial"/>
              <a:buChar char="•"/>
              <a:defRPr sz="1600">
                <a:solidFill>
                  <a:srgbClr val="8F00FF"/>
                </a:solidFill>
                <a:latin typeface="Gilroy-Regular"/>
                <a:ea typeface="Gilroy-Regular"/>
                <a:cs typeface="Gilroy-Regular"/>
                <a:sym typeface="Gilroy-Regular"/>
              </a:defRPr>
            </a:pPr>
            <a:r>
              <a:rPr lang="ru-RU" dirty="0" smtClean="0"/>
              <a:t> </a:t>
            </a:r>
            <a:r>
              <a:rPr lang="ru-RU" dirty="0"/>
              <a:t>«</a:t>
            </a:r>
            <a:r>
              <a:rPr lang="ru-RU" dirty="0" err="1"/>
              <a:t>Согаз</a:t>
            </a:r>
            <a:r>
              <a:rPr lang="ru-RU" dirty="0"/>
              <a:t>»</a:t>
            </a:r>
          </a:p>
          <a:p>
            <a:pPr marL="285750" indent="-285750">
              <a:buSzPct val="100000"/>
              <a:buFont typeface="Arial"/>
              <a:buChar char="•"/>
              <a:defRPr sz="1600">
                <a:solidFill>
                  <a:srgbClr val="8F00FF"/>
                </a:solidFill>
                <a:latin typeface="Gilroy-Regular"/>
                <a:ea typeface="Gilroy-Regular"/>
                <a:cs typeface="Gilroy-Regular"/>
                <a:sym typeface="Gilroy-Regular"/>
              </a:defRPr>
            </a:pPr>
            <a:r>
              <a:rPr lang="ru-RU" dirty="0"/>
              <a:t> «Ренессанс»</a:t>
            </a:r>
          </a:p>
          <a:p>
            <a:pPr marL="285750" indent="-285750">
              <a:buSzPct val="100000"/>
              <a:buFont typeface="Arial"/>
              <a:buChar char="•"/>
              <a:defRPr sz="1600">
                <a:solidFill>
                  <a:srgbClr val="8F00FF"/>
                </a:solidFill>
                <a:latin typeface="Gilroy-Regular"/>
                <a:ea typeface="Gilroy-Regular"/>
                <a:cs typeface="Gilroy-Regular"/>
                <a:sym typeface="Gilroy-Regular"/>
              </a:defRPr>
            </a:pPr>
            <a:endParaRPr dirty="0"/>
          </a:p>
        </p:txBody>
      </p:sp>
      <p:sp>
        <p:nvSpPr>
          <p:cNvPr id="4" name="Текст 2">
            <a:extLst>
              <a:ext uri="{FF2B5EF4-FFF2-40B4-BE49-F238E27FC236}">
                <a16:creationId xmlns:a16="http://schemas.microsoft.com/office/drawing/2014/main" id="{C6B68C62-35A5-0EB2-1E14-760A4057FE5C}"/>
              </a:ext>
            </a:extLst>
          </p:cNvPr>
          <p:cNvSpPr txBox="1"/>
          <p:nvPr/>
        </p:nvSpPr>
        <p:spPr>
          <a:xfrm>
            <a:off x="497701" y="1853115"/>
            <a:ext cx="4989789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lang="ru-RU" dirty="0"/>
          </a:p>
        </p:txBody>
      </p:sp>
      <p:sp>
        <p:nvSpPr>
          <p:cNvPr id="12" name="Текст 2">
            <a:extLst>
              <a:ext uri="{FF2B5EF4-FFF2-40B4-BE49-F238E27FC236}">
                <a16:creationId xmlns:a16="http://schemas.microsoft.com/office/drawing/2014/main" id="{65E0BF6E-BA3A-1E7B-5928-68FC9F500BCE}"/>
              </a:ext>
            </a:extLst>
          </p:cNvPr>
          <p:cNvSpPr txBox="1"/>
          <p:nvPr/>
        </p:nvSpPr>
        <p:spPr>
          <a:xfrm>
            <a:off x="983814" y="1052920"/>
            <a:ext cx="9984485" cy="6463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3600" dirty="0" smtClean="0"/>
              <a:t>Конкуренция проекта</a:t>
            </a:r>
            <a:endParaRPr sz="3600" dirty="0"/>
          </a:p>
        </p:txBody>
      </p:sp>
      <p:sp>
        <p:nvSpPr>
          <p:cNvPr id="15" name="Текст 2">
            <a:extLst>
              <a:ext uri="{FF2B5EF4-FFF2-40B4-BE49-F238E27FC236}">
                <a16:creationId xmlns:a16="http://schemas.microsoft.com/office/drawing/2014/main" id="{C6B68C62-35A5-0EB2-1E14-760A4057FE5C}"/>
              </a:ext>
            </a:extLst>
          </p:cNvPr>
          <p:cNvSpPr txBox="1"/>
          <p:nvPr/>
        </p:nvSpPr>
        <p:spPr>
          <a:xfrm>
            <a:off x="336583" y="2163324"/>
            <a:ext cx="6398860" cy="427809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8" tIns="45718" rIns="45718" bIns="45718">
            <a:spAutoFit/>
          </a:bodyPr>
          <a:lstStyle/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dirty="0" smtClean="0"/>
              <a:t>Явных </a:t>
            </a:r>
            <a:r>
              <a:rPr lang="ru-RU" dirty="0"/>
              <a:t>прямых конкурентов наш проект не имеет, но представителями косвенных конкурентов являются такие компании как</a:t>
            </a:r>
            <a:r>
              <a:rPr lang="ru-RU" dirty="0" smtClean="0"/>
              <a:t>:</a:t>
            </a:r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lang="ru-RU" dirty="0" smtClean="0"/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lang="ru-RU" dirty="0"/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dirty="0"/>
              <a:t>Плюсы конкурентов:</a:t>
            </a:r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dirty="0"/>
              <a:t>Известные, узнаваемые компании которым доверяют потребители</a:t>
            </a:r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dirty="0"/>
              <a:t>Большой опыт работы на российском рынке</a:t>
            </a:r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dirty="0"/>
              <a:t>Стабильная устоявшаяся экономика</a:t>
            </a:r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lang="ru-RU" dirty="0"/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dirty="0"/>
              <a:t>Минусы конкурентов:</a:t>
            </a:r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dirty="0"/>
              <a:t>Не предусмотрена система мотивации и поощрения здорового образа жизни</a:t>
            </a:r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dirty="0"/>
              <a:t>Деятельность строго в отрасли страхования жизни, без системы специальных бонусов и платежной системы</a:t>
            </a:r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lang="ru-RU" dirty="0"/>
          </a:p>
        </p:txBody>
      </p:sp>
      <p:sp>
        <p:nvSpPr>
          <p:cNvPr id="16" name="Текст 2">
            <a:extLst>
              <a:ext uri="{FF2B5EF4-FFF2-40B4-BE49-F238E27FC236}">
                <a16:creationId xmlns:a16="http://schemas.microsoft.com/office/drawing/2014/main" id="{C6B68C62-35A5-0EB2-1E14-760A4057FE5C}"/>
              </a:ext>
            </a:extLst>
          </p:cNvPr>
          <p:cNvSpPr txBox="1"/>
          <p:nvPr/>
        </p:nvSpPr>
        <p:spPr>
          <a:xfrm>
            <a:off x="420955" y="3856091"/>
            <a:ext cx="4989789" cy="58477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lang="ru-RU" dirty="0"/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lang="ru-RU" dirty="0"/>
          </a:p>
        </p:txBody>
      </p:sp>
      <p:sp>
        <p:nvSpPr>
          <p:cNvPr id="13" name="Прямоугольник 12"/>
          <p:cNvSpPr/>
          <p:nvPr/>
        </p:nvSpPr>
        <p:spPr>
          <a:xfrm>
            <a:off x="3048000" y="1028343"/>
            <a:ext cx="6096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19" name="Текст 2">
            <a:extLst>
              <a:ext uri="{FF2B5EF4-FFF2-40B4-BE49-F238E27FC236}">
                <a16:creationId xmlns:a16="http://schemas.microsoft.com/office/drawing/2014/main" id="{C6B68C62-35A5-0EB2-1E14-760A4057FE5C}"/>
              </a:ext>
            </a:extLst>
          </p:cNvPr>
          <p:cNvSpPr txBox="1"/>
          <p:nvPr/>
        </p:nvSpPr>
        <p:spPr>
          <a:xfrm>
            <a:off x="7510848" y="4787530"/>
            <a:ext cx="4385877" cy="156965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8" tIns="45718" rIns="45718" bIns="45718">
            <a:spAutoFit/>
          </a:bodyPr>
          <a:lstStyle/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dirty="0" smtClean="0"/>
              <a:t>Ценность </a:t>
            </a:r>
            <a:r>
              <a:rPr lang="ru-RU" dirty="0"/>
              <a:t>нашего продукта:</a:t>
            </a:r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dirty="0"/>
              <a:t>Комплекс систем страхования жизни, мотивации вести ЗОЖ и платежной системы</a:t>
            </a:r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lang="ru-RU" dirty="0"/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lang="ru-RU" dirty="0"/>
          </a:p>
        </p:txBody>
      </p:sp>
      <p:grpSp>
        <p:nvGrpSpPr>
          <p:cNvPr id="38" name="Группа 37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 rot="5400000">
            <a:off x="5588967" y="4996196"/>
            <a:ext cx="2624903" cy="97077"/>
            <a:chOff x="0" y="692501"/>
            <a:chExt cx="2624903" cy="97077"/>
          </a:xfrm>
        </p:grpSpPr>
        <p:sp>
          <p:nvSpPr>
            <p:cNvPr id="39" name="Прямоугольник 38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40" name="Прямоугольник 39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41" name="Прямоугольник 40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42" name="Прямоугольник 41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43" name="Прямоугольник 42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288888931"/>
      </p:ext>
    </p:extLst>
  </p:cSld>
  <p:clrMapOvr>
    <a:masterClrMapping/>
  </p:clrMapOvr>
  <p:transition spd="med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Текст 2">
            <a:extLst>
              <a:ext uri="{FF2B5EF4-FFF2-40B4-BE49-F238E27FC236}">
                <a16:creationId xmlns:a16="http://schemas.microsoft.com/office/drawing/2014/main" id="{00639E2F-6BCB-D6BD-96FD-ED6BA872F990}"/>
              </a:ext>
            </a:extLst>
          </p:cNvPr>
          <p:cNvSpPr txBox="1"/>
          <p:nvPr/>
        </p:nvSpPr>
        <p:spPr>
          <a:xfrm>
            <a:off x="6615058" y="-110017"/>
            <a:ext cx="759795" cy="193898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rPr dirty="0">
                <a:solidFill>
                  <a:srgbClr val="9F00FF"/>
                </a:solidFill>
              </a:rPr>
              <a:t>1</a:t>
            </a:r>
          </a:p>
        </p:txBody>
      </p:sp>
      <p:sp>
        <p:nvSpPr>
          <p:cNvPr id="22" name="Текст 2">
            <a:extLst>
              <a:ext uri="{FF2B5EF4-FFF2-40B4-BE49-F238E27FC236}">
                <a16:creationId xmlns:a16="http://schemas.microsoft.com/office/drawing/2014/main" id="{40ECE85A-89B4-B034-BBCD-C51FD33B6118}"/>
              </a:ext>
            </a:extLst>
          </p:cNvPr>
          <p:cNvSpPr txBox="1"/>
          <p:nvPr/>
        </p:nvSpPr>
        <p:spPr>
          <a:xfrm>
            <a:off x="6506864" y="2827640"/>
            <a:ext cx="759795" cy="193898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rPr dirty="0">
                <a:solidFill>
                  <a:srgbClr val="9F00FF"/>
                </a:solidFill>
              </a:rPr>
              <a:t>3</a:t>
            </a:r>
          </a:p>
        </p:txBody>
      </p:sp>
      <p:sp>
        <p:nvSpPr>
          <p:cNvPr id="23" name="Текст 2">
            <a:extLst>
              <a:ext uri="{FF2B5EF4-FFF2-40B4-BE49-F238E27FC236}">
                <a16:creationId xmlns:a16="http://schemas.microsoft.com/office/drawing/2014/main" id="{4DFDD2C4-A9D5-4F3A-4266-393EF2C2CFE8}"/>
              </a:ext>
            </a:extLst>
          </p:cNvPr>
          <p:cNvSpPr txBox="1"/>
          <p:nvPr/>
        </p:nvSpPr>
        <p:spPr>
          <a:xfrm>
            <a:off x="9684871" y="1288401"/>
            <a:ext cx="759794" cy="193898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rPr dirty="0">
                <a:solidFill>
                  <a:srgbClr val="9F00FF"/>
                </a:solidFill>
              </a:rPr>
              <a:t>2</a:t>
            </a:r>
          </a:p>
        </p:txBody>
      </p:sp>
      <p:sp>
        <p:nvSpPr>
          <p:cNvPr id="24" name="Текст 2">
            <a:extLst>
              <a:ext uri="{FF2B5EF4-FFF2-40B4-BE49-F238E27FC236}">
                <a16:creationId xmlns:a16="http://schemas.microsoft.com/office/drawing/2014/main" id="{BA0B350F-B5B5-5B17-0C85-C204DA452869}"/>
              </a:ext>
            </a:extLst>
          </p:cNvPr>
          <p:cNvSpPr txBox="1"/>
          <p:nvPr/>
        </p:nvSpPr>
        <p:spPr>
          <a:xfrm>
            <a:off x="10197670" y="3751069"/>
            <a:ext cx="759794" cy="193898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rPr dirty="0">
                <a:solidFill>
                  <a:srgbClr val="9F00FF"/>
                </a:solidFill>
              </a:rPr>
              <a:t>4</a:t>
            </a:r>
          </a:p>
        </p:txBody>
      </p:sp>
      <p:sp>
        <p:nvSpPr>
          <p:cNvPr id="25" name="Текст 2">
            <a:extLst>
              <a:ext uri="{FF2B5EF4-FFF2-40B4-BE49-F238E27FC236}">
                <a16:creationId xmlns:a16="http://schemas.microsoft.com/office/drawing/2014/main" id="{E449CD20-430A-7DD9-ED27-9D1F7DA327CE}"/>
              </a:ext>
            </a:extLst>
          </p:cNvPr>
          <p:cNvSpPr txBox="1"/>
          <p:nvPr/>
        </p:nvSpPr>
        <p:spPr>
          <a:xfrm>
            <a:off x="6572539" y="4562803"/>
            <a:ext cx="1761836" cy="132343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rPr lang="ru-RU" dirty="0" smtClean="0"/>
              <a:t>Выявление рисков, потенциальных заказчиков и бюджета</a:t>
            </a:r>
            <a:endParaRPr dirty="0"/>
          </a:p>
        </p:txBody>
      </p:sp>
      <p:sp>
        <p:nvSpPr>
          <p:cNvPr id="26" name="Текст 2">
            <a:extLst>
              <a:ext uri="{FF2B5EF4-FFF2-40B4-BE49-F238E27FC236}">
                <a16:creationId xmlns:a16="http://schemas.microsoft.com/office/drawing/2014/main" id="{27BAC03B-EB46-314B-DC45-E7AD5C314E3C}"/>
              </a:ext>
            </a:extLst>
          </p:cNvPr>
          <p:cNvSpPr txBox="1"/>
          <p:nvPr/>
        </p:nvSpPr>
        <p:spPr>
          <a:xfrm>
            <a:off x="6662525" y="1560522"/>
            <a:ext cx="1565011" cy="107721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rPr lang="ru-RU" dirty="0" smtClean="0"/>
              <a:t>Фиксация целей, задач, проблем проекта</a:t>
            </a:r>
            <a:endParaRPr dirty="0"/>
          </a:p>
        </p:txBody>
      </p:sp>
      <p:sp>
        <p:nvSpPr>
          <p:cNvPr id="27" name="Текст 2">
            <a:extLst>
              <a:ext uri="{FF2B5EF4-FFF2-40B4-BE49-F238E27FC236}">
                <a16:creationId xmlns:a16="http://schemas.microsoft.com/office/drawing/2014/main" id="{000D3CE4-34EE-E26E-E7A2-678BFE00736C}"/>
              </a:ext>
            </a:extLst>
          </p:cNvPr>
          <p:cNvSpPr txBox="1"/>
          <p:nvPr/>
        </p:nvSpPr>
        <p:spPr>
          <a:xfrm>
            <a:off x="9718283" y="2977844"/>
            <a:ext cx="1565011" cy="107721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rPr lang="ru-RU" dirty="0" smtClean="0"/>
              <a:t>Составление сетевого и календарного графика</a:t>
            </a:r>
            <a:endParaRPr dirty="0"/>
          </a:p>
        </p:txBody>
      </p:sp>
      <p:sp>
        <p:nvSpPr>
          <p:cNvPr id="28" name="Текст 2">
            <a:extLst>
              <a:ext uri="{FF2B5EF4-FFF2-40B4-BE49-F238E27FC236}">
                <a16:creationId xmlns:a16="http://schemas.microsoft.com/office/drawing/2014/main" id="{166F96AD-EABC-03A5-50C6-42E5F6853235}"/>
              </a:ext>
            </a:extLst>
          </p:cNvPr>
          <p:cNvSpPr txBox="1"/>
          <p:nvPr/>
        </p:nvSpPr>
        <p:spPr>
          <a:xfrm>
            <a:off x="10266423" y="5438847"/>
            <a:ext cx="1565011" cy="83099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rPr lang="ru-RU" dirty="0" smtClean="0"/>
              <a:t>Заполнение паспорта проекта</a:t>
            </a:r>
            <a:endParaRPr dirty="0"/>
          </a:p>
        </p:txBody>
      </p:sp>
      <p:sp>
        <p:nvSpPr>
          <p:cNvPr id="29" name="Соединительная линия уступом 2">
            <a:extLst>
              <a:ext uri="{FF2B5EF4-FFF2-40B4-BE49-F238E27FC236}">
                <a16:creationId xmlns:a16="http://schemas.microsoft.com/office/drawing/2014/main" id="{9428A32D-CAF8-886B-9A02-19EBCAA4CFE9}"/>
              </a:ext>
            </a:extLst>
          </p:cNvPr>
          <p:cNvSpPr/>
          <p:nvPr/>
        </p:nvSpPr>
        <p:spPr>
          <a:xfrm>
            <a:off x="7477146" y="1011301"/>
            <a:ext cx="2162014" cy="132392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 w="63500">
            <a:solidFill>
              <a:srgbClr val="FCAF17"/>
            </a:solidFill>
            <a:miter/>
            <a:tailEnd type="triangle"/>
          </a:ln>
        </p:spPr>
        <p:txBody>
          <a:bodyPr lIns="45718" tIns="45718" rIns="45718" bIns="45718" anchor="ctr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30" name="Соединительная линия уступом 26">
            <a:extLst>
              <a:ext uri="{FF2B5EF4-FFF2-40B4-BE49-F238E27FC236}">
                <a16:creationId xmlns:a16="http://schemas.microsoft.com/office/drawing/2014/main" id="{7901E5FE-4CBA-7A96-46EB-10221AA8CFD0}"/>
              </a:ext>
            </a:extLst>
          </p:cNvPr>
          <p:cNvSpPr/>
          <p:nvPr/>
        </p:nvSpPr>
        <p:spPr>
          <a:xfrm flipH="1">
            <a:off x="7663413" y="2702913"/>
            <a:ext cx="1828805" cy="106680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 w="63500">
            <a:solidFill>
              <a:srgbClr val="FCAF17"/>
            </a:solidFill>
            <a:miter/>
            <a:tailEnd type="triangle"/>
          </a:ln>
        </p:spPr>
        <p:txBody>
          <a:bodyPr lIns="45718" tIns="45718" rIns="45718" bIns="45718" anchor="ctr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31" name="Соединительная линия уступом 29">
            <a:extLst>
              <a:ext uri="{FF2B5EF4-FFF2-40B4-BE49-F238E27FC236}">
                <a16:creationId xmlns:a16="http://schemas.microsoft.com/office/drawing/2014/main" id="{601636D4-6453-1D84-B08B-B46065B512D9}"/>
              </a:ext>
            </a:extLst>
          </p:cNvPr>
          <p:cNvSpPr/>
          <p:nvPr/>
        </p:nvSpPr>
        <p:spPr>
          <a:xfrm>
            <a:off x="7663413" y="4171270"/>
            <a:ext cx="2319868" cy="82257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 w="63500">
            <a:solidFill>
              <a:srgbClr val="FCAF17"/>
            </a:solidFill>
            <a:miter/>
            <a:tailEnd type="triangle"/>
          </a:ln>
        </p:spPr>
        <p:txBody>
          <a:bodyPr lIns="45718" tIns="45718" rIns="45718" bIns="45718" anchor="ctr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4CAC815B-16BD-C06B-C8DE-386D9FCB03D9}"/>
              </a:ext>
            </a:extLst>
          </p:cNvPr>
          <p:cNvSpPr txBox="1"/>
          <p:nvPr/>
        </p:nvSpPr>
        <p:spPr>
          <a:xfrm>
            <a:off x="420955" y="353951"/>
            <a:ext cx="6518934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1600" cap="all" dirty="0" smtClean="0">
                <a:solidFill>
                  <a:schemeClr val="tx1"/>
                </a:solidFill>
              </a:rPr>
              <a:t>Этапы </a:t>
            </a:r>
            <a:endParaRPr sz="1600" cap="all" dirty="0">
              <a:solidFill>
                <a:schemeClr val="tx1"/>
              </a:solidFill>
            </a:endParaRPr>
          </a:p>
        </p:txBody>
      </p:sp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grpSp>
        <p:nvGrpSpPr>
          <p:cNvPr id="15" name="Прямоугольник 16">
            <a:extLst>
              <a:ext uri="{FF2B5EF4-FFF2-40B4-BE49-F238E27FC236}">
                <a16:creationId xmlns:a16="http://schemas.microsoft.com/office/drawing/2014/main" id="{CB5DF538-1EDC-5349-F002-B4735B6B0626}"/>
              </a:ext>
            </a:extLst>
          </p:cNvPr>
          <p:cNvGrpSpPr/>
          <p:nvPr/>
        </p:nvGrpSpPr>
        <p:grpSpPr>
          <a:xfrm>
            <a:off x="-6778" y="6365338"/>
            <a:ext cx="542260" cy="506841"/>
            <a:chOff x="0" y="0"/>
            <a:chExt cx="542258" cy="506839"/>
          </a:xfrm>
        </p:grpSpPr>
        <p:sp>
          <p:nvSpPr>
            <p:cNvPr id="16" name="Прямоугольник">
              <a:extLst>
                <a:ext uri="{FF2B5EF4-FFF2-40B4-BE49-F238E27FC236}">
                  <a16:creationId xmlns:a16="http://schemas.microsoft.com/office/drawing/2014/main" id="{39179E90-F735-31E8-C444-C4534593C3B1}"/>
                </a:ext>
              </a:extLst>
            </p:cNvPr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BB3C1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7" name="7">
              <a:extLst>
                <a:ext uri="{FF2B5EF4-FFF2-40B4-BE49-F238E27FC236}">
                  <a16:creationId xmlns:a16="http://schemas.microsoft.com/office/drawing/2014/main" id="{22FF4839-9270-E971-069A-1D9472A4EA51}"/>
                </a:ext>
              </a:extLst>
            </p:cNvPr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 dirty="0" smtClean="0"/>
                <a:t>11</a:t>
              </a:r>
              <a:endParaRPr dirty="0"/>
            </a:p>
          </p:txBody>
        </p:sp>
      </p:grpSp>
      <p:sp>
        <p:nvSpPr>
          <p:cNvPr id="18" name="Текст 2">
            <a:extLst>
              <a:ext uri="{FF2B5EF4-FFF2-40B4-BE49-F238E27FC236}">
                <a16:creationId xmlns:a16="http://schemas.microsoft.com/office/drawing/2014/main" id="{CC68C9A4-3E4B-D871-8F70-73B8389772C2}"/>
              </a:ext>
            </a:extLst>
          </p:cNvPr>
          <p:cNvSpPr txBox="1"/>
          <p:nvPr/>
        </p:nvSpPr>
        <p:spPr>
          <a:xfrm>
            <a:off x="609152" y="3188386"/>
            <a:ext cx="4989789" cy="25545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dirty="0" smtClean="0"/>
              <a:t>Проект разрабатывался в рамках учебной дисциплины «Основы проектного управления»</a:t>
            </a:r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lang="ru-RU" dirty="0"/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dirty="0" smtClean="0"/>
              <a:t>На основе данных нам шаблонов были выполнены: </a:t>
            </a:r>
          </a:p>
          <a:p>
            <a:pPr marL="285750" lvl="8" indent="-285750">
              <a:buFont typeface="Arial" panose="020B0604020202020204" pitchFamily="34" charset="0"/>
              <a:buChar char="•"/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dirty="0" smtClean="0"/>
              <a:t>Корректная постановка целей</a:t>
            </a:r>
          </a:p>
          <a:p>
            <a:pPr marL="285750" lvl="8" indent="-285750">
              <a:buFont typeface="Arial" panose="020B0604020202020204" pitchFamily="34" charset="0"/>
              <a:buChar char="•"/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dirty="0" smtClean="0"/>
              <a:t>Грамотное составление графиков</a:t>
            </a:r>
          </a:p>
          <a:p>
            <a:pPr marL="285750" lvl="8" indent="-285750">
              <a:buFont typeface="Arial" panose="020B0604020202020204" pitchFamily="34" charset="0"/>
              <a:buChar char="•"/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dirty="0" smtClean="0"/>
              <a:t>Сопоставление рисков и потенциальной выручки проекта</a:t>
            </a:r>
          </a:p>
          <a:p>
            <a:pPr marL="285750" lvl="8" indent="-285750">
              <a:buFont typeface="Arial" panose="020B0604020202020204" pitchFamily="34" charset="0"/>
              <a:buChar char="•"/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dirty="0" smtClean="0"/>
              <a:t>Заполнение паспорта проекта</a:t>
            </a:r>
            <a:endParaRPr dirty="0"/>
          </a:p>
        </p:txBody>
      </p:sp>
      <p:sp>
        <p:nvSpPr>
          <p:cNvPr id="19" name="Текст 2">
            <a:extLst>
              <a:ext uri="{FF2B5EF4-FFF2-40B4-BE49-F238E27FC236}">
                <a16:creationId xmlns:a16="http://schemas.microsoft.com/office/drawing/2014/main" id="{14D9CDDC-EAA7-CCEE-B2CE-A4EA9C0A161E}"/>
              </a:ext>
            </a:extLst>
          </p:cNvPr>
          <p:cNvSpPr txBox="1"/>
          <p:nvPr/>
        </p:nvSpPr>
        <p:spPr>
          <a:xfrm>
            <a:off x="559690" y="1678445"/>
            <a:ext cx="5947174" cy="120032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3600" dirty="0" smtClean="0"/>
              <a:t>Этапы разработки проекта</a:t>
            </a:r>
            <a:endParaRPr sz="3600" dirty="0"/>
          </a:p>
        </p:txBody>
      </p:sp>
    </p:spTree>
    <p:extLst>
      <p:ext uri="{BB962C8B-B14F-4D97-AF65-F5344CB8AC3E}">
        <p14:creationId xmlns:p14="http://schemas.microsoft.com/office/powerpoint/2010/main" val="3811619963"/>
      </p:ext>
    </p:extLst>
  </p:cSld>
  <p:clrMapOvr>
    <a:masterClrMapping/>
  </p:clrMapOvr>
  <p:transition spd="med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4CAC815B-16BD-C06B-C8DE-386D9FCB03D9}"/>
              </a:ext>
            </a:extLst>
          </p:cNvPr>
          <p:cNvSpPr txBox="1"/>
          <p:nvPr/>
        </p:nvSpPr>
        <p:spPr>
          <a:xfrm>
            <a:off x="420955" y="353951"/>
            <a:ext cx="6518934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1600" cap="all" dirty="0" smtClean="0">
                <a:solidFill>
                  <a:schemeClr val="tx1"/>
                </a:solidFill>
              </a:rPr>
              <a:t>риски</a:t>
            </a:r>
            <a:endParaRPr sz="1600" cap="all" dirty="0">
              <a:solidFill>
                <a:schemeClr val="tx1"/>
              </a:solidFill>
            </a:endParaRPr>
          </a:p>
        </p:txBody>
      </p:sp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grpSp>
        <p:nvGrpSpPr>
          <p:cNvPr id="15" name="Прямоугольник 16">
            <a:extLst>
              <a:ext uri="{FF2B5EF4-FFF2-40B4-BE49-F238E27FC236}">
                <a16:creationId xmlns:a16="http://schemas.microsoft.com/office/drawing/2014/main" id="{60A3F205-9578-CF94-7092-1400F601C8D1}"/>
              </a:ext>
            </a:extLst>
          </p:cNvPr>
          <p:cNvGrpSpPr/>
          <p:nvPr/>
        </p:nvGrpSpPr>
        <p:grpSpPr>
          <a:xfrm>
            <a:off x="-6778" y="6365338"/>
            <a:ext cx="542260" cy="506841"/>
            <a:chOff x="0" y="0"/>
            <a:chExt cx="542258" cy="506839"/>
          </a:xfrm>
        </p:grpSpPr>
        <p:sp>
          <p:nvSpPr>
            <p:cNvPr id="16" name="Прямоугольник">
              <a:extLst>
                <a:ext uri="{FF2B5EF4-FFF2-40B4-BE49-F238E27FC236}">
                  <a16:creationId xmlns:a16="http://schemas.microsoft.com/office/drawing/2014/main" id="{D5CA97BE-F13C-452B-AB08-E629876F7B54}"/>
                </a:ext>
              </a:extLst>
            </p:cNvPr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B5D8E1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7" name="7">
              <a:extLst>
                <a:ext uri="{FF2B5EF4-FFF2-40B4-BE49-F238E27FC236}">
                  <a16:creationId xmlns:a16="http://schemas.microsoft.com/office/drawing/2014/main" id="{1C138934-0F09-1C12-B60E-F8669A1B6027}"/>
                </a:ext>
              </a:extLst>
            </p:cNvPr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 dirty="0" smtClean="0"/>
                <a:t>12</a:t>
              </a:r>
              <a:endParaRPr dirty="0"/>
            </a:p>
          </p:txBody>
        </p:sp>
      </p:grpSp>
      <p:sp>
        <p:nvSpPr>
          <p:cNvPr id="19" name="Текст 2">
            <a:extLst>
              <a:ext uri="{FF2B5EF4-FFF2-40B4-BE49-F238E27FC236}">
                <a16:creationId xmlns:a16="http://schemas.microsoft.com/office/drawing/2014/main" id="{7DA271B1-E3E2-B470-7FBD-BF2F39D0553F}"/>
              </a:ext>
            </a:extLst>
          </p:cNvPr>
          <p:cNvSpPr txBox="1"/>
          <p:nvPr/>
        </p:nvSpPr>
        <p:spPr>
          <a:xfrm>
            <a:off x="420955" y="1128128"/>
            <a:ext cx="9365538" cy="6463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3600" dirty="0" smtClean="0"/>
              <a:t>Таблица рисков</a:t>
            </a:r>
            <a:endParaRPr lang="ru-RU" sz="3600" dirty="0"/>
          </a:p>
        </p:txBody>
      </p:sp>
      <p:graphicFrame>
        <p:nvGraphicFramePr>
          <p:cNvPr id="24" name="Таблица 2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03214425"/>
              </p:ext>
            </p:extLst>
          </p:nvPr>
        </p:nvGraphicFramePr>
        <p:xfrm>
          <a:off x="5961356" y="267878"/>
          <a:ext cx="5719582" cy="6097460"/>
        </p:xfrm>
        <a:graphic>
          <a:graphicData uri="http://schemas.openxmlformats.org/drawingml/2006/table">
            <a:tbl>
              <a:tblPr firstRow="1" firstCol="1" bandRow="1"/>
              <a:tblGrid>
                <a:gridCol w="200129">
                  <a:extLst>
                    <a:ext uri="{9D8B030D-6E8A-4147-A177-3AD203B41FA5}">
                      <a16:colId xmlns:a16="http://schemas.microsoft.com/office/drawing/2014/main" val="4259477308"/>
                    </a:ext>
                  </a:extLst>
                </a:gridCol>
                <a:gridCol w="1260245">
                  <a:extLst>
                    <a:ext uri="{9D8B030D-6E8A-4147-A177-3AD203B41FA5}">
                      <a16:colId xmlns:a16="http://schemas.microsoft.com/office/drawing/2014/main" val="195802595"/>
                    </a:ext>
                  </a:extLst>
                </a:gridCol>
                <a:gridCol w="815198">
                  <a:extLst>
                    <a:ext uri="{9D8B030D-6E8A-4147-A177-3AD203B41FA5}">
                      <a16:colId xmlns:a16="http://schemas.microsoft.com/office/drawing/2014/main" val="389797480"/>
                    </a:ext>
                  </a:extLst>
                </a:gridCol>
                <a:gridCol w="544084">
                  <a:extLst>
                    <a:ext uri="{9D8B030D-6E8A-4147-A177-3AD203B41FA5}">
                      <a16:colId xmlns:a16="http://schemas.microsoft.com/office/drawing/2014/main" val="2338294766"/>
                    </a:ext>
                  </a:extLst>
                </a:gridCol>
                <a:gridCol w="767537">
                  <a:extLst>
                    <a:ext uri="{9D8B030D-6E8A-4147-A177-3AD203B41FA5}">
                      <a16:colId xmlns:a16="http://schemas.microsoft.com/office/drawing/2014/main" val="664940080"/>
                    </a:ext>
                  </a:extLst>
                </a:gridCol>
                <a:gridCol w="1199585">
                  <a:extLst>
                    <a:ext uri="{9D8B030D-6E8A-4147-A177-3AD203B41FA5}">
                      <a16:colId xmlns:a16="http://schemas.microsoft.com/office/drawing/2014/main" val="3210154144"/>
                    </a:ext>
                  </a:extLst>
                </a:gridCol>
                <a:gridCol w="932804">
                  <a:extLst>
                    <a:ext uri="{9D8B030D-6E8A-4147-A177-3AD203B41FA5}">
                      <a16:colId xmlns:a16="http://schemas.microsoft.com/office/drawing/2014/main" val="799392622"/>
                    </a:ext>
                  </a:extLst>
                </a:gridCol>
              </a:tblGrid>
              <a:tr h="582301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050" kern="1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№</a:t>
                      </a:r>
                    </a:p>
                  </a:txBody>
                  <a:tcPr marL="44502" marR="4450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050" kern="1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Виды рисков проекта</a:t>
                      </a:r>
                    </a:p>
                  </a:txBody>
                  <a:tcPr marL="44502" marR="4450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050" kern="1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Вероятность наступления</a:t>
                      </a:r>
                    </a:p>
                  </a:txBody>
                  <a:tcPr marL="44502" marR="4450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050" kern="1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 ущерба</a:t>
                      </a:r>
                    </a:p>
                  </a:txBody>
                  <a:tcPr marL="44502" marR="4450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050" kern="1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Значимость риска</a:t>
                      </a:r>
                    </a:p>
                  </a:txBody>
                  <a:tcPr marL="44502" marR="4450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050" kern="1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Мероприятия по снижению</a:t>
                      </a:r>
                    </a:p>
                  </a:txBody>
                  <a:tcPr marL="44502" marR="4450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050" kern="1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Ответственное лицо</a:t>
                      </a:r>
                    </a:p>
                  </a:txBody>
                  <a:tcPr marL="44502" marR="4450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46176597"/>
                  </a:ext>
                </a:extLst>
              </a:tr>
              <a:tr h="1455752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050" kern="1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44502" marR="4450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050" kern="1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Зависание программы</a:t>
                      </a:r>
                    </a:p>
                  </a:txBody>
                  <a:tcPr marL="44502" marR="4450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050" kern="1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8%</a:t>
                      </a:r>
                    </a:p>
                  </a:txBody>
                  <a:tcPr marL="44502" marR="4450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050" kern="1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3%</a:t>
                      </a:r>
                    </a:p>
                  </a:txBody>
                  <a:tcPr marL="44502" marR="4450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050" kern="1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0,24</a:t>
                      </a:r>
                    </a:p>
                  </a:txBody>
                  <a:tcPr marL="44502" marR="4450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050" kern="1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1)Постоянный мониторинг работы программы</a:t>
                      </a:r>
                    </a:p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050" kern="1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2)проверка качества разработки программы и результатов тестирования</a:t>
                      </a:r>
                    </a:p>
                  </a:txBody>
                  <a:tcPr marL="44502" marR="4450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050" kern="1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Соколова Дарья</a:t>
                      </a:r>
                    </a:p>
                  </a:txBody>
                  <a:tcPr marL="44502" marR="4450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23234571"/>
                  </a:ext>
                </a:extLst>
              </a:tr>
              <a:tr h="873452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050" kern="1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44502" marR="4450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050" kern="1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Утечка данных</a:t>
                      </a:r>
                    </a:p>
                  </a:txBody>
                  <a:tcPr marL="44502" marR="4450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050" kern="1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4%</a:t>
                      </a:r>
                    </a:p>
                  </a:txBody>
                  <a:tcPr marL="44502" marR="4450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050" kern="1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50%</a:t>
                      </a:r>
                    </a:p>
                  </a:txBody>
                  <a:tcPr marL="44502" marR="4450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050" kern="1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0,02</a:t>
                      </a:r>
                    </a:p>
                  </a:txBody>
                  <a:tcPr marL="44502" marR="4450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050" kern="1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1)постоянная проверка надежности сервисов кибербезопасности</a:t>
                      </a:r>
                    </a:p>
                  </a:txBody>
                  <a:tcPr marL="44502" marR="4450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050" kern="1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Соколова Дарья</a:t>
                      </a:r>
                    </a:p>
                  </a:txBody>
                  <a:tcPr marL="44502" marR="4450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02723367"/>
                  </a:ext>
                </a:extLst>
              </a:tr>
              <a:tr h="873452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050" kern="1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marL="44502" marR="4450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050" kern="1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Синтаксические сбои (в программном коде)</a:t>
                      </a:r>
                    </a:p>
                  </a:txBody>
                  <a:tcPr marL="44502" marR="4450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050" kern="1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9%</a:t>
                      </a:r>
                    </a:p>
                  </a:txBody>
                  <a:tcPr marL="44502" marR="4450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050" kern="1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3%</a:t>
                      </a:r>
                    </a:p>
                  </a:txBody>
                  <a:tcPr marL="44502" marR="4450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050" kern="1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0,27</a:t>
                      </a:r>
                    </a:p>
                  </a:txBody>
                  <a:tcPr marL="44502" marR="4450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050" kern="1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1)постоянный мониторинг правильности заполнения программных кодов</a:t>
                      </a:r>
                    </a:p>
                  </a:txBody>
                  <a:tcPr marL="44502" marR="4450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050" kern="1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Соколова Дарья</a:t>
                      </a:r>
                    </a:p>
                  </a:txBody>
                  <a:tcPr marL="44502" marR="4450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95874525"/>
                  </a:ext>
                </a:extLst>
              </a:tr>
              <a:tr h="1019027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050" kern="1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marL="44502" marR="4450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050" kern="1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Невостребованность</a:t>
                      </a:r>
                    </a:p>
                  </a:txBody>
                  <a:tcPr marL="44502" marR="4450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050" kern="1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2%</a:t>
                      </a:r>
                    </a:p>
                  </a:txBody>
                  <a:tcPr marL="44502" marR="4450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050" kern="1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60%</a:t>
                      </a:r>
                    </a:p>
                  </a:txBody>
                  <a:tcPr marL="44502" marR="4450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050" kern="1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0,012</a:t>
                      </a:r>
                    </a:p>
                  </a:txBody>
                  <a:tcPr marL="44502" marR="4450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050" kern="1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1)аналитика рынка</a:t>
                      </a:r>
                    </a:p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050" kern="1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2)выявление основных потребностей потенциальных клиентов</a:t>
                      </a:r>
                    </a:p>
                  </a:txBody>
                  <a:tcPr marL="44502" marR="4450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050" kern="1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Соколова Дарья</a:t>
                      </a:r>
                    </a:p>
                  </a:txBody>
                  <a:tcPr marL="44502" marR="4450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57828972"/>
                  </a:ext>
                </a:extLst>
              </a:tr>
              <a:tr h="1019027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050" kern="1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</a:p>
                  </a:txBody>
                  <a:tcPr marL="44502" marR="4450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050" kern="1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Неправильная стратегия маркетинга</a:t>
                      </a:r>
                    </a:p>
                  </a:txBody>
                  <a:tcPr marL="44502" marR="4450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050" kern="1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18%</a:t>
                      </a:r>
                    </a:p>
                  </a:txBody>
                  <a:tcPr marL="44502" marR="4450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050" kern="1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10%</a:t>
                      </a:r>
                    </a:p>
                  </a:txBody>
                  <a:tcPr marL="44502" marR="4450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050" kern="1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0,018</a:t>
                      </a:r>
                    </a:p>
                  </a:txBody>
                  <a:tcPr marL="44502" marR="4450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050" kern="1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1)составление надежного и правильного маркетингового плана</a:t>
                      </a:r>
                    </a:p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050" kern="1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2)анализ целевой аудитории</a:t>
                      </a:r>
                    </a:p>
                  </a:txBody>
                  <a:tcPr marL="44502" marR="4450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050" kern="1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Соколова Дарья</a:t>
                      </a:r>
                    </a:p>
                  </a:txBody>
                  <a:tcPr marL="44502" marR="4450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97609843"/>
                  </a:ext>
                </a:extLst>
              </a:tr>
            </a:tbl>
          </a:graphicData>
        </a:graphic>
      </p:graphicFrame>
      <p:sp>
        <p:nvSpPr>
          <p:cNvPr id="25" name="Текст 2">
            <a:extLst>
              <a:ext uri="{FF2B5EF4-FFF2-40B4-BE49-F238E27FC236}">
                <a16:creationId xmlns:a16="http://schemas.microsoft.com/office/drawing/2014/main" id="{C6B68C62-35A5-0EB2-1E14-760A4057FE5C}"/>
              </a:ext>
            </a:extLst>
          </p:cNvPr>
          <p:cNvSpPr txBox="1"/>
          <p:nvPr/>
        </p:nvSpPr>
        <p:spPr>
          <a:xfrm>
            <a:off x="420955" y="2654890"/>
            <a:ext cx="4187792" cy="132343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8" tIns="45718" rIns="45718" bIns="45718">
            <a:spAutoFit/>
          </a:bodyPr>
          <a:lstStyle/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dirty="0" smtClean="0"/>
              <a:t>Оценка рисков происходила как и с точки зрения технических неполадок, так и с точки зрения неактуальности или </a:t>
            </a:r>
            <a:r>
              <a:rPr lang="ru-RU" dirty="0" err="1" smtClean="0"/>
              <a:t>невостребованности</a:t>
            </a:r>
            <a:r>
              <a:rPr lang="ru-RU" dirty="0" smtClean="0"/>
              <a:t> проекта</a:t>
            </a:r>
            <a:endParaRPr lang="ru-RU" dirty="0"/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00528047"/>
      </p:ext>
    </p:extLst>
  </p:cSld>
  <p:clrMapOvr>
    <a:masterClrMapping/>
  </p:clrMapOvr>
  <p:transition spd="med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4CAC815B-16BD-C06B-C8DE-386D9FCB03D9}"/>
              </a:ext>
            </a:extLst>
          </p:cNvPr>
          <p:cNvSpPr txBox="1"/>
          <p:nvPr/>
        </p:nvSpPr>
        <p:spPr>
          <a:xfrm>
            <a:off x="420955" y="353951"/>
            <a:ext cx="6518934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en-US" sz="1600" cap="all" dirty="0" smtClean="0">
                <a:solidFill>
                  <a:schemeClr val="tx1"/>
                </a:solidFill>
              </a:rPr>
              <a:t>Lean canvas</a:t>
            </a:r>
            <a:endParaRPr sz="1600" cap="all" dirty="0">
              <a:solidFill>
                <a:schemeClr val="tx1"/>
              </a:solidFill>
            </a:endParaRPr>
          </a:p>
        </p:txBody>
      </p:sp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grpSp>
        <p:nvGrpSpPr>
          <p:cNvPr id="19" name="Прямоугольник 16">
            <a:extLst>
              <a:ext uri="{FF2B5EF4-FFF2-40B4-BE49-F238E27FC236}">
                <a16:creationId xmlns:a16="http://schemas.microsoft.com/office/drawing/2014/main" id="{2E5AE94E-E90D-E173-A00A-18964D62909E}"/>
              </a:ext>
            </a:extLst>
          </p:cNvPr>
          <p:cNvGrpSpPr/>
          <p:nvPr/>
        </p:nvGrpSpPr>
        <p:grpSpPr>
          <a:xfrm>
            <a:off x="-6778" y="6365338"/>
            <a:ext cx="542260" cy="506841"/>
            <a:chOff x="0" y="0"/>
            <a:chExt cx="542258" cy="506839"/>
          </a:xfrm>
        </p:grpSpPr>
        <p:sp>
          <p:nvSpPr>
            <p:cNvPr id="20" name="Прямоугольник">
              <a:extLst>
                <a:ext uri="{FF2B5EF4-FFF2-40B4-BE49-F238E27FC236}">
                  <a16:creationId xmlns:a16="http://schemas.microsoft.com/office/drawing/2014/main" id="{000382F8-A895-A166-51BB-13EC465BAB70}"/>
                </a:ext>
              </a:extLst>
            </p:cNvPr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CAF17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21" name="7">
              <a:extLst>
                <a:ext uri="{FF2B5EF4-FFF2-40B4-BE49-F238E27FC236}">
                  <a16:creationId xmlns:a16="http://schemas.microsoft.com/office/drawing/2014/main" id="{37AE1662-C7F3-3A92-F4F2-ED5719E92166}"/>
                </a:ext>
              </a:extLst>
            </p:cNvPr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 dirty="0" smtClean="0"/>
                <a:t>13</a:t>
              </a:r>
              <a:endParaRPr dirty="0"/>
            </a:p>
          </p:txBody>
        </p:sp>
      </p:grpSp>
      <p:pic>
        <p:nvPicPr>
          <p:cNvPr id="2050" name="Picture 2" descr="https://sun9-79.userapi.com/impg/DfaTht_u-9oPjeyLXzMxb6LRy_4j_hMOKpaLCw/PfmkDATbzRc.jpg?size=1280x644&amp;quality=95&amp;sign=570f55fee9acf734d8159350cdfe80ba&amp;type=album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0974" y="1031051"/>
            <a:ext cx="11896725" cy="53342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55343900"/>
      </p:ext>
    </p:extLst>
  </p:cSld>
  <p:clrMapOvr>
    <a:masterClrMapping/>
  </p:clrMapOvr>
  <p:transition spd="med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0" name="Рисунок 309">
            <a:extLst>
              <a:ext uri="{FF2B5EF4-FFF2-40B4-BE49-F238E27FC236}">
                <a16:creationId xmlns:a16="http://schemas.microsoft.com/office/drawing/2014/main" id="{95973BF3-DBEC-4948-99BC-3C0CAAB5A3A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6405" y="0"/>
            <a:ext cx="12208405" cy="6867228"/>
          </a:xfrm>
          <a:prstGeom prst="rect">
            <a:avLst/>
          </a:prstGeom>
        </p:spPr>
      </p:pic>
      <p:sp>
        <p:nvSpPr>
          <p:cNvPr id="262" name="Текст 2"/>
          <p:cNvSpPr txBox="1"/>
          <p:nvPr/>
        </p:nvSpPr>
        <p:spPr>
          <a:xfrm>
            <a:off x="551529" y="547639"/>
            <a:ext cx="6518934" cy="83099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dirty="0"/>
              <a:t>ПИКТОГРАММЫ</a:t>
            </a:r>
            <a:endParaRPr dirty="0"/>
          </a:p>
        </p:txBody>
      </p:sp>
      <p:sp>
        <p:nvSpPr>
          <p:cNvPr id="272" name="TextBox 17"/>
          <p:cNvSpPr txBox="1"/>
          <p:nvPr/>
        </p:nvSpPr>
        <p:spPr>
          <a:xfrm>
            <a:off x="63058" y="56374"/>
            <a:ext cx="3205158" cy="4343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defRPr sz="12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t>ВСЕРОССИЙСКИЙ ФОРУМ</a:t>
            </a:r>
            <a:endParaRPr>
              <a:latin typeface="+mj-lt"/>
              <a:ea typeface="+mj-ea"/>
              <a:cs typeface="+mj-cs"/>
              <a:sym typeface="Calibri"/>
            </a:endParaRPr>
          </a:p>
          <a:p>
            <a:pPr>
              <a:defRPr sz="12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t>СТАРТАП-СТУДИЙ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01B25599-AE42-5A46-8DCF-C17FE830910F}"/>
              </a:ext>
            </a:extLst>
          </p:cNvPr>
          <p:cNvSpPr txBox="1"/>
          <p:nvPr/>
        </p:nvSpPr>
        <p:spPr>
          <a:xfrm>
            <a:off x="3301584" y="3248081"/>
            <a:ext cx="6663126" cy="369332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endParaRPr lang="ru-RU" dirty="0"/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752A3537-60BA-3E40-8ED8-23A49A9BD98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6819934" y="2286562"/>
            <a:ext cx="720000" cy="720000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723746D4-9EF1-2C43-9498-4F3DB34EFF4B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p:blipFill>
        <p:spPr>
          <a:xfrm>
            <a:off x="10229203" y="4674799"/>
            <a:ext cx="720000" cy="720000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9EA02496-4775-1547-8A31-5D653F80FDB1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8"/>
              </a:ext>
            </a:extLst>
          </a:blip>
          <a:stretch>
            <a:fillRect/>
          </a:stretch>
        </p:blipFill>
        <p:spPr>
          <a:xfrm>
            <a:off x="9110621" y="4674799"/>
            <a:ext cx="720000" cy="720000"/>
          </a:xfrm>
          <a:prstGeom prst="rect">
            <a:avLst/>
          </a:prstGeom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1AA8EEFF-D2C4-434F-A4E2-70A8251207B0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10"/>
              </a:ext>
            </a:extLst>
          </a:blip>
          <a:stretch>
            <a:fillRect/>
          </a:stretch>
        </p:blipFill>
        <p:spPr>
          <a:xfrm>
            <a:off x="9036872" y="5896157"/>
            <a:ext cx="720000" cy="720000"/>
          </a:xfrm>
          <a:prstGeom prst="rect">
            <a:avLst/>
          </a:prstGeom>
        </p:spPr>
      </p:pic>
      <p:pic>
        <p:nvPicPr>
          <p:cNvPr id="22" name="Рисунок 21">
            <a:extLst>
              <a:ext uri="{FF2B5EF4-FFF2-40B4-BE49-F238E27FC236}">
                <a16:creationId xmlns:a16="http://schemas.microsoft.com/office/drawing/2014/main" id="{3F6852BB-9982-4042-A3C5-56171FE3DE3D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12"/>
              </a:ext>
            </a:extLst>
          </a:blip>
          <a:stretch>
            <a:fillRect/>
          </a:stretch>
        </p:blipFill>
        <p:spPr>
          <a:xfrm>
            <a:off x="6818145" y="5896157"/>
            <a:ext cx="720000" cy="720000"/>
          </a:xfrm>
          <a:prstGeom prst="rect">
            <a:avLst/>
          </a:prstGeom>
        </p:spPr>
      </p:pic>
      <p:pic>
        <p:nvPicPr>
          <p:cNvPr id="26" name="Рисунок 25">
            <a:extLst>
              <a:ext uri="{FF2B5EF4-FFF2-40B4-BE49-F238E27FC236}">
                <a16:creationId xmlns:a16="http://schemas.microsoft.com/office/drawing/2014/main" id="{640F9D02-5841-DF46-8F49-DFD0F563EE66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14"/>
              </a:ext>
            </a:extLst>
          </a:blip>
          <a:stretch>
            <a:fillRect/>
          </a:stretch>
        </p:blipFill>
        <p:spPr>
          <a:xfrm>
            <a:off x="5708781" y="5896157"/>
            <a:ext cx="720000" cy="720000"/>
          </a:xfrm>
          <a:prstGeom prst="rect">
            <a:avLst/>
          </a:prstGeom>
        </p:spPr>
      </p:pic>
      <p:pic>
        <p:nvPicPr>
          <p:cNvPr id="28" name="Рисунок 27">
            <a:extLst>
              <a:ext uri="{FF2B5EF4-FFF2-40B4-BE49-F238E27FC236}">
                <a16:creationId xmlns:a16="http://schemas.microsoft.com/office/drawing/2014/main" id="{6E4F0C18-06F5-ED48-97D4-43E62381DFFD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16"/>
              </a:ext>
            </a:extLst>
          </a:blip>
          <a:stretch>
            <a:fillRect/>
          </a:stretch>
        </p:blipFill>
        <p:spPr>
          <a:xfrm>
            <a:off x="5754875" y="4674799"/>
            <a:ext cx="720000" cy="720000"/>
          </a:xfrm>
          <a:prstGeom prst="rect">
            <a:avLst/>
          </a:prstGeom>
        </p:spPr>
      </p:pic>
      <p:pic>
        <p:nvPicPr>
          <p:cNvPr id="30" name="Рисунок 29">
            <a:extLst>
              <a:ext uri="{FF2B5EF4-FFF2-40B4-BE49-F238E27FC236}">
                <a16:creationId xmlns:a16="http://schemas.microsoft.com/office/drawing/2014/main" id="{26C9E867-F746-3745-BE80-EE22B9CB1A83}"/>
              </a:ext>
            </a:extLst>
          </p:cNvPr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18"/>
              </a:ext>
            </a:extLst>
          </a:blip>
          <a:stretch>
            <a:fillRect/>
          </a:stretch>
        </p:blipFill>
        <p:spPr>
          <a:xfrm>
            <a:off x="4636293" y="4674799"/>
            <a:ext cx="720000" cy="720000"/>
          </a:xfrm>
          <a:prstGeom prst="rect">
            <a:avLst/>
          </a:prstGeom>
        </p:spPr>
      </p:pic>
      <p:pic>
        <p:nvPicPr>
          <p:cNvPr id="32" name="Рисунок 31">
            <a:extLst>
              <a:ext uri="{FF2B5EF4-FFF2-40B4-BE49-F238E27FC236}">
                <a16:creationId xmlns:a16="http://schemas.microsoft.com/office/drawing/2014/main" id="{9C201C12-7384-0E46-9A70-C0C1D5254240}"/>
              </a:ext>
            </a:extLst>
          </p:cNvPr>
          <p:cNvPicPr>
            <a:picLocks noChangeAspect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20"/>
              </a:ext>
            </a:extLst>
          </a:blip>
          <a:stretch>
            <a:fillRect/>
          </a:stretch>
        </p:blipFill>
        <p:spPr>
          <a:xfrm>
            <a:off x="2380691" y="5896157"/>
            <a:ext cx="720000" cy="720000"/>
          </a:xfrm>
          <a:prstGeom prst="rect">
            <a:avLst/>
          </a:prstGeom>
        </p:spPr>
      </p:pic>
      <p:pic>
        <p:nvPicPr>
          <p:cNvPr id="34" name="Рисунок 33">
            <a:extLst>
              <a:ext uri="{FF2B5EF4-FFF2-40B4-BE49-F238E27FC236}">
                <a16:creationId xmlns:a16="http://schemas.microsoft.com/office/drawing/2014/main" id="{BB5FE5E2-4639-2143-92C6-724C53A3101C}"/>
              </a:ext>
            </a:extLst>
          </p:cNvPr>
          <p:cNvPicPr>
            <a:picLocks noChangeAspect="1"/>
          </p:cNvPicPr>
          <p:nvPr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22"/>
              </a:ext>
            </a:extLst>
          </a:blip>
          <a:stretch>
            <a:fillRect/>
          </a:stretch>
        </p:blipFill>
        <p:spPr>
          <a:xfrm>
            <a:off x="2399129" y="4674799"/>
            <a:ext cx="720000" cy="720000"/>
          </a:xfrm>
          <a:prstGeom prst="rect">
            <a:avLst/>
          </a:prstGeom>
        </p:spPr>
      </p:pic>
      <p:pic>
        <p:nvPicPr>
          <p:cNvPr id="36" name="Рисунок 35">
            <a:extLst>
              <a:ext uri="{FF2B5EF4-FFF2-40B4-BE49-F238E27FC236}">
                <a16:creationId xmlns:a16="http://schemas.microsoft.com/office/drawing/2014/main" id="{515EFAE0-EA3F-D04D-8DD9-60328ADB180D}"/>
              </a:ext>
            </a:extLst>
          </p:cNvPr>
          <p:cNvPicPr>
            <a:picLocks noChangeAspect="1"/>
          </p:cNvPicPr>
          <p:nvPr/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24"/>
              </a:ext>
            </a:extLst>
          </a:blip>
          <a:stretch>
            <a:fillRect/>
          </a:stretch>
        </p:blipFill>
        <p:spPr>
          <a:xfrm>
            <a:off x="166432" y="2286562"/>
            <a:ext cx="720000" cy="720000"/>
          </a:xfrm>
          <a:prstGeom prst="rect">
            <a:avLst/>
          </a:prstGeom>
        </p:spPr>
      </p:pic>
      <p:pic>
        <p:nvPicPr>
          <p:cNvPr id="38" name="Рисунок 37">
            <a:extLst>
              <a:ext uri="{FF2B5EF4-FFF2-40B4-BE49-F238E27FC236}">
                <a16:creationId xmlns:a16="http://schemas.microsoft.com/office/drawing/2014/main" id="{40E7B349-DDDF-B64B-A0E0-95FFF5B4D91A}"/>
              </a:ext>
            </a:extLst>
          </p:cNvPr>
          <p:cNvPicPr>
            <a:picLocks noChangeAspect="1"/>
          </p:cNvPicPr>
          <p:nvPr/>
        </p:nvPicPr>
        <p:blipFill>
          <a:blip r:embed="rId2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26"/>
              </a:ext>
            </a:extLst>
          </a:blip>
          <a:stretch>
            <a:fillRect/>
          </a:stretch>
        </p:blipFill>
        <p:spPr>
          <a:xfrm>
            <a:off x="1280547" y="4674799"/>
            <a:ext cx="720000" cy="720000"/>
          </a:xfrm>
          <a:prstGeom prst="rect">
            <a:avLst/>
          </a:prstGeom>
        </p:spPr>
      </p:pic>
      <p:pic>
        <p:nvPicPr>
          <p:cNvPr id="40" name="Рисунок 39">
            <a:extLst>
              <a:ext uri="{FF2B5EF4-FFF2-40B4-BE49-F238E27FC236}">
                <a16:creationId xmlns:a16="http://schemas.microsoft.com/office/drawing/2014/main" id="{25434EEE-5386-3941-BAE6-F9F64FA68324}"/>
              </a:ext>
            </a:extLst>
          </p:cNvPr>
          <p:cNvPicPr>
            <a:picLocks noChangeAspect="1"/>
          </p:cNvPicPr>
          <p:nvPr/>
        </p:nvPicPr>
        <p:blipFill>
          <a:blip r:embed="rId2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28"/>
              </a:ext>
            </a:extLst>
          </a:blip>
          <a:stretch>
            <a:fillRect/>
          </a:stretch>
        </p:blipFill>
        <p:spPr>
          <a:xfrm>
            <a:off x="11347789" y="4674799"/>
            <a:ext cx="720000" cy="720000"/>
          </a:xfrm>
          <a:prstGeom prst="rect">
            <a:avLst/>
          </a:prstGeom>
        </p:spPr>
      </p:pic>
      <p:pic>
        <p:nvPicPr>
          <p:cNvPr id="42" name="Рисунок 41">
            <a:extLst>
              <a:ext uri="{FF2B5EF4-FFF2-40B4-BE49-F238E27FC236}">
                <a16:creationId xmlns:a16="http://schemas.microsoft.com/office/drawing/2014/main" id="{615252E1-BB86-4C41-A320-2F005715B2B6}"/>
              </a:ext>
            </a:extLst>
          </p:cNvPr>
          <p:cNvPicPr>
            <a:picLocks noChangeAspect="1"/>
          </p:cNvPicPr>
          <p:nvPr/>
        </p:nvPicPr>
        <p:blipFill>
          <a:blip r:embed="rId2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0"/>
              </a:ext>
            </a:extLst>
          </a:blip>
          <a:stretch>
            <a:fillRect/>
          </a:stretch>
        </p:blipFill>
        <p:spPr>
          <a:xfrm>
            <a:off x="7927508" y="5896157"/>
            <a:ext cx="720000" cy="720000"/>
          </a:xfrm>
          <a:prstGeom prst="rect">
            <a:avLst/>
          </a:prstGeom>
        </p:spPr>
      </p:pic>
      <p:pic>
        <p:nvPicPr>
          <p:cNvPr id="44" name="Рисунок 43">
            <a:extLst>
              <a:ext uri="{FF2B5EF4-FFF2-40B4-BE49-F238E27FC236}">
                <a16:creationId xmlns:a16="http://schemas.microsoft.com/office/drawing/2014/main" id="{6DE60057-E664-7D46-9BE0-1B18A1CF66CE}"/>
              </a:ext>
            </a:extLst>
          </p:cNvPr>
          <p:cNvPicPr>
            <a:picLocks noChangeAspect="1"/>
          </p:cNvPicPr>
          <p:nvPr/>
        </p:nvPicPr>
        <p:blipFill>
          <a:blip r:embed="rId31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2"/>
              </a:ext>
            </a:extLst>
          </a:blip>
          <a:stretch>
            <a:fillRect/>
          </a:stretch>
        </p:blipFill>
        <p:spPr>
          <a:xfrm>
            <a:off x="4599417" y="5896157"/>
            <a:ext cx="720000" cy="720000"/>
          </a:xfrm>
          <a:prstGeom prst="rect">
            <a:avLst/>
          </a:prstGeom>
        </p:spPr>
      </p:pic>
      <p:pic>
        <p:nvPicPr>
          <p:cNvPr id="46" name="Рисунок 45">
            <a:extLst>
              <a:ext uri="{FF2B5EF4-FFF2-40B4-BE49-F238E27FC236}">
                <a16:creationId xmlns:a16="http://schemas.microsoft.com/office/drawing/2014/main" id="{A6467AC9-E10E-9A4D-B78C-7940999A37CB}"/>
              </a:ext>
            </a:extLst>
          </p:cNvPr>
          <p:cNvPicPr>
            <a:picLocks noChangeAspect="1"/>
          </p:cNvPicPr>
          <p:nvPr/>
        </p:nvPicPr>
        <p:blipFill>
          <a:blip r:embed="rId3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4"/>
              </a:ext>
            </a:extLst>
          </a:blip>
          <a:stretch>
            <a:fillRect/>
          </a:stretch>
        </p:blipFill>
        <p:spPr>
          <a:xfrm>
            <a:off x="7992039" y="4674799"/>
            <a:ext cx="720000" cy="720000"/>
          </a:xfrm>
          <a:prstGeom prst="rect">
            <a:avLst/>
          </a:prstGeom>
        </p:spPr>
      </p:pic>
      <p:pic>
        <p:nvPicPr>
          <p:cNvPr id="48" name="Рисунок 47">
            <a:extLst>
              <a:ext uri="{FF2B5EF4-FFF2-40B4-BE49-F238E27FC236}">
                <a16:creationId xmlns:a16="http://schemas.microsoft.com/office/drawing/2014/main" id="{14778862-8589-6C49-94B3-7695ECA3EA82}"/>
              </a:ext>
            </a:extLst>
          </p:cNvPr>
          <p:cNvPicPr>
            <a:picLocks noChangeAspect="1"/>
          </p:cNvPicPr>
          <p:nvPr/>
        </p:nvPicPr>
        <p:blipFill>
          <a:blip r:embed="rId3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6"/>
              </a:ext>
            </a:extLst>
          </a:blip>
          <a:stretch>
            <a:fillRect/>
          </a:stretch>
        </p:blipFill>
        <p:spPr>
          <a:xfrm>
            <a:off x="6873457" y="4674799"/>
            <a:ext cx="720000" cy="720000"/>
          </a:xfrm>
          <a:prstGeom prst="rect">
            <a:avLst/>
          </a:prstGeom>
        </p:spPr>
      </p:pic>
      <p:pic>
        <p:nvPicPr>
          <p:cNvPr id="50" name="Рисунок 49">
            <a:extLst>
              <a:ext uri="{FF2B5EF4-FFF2-40B4-BE49-F238E27FC236}">
                <a16:creationId xmlns:a16="http://schemas.microsoft.com/office/drawing/2014/main" id="{AA85598A-12DD-154D-AE0E-53E45274E093}"/>
              </a:ext>
            </a:extLst>
          </p:cNvPr>
          <p:cNvPicPr>
            <a:picLocks noChangeAspect="1"/>
          </p:cNvPicPr>
          <p:nvPr/>
        </p:nvPicPr>
        <p:blipFill>
          <a:blip r:embed="rId3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8"/>
              </a:ext>
            </a:extLst>
          </a:blip>
          <a:stretch>
            <a:fillRect/>
          </a:stretch>
        </p:blipFill>
        <p:spPr>
          <a:xfrm>
            <a:off x="3517711" y="4674799"/>
            <a:ext cx="720000" cy="720000"/>
          </a:xfrm>
          <a:prstGeom prst="rect">
            <a:avLst/>
          </a:prstGeom>
        </p:spPr>
      </p:pic>
      <p:pic>
        <p:nvPicPr>
          <p:cNvPr id="52" name="Рисунок 51">
            <a:extLst>
              <a:ext uri="{FF2B5EF4-FFF2-40B4-BE49-F238E27FC236}">
                <a16:creationId xmlns:a16="http://schemas.microsoft.com/office/drawing/2014/main" id="{7CB11676-D892-8749-AF8E-1C1F454BAEFD}"/>
              </a:ext>
            </a:extLst>
          </p:cNvPr>
          <p:cNvPicPr>
            <a:picLocks noChangeAspect="1"/>
          </p:cNvPicPr>
          <p:nvPr/>
        </p:nvPicPr>
        <p:blipFill>
          <a:blip r:embed="rId3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40"/>
              </a:ext>
            </a:extLst>
          </a:blip>
          <a:stretch>
            <a:fillRect/>
          </a:stretch>
        </p:blipFill>
        <p:spPr>
          <a:xfrm>
            <a:off x="3490054" y="5896157"/>
            <a:ext cx="720000" cy="720000"/>
          </a:xfrm>
          <a:prstGeom prst="rect">
            <a:avLst/>
          </a:prstGeom>
        </p:spPr>
      </p:pic>
      <p:pic>
        <p:nvPicPr>
          <p:cNvPr id="54" name="Рисунок 53">
            <a:extLst>
              <a:ext uri="{FF2B5EF4-FFF2-40B4-BE49-F238E27FC236}">
                <a16:creationId xmlns:a16="http://schemas.microsoft.com/office/drawing/2014/main" id="{9A4D41EB-B953-CE43-AF05-3C520C8D5B2E}"/>
              </a:ext>
            </a:extLst>
          </p:cNvPr>
          <p:cNvPicPr>
            <a:picLocks noChangeAspect="1"/>
          </p:cNvPicPr>
          <p:nvPr/>
        </p:nvPicPr>
        <p:blipFill>
          <a:blip r:embed="rId41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42"/>
              </a:ext>
            </a:extLst>
          </a:blip>
          <a:stretch>
            <a:fillRect/>
          </a:stretch>
        </p:blipFill>
        <p:spPr>
          <a:xfrm>
            <a:off x="1271328" y="5896157"/>
            <a:ext cx="720000" cy="720000"/>
          </a:xfrm>
          <a:prstGeom prst="rect">
            <a:avLst/>
          </a:prstGeom>
        </p:spPr>
      </p:pic>
      <p:pic>
        <p:nvPicPr>
          <p:cNvPr id="56" name="Рисунок 55">
            <a:extLst>
              <a:ext uri="{FF2B5EF4-FFF2-40B4-BE49-F238E27FC236}">
                <a16:creationId xmlns:a16="http://schemas.microsoft.com/office/drawing/2014/main" id="{BB5EC452-92DB-E24C-B6EE-0C85BFAB6566}"/>
              </a:ext>
            </a:extLst>
          </p:cNvPr>
          <p:cNvPicPr>
            <a:picLocks noChangeAspect="1"/>
          </p:cNvPicPr>
          <p:nvPr/>
        </p:nvPicPr>
        <p:blipFill>
          <a:blip r:embed="rId4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44"/>
              </a:ext>
            </a:extLst>
          </a:blip>
          <a:stretch>
            <a:fillRect/>
          </a:stretch>
        </p:blipFill>
        <p:spPr>
          <a:xfrm>
            <a:off x="161965" y="5896157"/>
            <a:ext cx="720000" cy="720000"/>
          </a:xfrm>
          <a:prstGeom prst="rect">
            <a:avLst/>
          </a:prstGeom>
        </p:spPr>
      </p:pic>
      <p:pic>
        <p:nvPicPr>
          <p:cNvPr id="58" name="Рисунок 57">
            <a:extLst>
              <a:ext uri="{FF2B5EF4-FFF2-40B4-BE49-F238E27FC236}">
                <a16:creationId xmlns:a16="http://schemas.microsoft.com/office/drawing/2014/main" id="{1B9DAF1C-2236-9B4C-881F-EBB1CB7FF338}"/>
              </a:ext>
            </a:extLst>
          </p:cNvPr>
          <p:cNvPicPr>
            <a:picLocks noChangeAspect="1"/>
          </p:cNvPicPr>
          <p:nvPr/>
        </p:nvPicPr>
        <p:blipFill>
          <a:blip r:embed="rId4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46"/>
              </a:ext>
            </a:extLst>
          </a:blip>
          <a:stretch>
            <a:fillRect/>
          </a:stretch>
        </p:blipFill>
        <p:spPr>
          <a:xfrm>
            <a:off x="1275349" y="2286562"/>
            <a:ext cx="720000" cy="720000"/>
          </a:xfrm>
          <a:prstGeom prst="rect">
            <a:avLst/>
          </a:prstGeom>
        </p:spPr>
      </p:pic>
      <p:pic>
        <p:nvPicPr>
          <p:cNvPr id="60" name="Рисунок 59">
            <a:extLst>
              <a:ext uri="{FF2B5EF4-FFF2-40B4-BE49-F238E27FC236}">
                <a16:creationId xmlns:a16="http://schemas.microsoft.com/office/drawing/2014/main" id="{EFF6D61E-A9A5-234D-B9A7-05F1D699E0F3}"/>
              </a:ext>
            </a:extLst>
          </p:cNvPr>
          <p:cNvPicPr>
            <a:picLocks noChangeAspect="1"/>
          </p:cNvPicPr>
          <p:nvPr/>
        </p:nvPicPr>
        <p:blipFill>
          <a:blip r:embed="rId4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48"/>
              </a:ext>
            </a:extLst>
          </a:blip>
          <a:stretch>
            <a:fillRect/>
          </a:stretch>
        </p:blipFill>
        <p:spPr>
          <a:xfrm>
            <a:off x="10146685" y="3468663"/>
            <a:ext cx="720000" cy="720000"/>
          </a:xfrm>
          <a:prstGeom prst="rect">
            <a:avLst/>
          </a:prstGeom>
        </p:spPr>
      </p:pic>
      <p:pic>
        <p:nvPicPr>
          <p:cNvPr id="62" name="Рисунок 61">
            <a:extLst>
              <a:ext uri="{FF2B5EF4-FFF2-40B4-BE49-F238E27FC236}">
                <a16:creationId xmlns:a16="http://schemas.microsoft.com/office/drawing/2014/main" id="{26561CEF-8CD4-1041-A095-505C0CCA9495}"/>
              </a:ext>
            </a:extLst>
          </p:cNvPr>
          <p:cNvPicPr>
            <a:picLocks noChangeAspect="1"/>
          </p:cNvPicPr>
          <p:nvPr/>
        </p:nvPicPr>
        <p:blipFill>
          <a:blip r:embed="rId4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50"/>
              </a:ext>
            </a:extLst>
          </a:blip>
          <a:stretch>
            <a:fillRect/>
          </a:stretch>
        </p:blipFill>
        <p:spPr>
          <a:xfrm>
            <a:off x="11255600" y="5896157"/>
            <a:ext cx="720000" cy="720000"/>
          </a:xfrm>
          <a:prstGeom prst="rect">
            <a:avLst/>
          </a:prstGeom>
        </p:spPr>
      </p:pic>
      <p:pic>
        <p:nvPicPr>
          <p:cNvPr id="256" name="Рисунок 255">
            <a:extLst>
              <a:ext uri="{FF2B5EF4-FFF2-40B4-BE49-F238E27FC236}">
                <a16:creationId xmlns:a16="http://schemas.microsoft.com/office/drawing/2014/main" id="{CD5AEE66-4155-6143-B81D-B53FD416DCA7}"/>
              </a:ext>
            </a:extLst>
          </p:cNvPr>
          <p:cNvPicPr>
            <a:picLocks noChangeAspect="1"/>
          </p:cNvPicPr>
          <p:nvPr/>
        </p:nvPicPr>
        <p:blipFill>
          <a:blip r:embed="rId51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52"/>
              </a:ext>
            </a:extLst>
          </a:blip>
          <a:stretch>
            <a:fillRect/>
          </a:stretch>
        </p:blipFill>
        <p:spPr>
          <a:xfrm>
            <a:off x="7928851" y="3468663"/>
            <a:ext cx="720000" cy="720000"/>
          </a:xfrm>
          <a:prstGeom prst="rect">
            <a:avLst/>
          </a:prstGeom>
        </p:spPr>
      </p:pic>
      <p:pic>
        <p:nvPicPr>
          <p:cNvPr id="258" name="Рисунок 257">
            <a:extLst>
              <a:ext uri="{FF2B5EF4-FFF2-40B4-BE49-F238E27FC236}">
                <a16:creationId xmlns:a16="http://schemas.microsoft.com/office/drawing/2014/main" id="{9F0279B5-3951-2443-9C41-AE8480020169}"/>
              </a:ext>
            </a:extLst>
          </p:cNvPr>
          <p:cNvPicPr>
            <a:picLocks noChangeAspect="1"/>
          </p:cNvPicPr>
          <p:nvPr/>
        </p:nvPicPr>
        <p:blipFill>
          <a:blip r:embed="rId5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54"/>
              </a:ext>
            </a:extLst>
          </a:blip>
          <a:stretch>
            <a:fillRect/>
          </a:stretch>
        </p:blipFill>
        <p:spPr>
          <a:xfrm>
            <a:off x="10146236" y="5896157"/>
            <a:ext cx="720000" cy="720000"/>
          </a:xfrm>
          <a:prstGeom prst="rect">
            <a:avLst/>
          </a:prstGeom>
        </p:spPr>
      </p:pic>
      <p:pic>
        <p:nvPicPr>
          <p:cNvPr id="260" name="Рисунок 259">
            <a:extLst>
              <a:ext uri="{FF2B5EF4-FFF2-40B4-BE49-F238E27FC236}">
                <a16:creationId xmlns:a16="http://schemas.microsoft.com/office/drawing/2014/main" id="{45448DAE-B7D6-A947-867D-F8621738C040}"/>
              </a:ext>
            </a:extLst>
          </p:cNvPr>
          <p:cNvPicPr>
            <a:picLocks noChangeAspect="1"/>
          </p:cNvPicPr>
          <p:nvPr/>
        </p:nvPicPr>
        <p:blipFill>
          <a:blip r:embed="rId5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56"/>
              </a:ext>
            </a:extLst>
          </a:blip>
          <a:stretch>
            <a:fillRect/>
          </a:stretch>
        </p:blipFill>
        <p:spPr>
          <a:xfrm>
            <a:off x="6819934" y="3468663"/>
            <a:ext cx="720000" cy="720000"/>
          </a:xfrm>
          <a:prstGeom prst="rect">
            <a:avLst/>
          </a:prstGeom>
        </p:spPr>
      </p:pic>
      <p:pic>
        <p:nvPicPr>
          <p:cNvPr id="273" name="Рисунок 272">
            <a:extLst>
              <a:ext uri="{FF2B5EF4-FFF2-40B4-BE49-F238E27FC236}">
                <a16:creationId xmlns:a16="http://schemas.microsoft.com/office/drawing/2014/main" id="{CA40F775-E2E8-7F45-A2E1-2DD2C701FCF4}"/>
              </a:ext>
            </a:extLst>
          </p:cNvPr>
          <p:cNvPicPr>
            <a:picLocks noChangeAspect="1"/>
          </p:cNvPicPr>
          <p:nvPr/>
        </p:nvPicPr>
        <p:blipFill>
          <a:blip r:embed="rId5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58"/>
              </a:ext>
            </a:extLst>
          </a:blip>
          <a:stretch>
            <a:fillRect/>
          </a:stretch>
        </p:blipFill>
        <p:spPr>
          <a:xfrm>
            <a:off x="5711017" y="2286562"/>
            <a:ext cx="720000" cy="720000"/>
          </a:xfrm>
          <a:prstGeom prst="rect">
            <a:avLst/>
          </a:prstGeom>
        </p:spPr>
      </p:pic>
      <p:pic>
        <p:nvPicPr>
          <p:cNvPr id="275" name="Рисунок 274">
            <a:extLst>
              <a:ext uri="{FF2B5EF4-FFF2-40B4-BE49-F238E27FC236}">
                <a16:creationId xmlns:a16="http://schemas.microsoft.com/office/drawing/2014/main" id="{F3D66E65-1AEF-F34F-89B0-D03E9B2201B5}"/>
              </a:ext>
            </a:extLst>
          </p:cNvPr>
          <p:cNvPicPr>
            <a:picLocks noChangeAspect="1"/>
          </p:cNvPicPr>
          <p:nvPr/>
        </p:nvPicPr>
        <p:blipFill>
          <a:blip r:embed="rId5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60"/>
              </a:ext>
            </a:extLst>
          </a:blip>
          <a:stretch>
            <a:fillRect/>
          </a:stretch>
        </p:blipFill>
        <p:spPr>
          <a:xfrm>
            <a:off x="4602100" y="3468663"/>
            <a:ext cx="720000" cy="720000"/>
          </a:xfrm>
          <a:prstGeom prst="rect">
            <a:avLst/>
          </a:prstGeom>
        </p:spPr>
      </p:pic>
      <p:pic>
        <p:nvPicPr>
          <p:cNvPr id="277" name="Рисунок 276">
            <a:extLst>
              <a:ext uri="{FF2B5EF4-FFF2-40B4-BE49-F238E27FC236}">
                <a16:creationId xmlns:a16="http://schemas.microsoft.com/office/drawing/2014/main" id="{09EBFB11-BA12-7A42-AFC7-A3B5E4D23457}"/>
              </a:ext>
            </a:extLst>
          </p:cNvPr>
          <p:cNvPicPr>
            <a:picLocks noChangeAspect="1"/>
          </p:cNvPicPr>
          <p:nvPr/>
        </p:nvPicPr>
        <p:blipFill>
          <a:blip r:embed="rId61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62"/>
              </a:ext>
            </a:extLst>
          </a:blip>
          <a:stretch>
            <a:fillRect/>
          </a:stretch>
        </p:blipFill>
        <p:spPr>
          <a:xfrm>
            <a:off x="3493183" y="3468663"/>
            <a:ext cx="720000" cy="720000"/>
          </a:xfrm>
          <a:prstGeom prst="rect">
            <a:avLst/>
          </a:prstGeom>
        </p:spPr>
      </p:pic>
      <p:pic>
        <p:nvPicPr>
          <p:cNvPr id="279" name="Рисунок 278">
            <a:extLst>
              <a:ext uri="{FF2B5EF4-FFF2-40B4-BE49-F238E27FC236}">
                <a16:creationId xmlns:a16="http://schemas.microsoft.com/office/drawing/2014/main" id="{EF09D7BF-9CC2-384F-944B-02468DB14409}"/>
              </a:ext>
            </a:extLst>
          </p:cNvPr>
          <p:cNvPicPr>
            <a:picLocks noChangeAspect="1"/>
          </p:cNvPicPr>
          <p:nvPr/>
        </p:nvPicPr>
        <p:blipFill>
          <a:blip r:embed="rId6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64"/>
              </a:ext>
            </a:extLst>
          </a:blip>
          <a:stretch>
            <a:fillRect/>
          </a:stretch>
        </p:blipFill>
        <p:spPr>
          <a:xfrm>
            <a:off x="3493183" y="2286562"/>
            <a:ext cx="720000" cy="720000"/>
          </a:xfrm>
          <a:prstGeom prst="rect">
            <a:avLst/>
          </a:prstGeom>
        </p:spPr>
      </p:pic>
      <p:pic>
        <p:nvPicPr>
          <p:cNvPr id="281" name="Рисунок 280">
            <a:extLst>
              <a:ext uri="{FF2B5EF4-FFF2-40B4-BE49-F238E27FC236}">
                <a16:creationId xmlns:a16="http://schemas.microsoft.com/office/drawing/2014/main" id="{2D1FFF03-7628-4643-8A19-06843CB4A4E9}"/>
              </a:ext>
            </a:extLst>
          </p:cNvPr>
          <p:cNvPicPr>
            <a:picLocks noChangeAspect="1"/>
          </p:cNvPicPr>
          <p:nvPr/>
        </p:nvPicPr>
        <p:blipFill>
          <a:blip r:embed="rId6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66"/>
              </a:ext>
            </a:extLst>
          </a:blip>
          <a:stretch>
            <a:fillRect/>
          </a:stretch>
        </p:blipFill>
        <p:spPr>
          <a:xfrm>
            <a:off x="1275349" y="3468663"/>
            <a:ext cx="720000" cy="720000"/>
          </a:xfrm>
          <a:prstGeom prst="rect">
            <a:avLst/>
          </a:prstGeom>
        </p:spPr>
      </p:pic>
      <p:pic>
        <p:nvPicPr>
          <p:cNvPr id="283" name="Рисунок 282">
            <a:extLst>
              <a:ext uri="{FF2B5EF4-FFF2-40B4-BE49-F238E27FC236}">
                <a16:creationId xmlns:a16="http://schemas.microsoft.com/office/drawing/2014/main" id="{B7D14F38-73A0-FA4E-893D-A63EA67FE85C}"/>
              </a:ext>
            </a:extLst>
          </p:cNvPr>
          <p:cNvPicPr>
            <a:picLocks noChangeAspect="1"/>
          </p:cNvPicPr>
          <p:nvPr/>
        </p:nvPicPr>
        <p:blipFill>
          <a:blip r:embed="rId6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68"/>
              </a:ext>
            </a:extLst>
          </a:blip>
          <a:stretch>
            <a:fillRect/>
          </a:stretch>
        </p:blipFill>
        <p:spPr>
          <a:xfrm>
            <a:off x="166432" y="3468663"/>
            <a:ext cx="720000" cy="720000"/>
          </a:xfrm>
          <a:prstGeom prst="rect">
            <a:avLst/>
          </a:prstGeom>
        </p:spPr>
      </p:pic>
      <p:pic>
        <p:nvPicPr>
          <p:cNvPr id="285" name="Рисунок 284">
            <a:extLst>
              <a:ext uri="{FF2B5EF4-FFF2-40B4-BE49-F238E27FC236}">
                <a16:creationId xmlns:a16="http://schemas.microsoft.com/office/drawing/2014/main" id="{6473AFD8-7B16-2D46-96B8-56E2A6A09D82}"/>
              </a:ext>
            </a:extLst>
          </p:cNvPr>
          <p:cNvPicPr>
            <a:picLocks noChangeAspect="1"/>
          </p:cNvPicPr>
          <p:nvPr/>
        </p:nvPicPr>
        <p:blipFill>
          <a:blip r:embed="rId6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70"/>
              </a:ext>
            </a:extLst>
          </a:blip>
          <a:stretch>
            <a:fillRect/>
          </a:stretch>
        </p:blipFill>
        <p:spPr>
          <a:xfrm>
            <a:off x="9037768" y="3468663"/>
            <a:ext cx="720000" cy="720000"/>
          </a:xfrm>
          <a:prstGeom prst="rect">
            <a:avLst/>
          </a:prstGeom>
        </p:spPr>
      </p:pic>
      <p:pic>
        <p:nvPicPr>
          <p:cNvPr id="287" name="Рисунок 286">
            <a:extLst>
              <a:ext uri="{FF2B5EF4-FFF2-40B4-BE49-F238E27FC236}">
                <a16:creationId xmlns:a16="http://schemas.microsoft.com/office/drawing/2014/main" id="{2AA8D2F9-2F73-B44F-A19D-7A5285948182}"/>
              </a:ext>
            </a:extLst>
          </p:cNvPr>
          <p:cNvPicPr>
            <a:picLocks noChangeAspect="1"/>
          </p:cNvPicPr>
          <p:nvPr/>
        </p:nvPicPr>
        <p:blipFill>
          <a:blip r:embed="rId71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72"/>
              </a:ext>
            </a:extLst>
          </a:blip>
          <a:stretch>
            <a:fillRect/>
          </a:stretch>
        </p:blipFill>
        <p:spPr>
          <a:xfrm>
            <a:off x="11255598" y="3468663"/>
            <a:ext cx="720000" cy="720000"/>
          </a:xfrm>
          <a:prstGeom prst="rect">
            <a:avLst/>
          </a:prstGeom>
        </p:spPr>
      </p:pic>
      <p:pic>
        <p:nvPicPr>
          <p:cNvPr id="289" name="Рисунок 288">
            <a:extLst>
              <a:ext uri="{FF2B5EF4-FFF2-40B4-BE49-F238E27FC236}">
                <a16:creationId xmlns:a16="http://schemas.microsoft.com/office/drawing/2014/main" id="{F93E9D55-057E-0C43-A40F-CD50CF937D16}"/>
              </a:ext>
            </a:extLst>
          </p:cNvPr>
          <p:cNvPicPr>
            <a:picLocks noChangeAspect="1"/>
          </p:cNvPicPr>
          <p:nvPr/>
        </p:nvPicPr>
        <p:blipFill>
          <a:blip r:embed="rId7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74"/>
              </a:ext>
            </a:extLst>
          </a:blip>
          <a:stretch>
            <a:fillRect/>
          </a:stretch>
        </p:blipFill>
        <p:spPr>
          <a:xfrm>
            <a:off x="11255598" y="2286562"/>
            <a:ext cx="720000" cy="720000"/>
          </a:xfrm>
          <a:prstGeom prst="rect">
            <a:avLst/>
          </a:prstGeom>
        </p:spPr>
      </p:pic>
      <p:pic>
        <p:nvPicPr>
          <p:cNvPr id="291" name="Рисунок 290">
            <a:extLst>
              <a:ext uri="{FF2B5EF4-FFF2-40B4-BE49-F238E27FC236}">
                <a16:creationId xmlns:a16="http://schemas.microsoft.com/office/drawing/2014/main" id="{58783FAB-1B42-5A48-A8FC-49E6E9CAB0EC}"/>
              </a:ext>
            </a:extLst>
          </p:cNvPr>
          <p:cNvPicPr>
            <a:picLocks noChangeAspect="1"/>
          </p:cNvPicPr>
          <p:nvPr/>
        </p:nvPicPr>
        <p:blipFill>
          <a:blip r:embed="rId7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76"/>
              </a:ext>
            </a:extLst>
          </a:blip>
          <a:stretch>
            <a:fillRect/>
          </a:stretch>
        </p:blipFill>
        <p:spPr>
          <a:xfrm>
            <a:off x="10146685" y="2286562"/>
            <a:ext cx="720000" cy="720000"/>
          </a:xfrm>
          <a:prstGeom prst="rect">
            <a:avLst/>
          </a:prstGeom>
        </p:spPr>
      </p:pic>
      <p:pic>
        <p:nvPicPr>
          <p:cNvPr id="293" name="Рисунок 292">
            <a:extLst>
              <a:ext uri="{FF2B5EF4-FFF2-40B4-BE49-F238E27FC236}">
                <a16:creationId xmlns:a16="http://schemas.microsoft.com/office/drawing/2014/main" id="{A359837C-6670-0A47-8901-0BD86B6E926F}"/>
              </a:ext>
            </a:extLst>
          </p:cNvPr>
          <p:cNvPicPr>
            <a:picLocks noChangeAspect="1"/>
          </p:cNvPicPr>
          <p:nvPr/>
        </p:nvPicPr>
        <p:blipFill>
          <a:blip r:embed="rId7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78"/>
              </a:ext>
            </a:extLst>
          </a:blip>
          <a:stretch>
            <a:fillRect/>
          </a:stretch>
        </p:blipFill>
        <p:spPr>
          <a:xfrm>
            <a:off x="7928851" y="2286562"/>
            <a:ext cx="720000" cy="720000"/>
          </a:xfrm>
          <a:prstGeom prst="rect">
            <a:avLst/>
          </a:prstGeom>
        </p:spPr>
      </p:pic>
      <p:pic>
        <p:nvPicPr>
          <p:cNvPr id="295" name="Рисунок 294">
            <a:extLst>
              <a:ext uri="{FF2B5EF4-FFF2-40B4-BE49-F238E27FC236}">
                <a16:creationId xmlns:a16="http://schemas.microsoft.com/office/drawing/2014/main" id="{7282A73B-9E93-F444-A4A4-52AF2F7C2A65}"/>
              </a:ext>
            </a:extLst>
          </p:cNvPr>
          <p:cNvPicPr>
            <a:picLocks noChangeAspect="1"/>
          </p:cNvPicPr>
          <p:nvPr/>
        </p:nvPicPr>
        <p:blipFill>
          <a:blip r:embed="rId7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80"/>
              </a:ext>
            </a:extLst>
          </a:blip>
          <a:stretch>
            <a:fillRect/>
          </a:stretch>
        </p:blipFill>
        <p:spPr>
          <a:xfrm>
            <a:off x="9037768" y="2286562"/>
            <a:ext cx="720000" cy="720000"/>
          </a:xfrm>
          <a:prstGeom prst="rect">
            <a:avLst/>
          </a:prstGeom>
        </p:spPr>
      </p:pic>
      <p:pic>
        <p:nvPicPr>
          <p:cNvPr id="297" name="Рисунок 296">
            <a:extLst>
              <a:ext uri="{FF2B5EF4-FFF2-40B4-BE49-F238E27FC236}">
                <a16:creationId xmlns:a16="http://schemas.microsoft.com/office/drawing/2014/main" id="{13787912-214D-7140-91DD-D4E624ACD08B}"/>
              </a:ext>
            </a:extLst>
          </p:cNvPr>
          <p:cNvPicPr>
            <a:picLocks noChangeAspect="1"/>
          </p:cNvPicPr>
          <p:nvPr/>
        </p:nvPicPr>
        <p:blipFill>
          <a:blip r:embed="rId81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82"/>
              </a:ext>
            </a:extLst>
          </a:blip>
          <a:stretch>
            <a:fillRect/>
          </a:stretch>
        </p:blipFill>
        <p:spPr>
          <a:xfrm>
            <a:off x="161965" y="4674799"/>
            <a:ext cx="720000" cy="720000"/>
          </a:xfrm>
          <a:prstGeom prst="rect">
            <a:avLst/>
          </a:prstGeom>
        </p:spPr>
      </p:pic>
      <p:pic>
        <p:nvPicPr>
          <p:cNvPr id="299" name="Рисунок 298">
            <a:extLst>
              <a:ext uri="{FF2B5EF4-FFF2-40B4-BE49-F238E27FC236}">
                <a16:creationId xmlns:a16="http://schemas.microsoft.com/office/drawing/2014/main" id="{7F87D60A-81BA-914E-AFE3-B2DB0F1D1B96}"/>
              </a:ext>
            </a:extLst>
          </p:cNvPr>
          <p:cNvPicPr>
            <a:picLocks noChangeAspect="1"/>
          </p:cNvPicPr>
          <p:nvPr/>
        </p:nvPicPr>
        <p:blipFill>
          <a:blip r:embed="rId8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84"/>
              </a:ext>
            </a:extLst>
          </a:blip>
          <a:stretch>
            <a:fillRect/>
          </a:stretch>
        </p:blipFill>
        <p:spPr>
          <a:xfrm>
            <a:off x="2384266" y="3468663"/>
            <a:ext cx="720000" cy="720000"/>
          </a:xfrm>
          <a:prstGeom prst="rect">
            <a:avLst/>
          </a:prstGeom>
        </p:spPr>
      </p:pic>
      <p:pic>
        <p:nvPicPr>
          <p:cNvPr id="301" name="Рисунок 300">
            <a:extLst>
              <a:ext uri="{FF2B5EF4-FFF2-40B4-BE49-F238E27FC236}">
                <a16:creationId xmlns:a16="http://schemas.microsoft.com/office/drawing/2014/main" id="{4E734ADF-3654-8142-BC2F-F5BE24E2F98A}"/>
              </a:ext>
            </a:extLst>
          </p:cNvPr>
          <p:cNvPicPr>
            <a:picLocks noChangeAspect="1"/>
          </p:cNvPicPr>
          <p:nvPr/>
        </p:nvPicPr>
        <p:blipFill>
          <a:blip r:embed="rId8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86"/>
              </a:ext>
            </a:extLst>
          </a:blip>
          <a:stretch>
            <a:fillRect/>
          </a:stretch>
        </p:blipFill>
        <p:spPr>
          <a:xfrm>
            <a:off x="2384266" y="2286562"/>
            <a:ext cx="720000" cy="720000"/>
          </a:xfrm>
          <a:prstGeom prst="rect">
            <a:avLst/>
          </a:prstGeom>
        </p:spPr>
      </p:pic>
      <p:pic>
        <p:nvPicPr>
          <p:cNvPr id="303" name="Рисунок 302">
            <a:extLst>
              <a:ext uri="{FF2B5EF4-FFF2-40B4-BE49-F238E27FC236}">
                <a16:creationId xmlns:a16="http://schemas.microsoft.com/office/drawing/2014/main" id="{B88BB76D-B219-BB42-8350-50BAA85513F6}"/>
              </a:ext>
            </a:extLst>
          </p:cNvPr>
          <p:cNvPicPr>
            <a:picLocks noChangeAspect="1"/>
          </p:cNvPicPr>
          <p:nvPr/>
        </p:nvPicPr>
        <p:blipFill>
          <a:blip r:embed="rId8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88"/>
              </a:ext>
            </a:extLst>
          </a:blip>
          <a:stretch>
            <a:fillRect/>
          </a:stretch>
        </p:blipFill>
        <p:spPr>
          <a:xfrm>
            <a:off x="4602100" y="2286562"/>
            <a:ext cx="720000" cy="720000"/>
          </a:xfrm>
          <a:prstGeom prst="rect">
            <a:avLst/>
          </a:prstGeom>
        </p:spPr>
      </p:pic>
      <p:pic>
        <p:nvPicPr>
          <p:cNvPr id="305" name="Рисунок 304">
            <a:extLst>
              <a:ext uri="{FF2B5EF4-FFF2-40B4-BE49-F238E27FC236}">
                <a16:creationId xmlns:a16="http://schemas.microsoft.com/office/drawing/2014/main" id="{EAB59F75-9FFE-B845-9604-AC865BE3628B}"/>
              </a:ext>
            </a:extLst>
          </p:cNvPr>
          <p:cNvPicPr>
            <a:picLocks noChangeAspect="1"/>
          </p:cNvPicPr>
          <p:nvPr/>
        </p:nvPicPr>
        <p:blipFill>
          <a:blip r:embed="rId8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90"/>
              </a:ext>
            </a:extLst>
          </a:blip>
          <a:stretch>
            <a:fillRect/>
          </a:stretch>
        </p:blipFill>
        <p:spPr>
          <a:xfrm>
            <a:off x="5711017" y="3468663"/>
            <a:ext cx="720000" cy="720000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" name="Квадрат"/>
          <p:cNvSpPr/>
          <p:nvPr/>
        </p:nvSpPr>
        <p:spPr>
          <a:xfrm>
            <a:off x="4687122" y="2822624"/>
            <a:ext cx="7504878" cy="1477543"/>
          </a:xfrm>
          <a:prstGeom prst="rect">
            <a:avLst/>
          </a:prstGeom>
          <a:solidFill>
            <a:srgbClr val="ED3833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solidFill>
                  <a:srgbClr val="FD493D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275" name="Прямоугольник"/>
          <p:cNvSpPr/>
          <p:nvPr/>
        </p:nvSpPr>
        <p:spPr>
          <a:xfrm>
            <a:off x="7510395" y="4291684"/>
            <a:ext cx="4681605" cy="2569141"/>
          </a:xfrm>
          <a:prstGeom prst="rect">
            <a:avLst/>
          </a:prstGeom>
          <a:solidFill>
            <a:srgbClr val="FFAC00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solidFill>
                  <a:srgbClr val="FCAF17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276" name="#FCAF17 RGB 252 175 23  CMYK 0 37 91 0"/>
          <p:cNvSpPr txBox="1"/>
          <p:nvPr/>
        </p:nvSpPr>
        <p:spPr>
          <a:xfrm>
            <a:off x="7695479" y="4413787"/>
            <a:ext cx="1841914" cy="88391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/>
          <a:p>
            <a:pPr>
              <a:defRPr>
                <a:solidFill>
                  <a:srgbClr val="FFFFFF"/>
                </a:solidFill>
                <a:latin typeface="Gilroy-Regular"/>
                <a:ea typeface="Gilroy-Regular"/>
                <a:cs typeface="Gilroy-Regular"/>
                <a:sym typeface="Gilroy-Regular"/>
              </a:defRPr>
            </a:pPr>
            <a:r>
              <a:t>#FCAF17</a:t>
            </a:r>
            <a:br/>
            <a:r>
              <a:t/>
            </a:r>
            <a:br/>
            <a:endParaRPr/>
          </a:p>
        </p:txBody>
      </p:sp>
      <p:sp>
        <p:nvSpPr>
          <p:cNvPr id="277" name="Квадрат"/>
          <p:cNvSpPr/>
          <p:nvPr/>
        </p:nvSpPr>
        <p:spPr>
          <a:xfrm>
            <a:off x="-17067" y="-1"/>
            <a:ext cx="4722642" cy="4294159"/>
          </a:xfrm>
          <a:prstGeom prst="rect">
            <a:avLst/>
          </a:prstGeom>
          <a:solidFill>
            <a:srgbClr val="FBB3C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278" name="Квадрат"/>
          <p:cNvSpPr/>
          <p:nvPr/>
        </p:nvSpPr>
        <p:spPr>
          <a:xfrm>
            <a:off x="4705575" y="0"/>
            <a:ext cx="4723506" cy="2891048"/>
          </a:xfrm>
          <a:prstGeom prst="rect">
            <a:avLst/>
          </a:prstGeom>
          <a:solidFill>
            <a:srgbClr val="8F00FF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279" name="Прямоугольник"/>
          <p:cNvSpPr/>
          <p:nvPr/>
        </p:nvSpPr>
        <p:spPr>
          <a:xfrm>
            <a:off x="-4526" y="4288861"/>
            <a:ext cx="7514921" cy="2569141"/>
          </a:xfrm>
          <a:prstGeom prst="rect">
            <a:avLst/>
          </a:prstGeom>
          <a:solidFill>
            <a:srgbClr val="ADDAE3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solidFill>
                  <a:srgbClr val="B5D8E1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280" name="#B5D8E1 RGB 181 216 225  CMYK 27 6 9 0"/>
          <p:cNvSpPr txBox="1"/>
          <p:nvPr/>
        </p:nvSpPr>
        <p:spPr>
          <a:xfrm>
            <a:off x="110819" y="4426488"/>
            <a:ext cx="2916678" cy="88391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/>
          <a:p>
            <a:pPr>
              <a:defRPr>
                <a:solidFill>
                  <a:srgbClr val="FFFFFF"/>
                </a:solidFill>
                <a:latin typeface="Gilroy-Regular"/>
                <a:ea typeface="Gilroy-Regular"/>
                <a:cs typeface="Gilroy-Regular"/>
                <a:sym typeface="Gilroy-Regular"/>
              </a:defRPr>
            </a:pPr>
            <a:r>
              <a:rPr dirty="0"/>
              <a:t>#B5D8E1</a:t>
            </a:r>
            <a:br>
              <a:rPr dirty="0"/>
            </a:br>
            <a:r>
              <a:rPr dirty="0"/>
              <a:t/>
            </a:r>
            <a:br>
              <a:rPr dirty="0"/>
            </a:br>
            <a:endParaRPr dirty="0"/>
          </a:p>
        </p:txBody>
      </p:sp>
      <p:sp>
        <p:nvSpPr>
          <p:cNvPr id="281" name="TextBox 20"/>
          <p:cNvSpPr txBox="1"/>
          <p:nvPr/>
        </p:nvSpPr>
        <p:spPr>
          <a:xfrm>
            <a:off x="4822933" y="122003"/>
            <a:ext cx="1623695" cy="88391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defRPr>
                <a:solidFill>
                  <a:srgbClr val="FFFFFF"/>
                </a:solidFill>
                <a:latin typeface="Gilroy-Regular"/>
                <a:ea typeface="Gilroy-Regular"/>
                <a:cs typeface="Gilroy-Regular"/>
                <a:sym typeface="Gilroy-Regular"/>
              </a:defRPr>
            </a:pPr>
            <a:r>
              <a:t>#8F00FF</a:t>
            </a:r>
            <a:br/>
            <a:r>
              <a:t/>
            </a:r>
            <a:br/>
            <a:endParaRPr/>
          </a:p>
        </p:txBody>
      </p:sp>
      <p:sp>
        <p:nvSpPr>
          <p:cNvPr id="282" name="Квадрат"/>
          <p:cNvSpPr/>
          <p:nvPr/>
        </p:nvSpPr>
        <p:spPr>
          <a:xfrm>
            <a:off x="9424713" y="1510376"/>
            <a:ext cx="2767287" cy="1377680"/>
          </a:xfrm>
          <a:prstGeom prst="rect">
            <a:avLst/>
          </a:prstGeom>
          <a:solidFill>
            <a:srgbClr val="0D0D0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solidFill>
                  <a:srgbClr val="1B1B1B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283" name="TextBox 26"/>
          <p:cNvSpPr txBox="1"/>
          <p:nvPr/>
        </p:nvSpPr>
        <p:spPr>
          <a:xfrm>
            <a:off x="98036" y="122003"/>
            <a:ext cx="1841913" cy="88391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defRPr>
                <a:solidFill>
                  <a:srgbClr val="FFFFFF"/>
                </a:solidFill>
                <a:latin typeface="Gilroy-Regular"/>
                <a:ea typeface="Gilroy-Regular"/>
                <a:cs typeface="Gilroy-Regular"/>
                <a:sym typeface="Gilroy-Regular"/>
              </a:defRPr>
            </a:pPr>
            <a:r>
              <a:t>#FBB3C1</a:t>
            </a:r>
            <a:br/>
            <a:r>
              <a:t/>
            </a:r>
            <a:br/>
            <a:endParaRPr/>
          </a:p>
        </p:txBody>
      </p:sp>
      <p:sp>
        <p:nvSpPr>
          <p:cNvPr id="284" name="TextBox 28"/>
          <p:cNvSpPr txBox="1"/>
          <p:nvPr/>
        </p:nvSpPr>
        <p:spPr>
          <a:xfrm>
            <a:off x="9567036" y="1642209"/>
            <a:ext cx="1841914" cy="88391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defRPr>
                <a:solidFill>
                  <a:srgbClr val="FFFFFF"/>
                </a:solidFill>
                <a:latin typeface="Gilroy-Regular"/>
                <a:ea typeface="Gilroy-Regular"/>
                <a:cs typeface="Gilroy-Regular"/>
                <a:sym typeface="Gilroy-Regular"/>
              </a:defRPr>
            </a:pPr>
            <a:r>
              <a:t>#1B1B1B</a:t>
            </a:r>
            <a:br/>
            <a:r>
              <a:t/>
            </a:r>
            <a:br/>
            <a:endParaRPr/>
          </a:p>
        </p:txBody>
      </p:sp>
      <p:sp>
        <p:nvSpPr>
          <p:cNvPr id="285" name="TextBox 30"/>
          <p:cNvSpPr txBox="1"/>
          <p:nvPr/>
        </p:nvSpPr>
        <p:spPr>
          <a:xfrm>
            <a:off x="4822933" y="2983057"/>
            <a:ext cx="1623695" cy="88391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defRPr>
                <a:solidFill>
                  <a:srgbClr val="FFFFFF"/>
                </a:solidFill>
                <a:latin typeface="Gilroy-Regular"/>
                <a:ea typeface="Gilroy-Regular"/>
                <a:cs typeface="Gilroy-Regular"/>
                <a:sym typeface="Gilroy-Regular"/>
              </a:defRPr>
            </a:pPr>
            <a:r>
              <a:t>#FD493D</a:t>
            </a:r>
            <a:br/>
            <a:r>
              <a:t/>
            </a:r>
            <a:br/>
            <a:endParaRPr/>
          </a:p>
        </p:txBody>
      </p:sp>
      <p:sp>
        <p:nvSpPr>
          <p:cNvPr id="286" name="TextBox 28"/>
          <p:cNvSpPr txBox="1"/>
          <p:nvPr/>
        </p:nvSpPr>
        <p:spPr>
          <a:xfrm>
            <a:off x="9579736" y="129623"/>
            <a:ext cx="2100802" cy="32511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 defTabSz="12700"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>
                <a:latin typeface="Gilroy-Regular"/>
                <a:ea typeface="Gilroy-Regular"/>
                <a:cs typeface="Gilroy-Regular"/>
                <a:sym typeface="Gilroy-Regular"/>
              </a:defRPr>
            </a:lvl1pPr>
          </a:lstStyle>
          <a:p>
            <a:r>
              <a:t>#FFFFFF</a:t>
            </a:r>
          </a:p>
        </p:txBody>
      </p:sp>
      <p:sp>
        <p:nvSpPr>
          <p:cNvPr id="287" name="Текст 2"/>
          <p:cNvSpPr txBox="1"/>
          <p:nvPr/>
        </p:nvSpPr>
        <p:spPr>
          <a:xfrm>
            <a:off x="573048" y="2476847"/>
            <a:ext cx="3928432" cy="163121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/>
          <a:p>
            <a:pPr>
              <a:defRPr sz="48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rPr sz="5000" dirty="0"/>
              <a:t>ОСНОВНЫЕ</a:t>
            </a:r>
          </a:p>
          <a:p>
            <a:pPr>
              <a:defRPr sz="48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rPr sz="5000" dirty="0"/>
              <a:t>ЦВЕТА</a:t>
            </a:r>
          </a:p>
        </p:txBody>
      </p:sp>
    </p:spTree>
  </p:cSld>
  <p:clrMapOvr>
    <a:masterClrMapping/>
  </p:clrMapOvr>
  <p:transition spd="med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" name="Прямоугольник 7"/>
          <p:cNvSpPr/>
          <p:nvPr/>
        </p:nvSpPr>
        <p:spPr>
          <a:xfrm>
            <a:off x="6153517" y="1777546"/>
            <a:ext cx="6121524" cy="5131928"/>
          </a:xfrm>
          <a:prstGeom prst="rect">
            <a:avLst/>
          </a:prstGeom>
          <a:solidFill>
            <a:srgbClr val="B5D8E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9F00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290" name="Прямоугольник 10"/>
          <p:cNvSpPr/>
          <p:nvPr/>
        </p:nvSpPr>
        <p:spPr>
          <a:xfrm>
            <a:off x="5531007" y="136233"/>
            <a:ext cx="6121526" cy="1800326"/>
          </a:xfrm>
          <a:prstGeom prst="rect">
            <a:avLst/>
          </a:prstGeom>
          <a:solidFill>
            <a:srgbClr val="FD493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291" name="Прямоугольник 13"/>
          <p:cNvSpPr/>
          <p:nvPr/>
        </p:nvSpPr>
        <p:spPr>
          <a:xfrm>
            <a:off x="5635782" y="5412961"/>
            <a:ext cx="2372738" cy="1515887"/>
          </a:xfrm>
          <a:prstGeom prst="rect">
            <a:avLst/>
          </a:prstGeom>
          <a:solidFill>
            <a:srgbClr val="FBB3C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endParaRPr/>
          </a:p>
        </p:txBody>
      </p:sp>
      <p:sp>
        <p:nvSpPr>
          <p:cNvPr id="292" name="Прямоугольник 9"/>
          <p:cNvSpPr/>
          <p:nvPr/>
        </p:nvSpPr>
        <p:spPr>
          <a:xfrm>
            <a:off x="8355782" y="-34339"/>
            <a:ext cx="3868878" cy="1811885"/>
          </a:xfrm>
          <a:prstGeom prst="rect">
            <a:avLst/>
          </a:prstGeom>
          <a:solidFill>
            <a:srgbClr val="FCAF17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ADDAE3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295" name="Текст 2"/>
          <p:cNvSpPr txBox="1"/>
          <p:nvPr/>
        </p:nvSpPr>
        <p:spPr>
          <a:xfrm>
            <a:off x="532009" y="995119"/>
            <a:ext cx="4831212" cy="452933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normAutofit/>
          </a:bodyPr>
          <a:lstStyle/>
          <a:p>
            <a:pPr>
              <a:defRPr sz="72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rPr sz="6900" dirty="0"/>
              <a:t>СПАСИБО</a:t>
            </a:r>
            <a:r>
              <a:rPr dirty="0"/>
              <a:t>!</a:t>
            </a:r>
          </a:p>
          <a:p>
            <a:pPr>
              <a:defRPr sz="24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endParaRPr dirty="0"/>
          </a:p>
          <a:p>
            <a:pPr>
              <a:lnSpc>
                <a:spcPct val="150000"/>
              </a:lnSpc>
              <a:defRPr sz="2300">
                <a:solidFill>
                  <a:srgbClr val="8F00FF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dirty="0"/>
              <a:t>КОНТАКТЫ</a:t>
            </a:r>
            <a:endParaRPr dirty="0">
              <a:latin typeface="Gilroy-ExtraBold"/>
              <a:ea typeface="Gilroy-ExtraBold"/>
              <a:cs typeface="Gilroy-ExtraBold"/>
              <a:sym typeface="Gilroy-ExtraBold"/>
            </a:endParaRPr>
          </a:p>
          <a:p>
            <a:pPr>
              <a:lnSpc>
                <a:spcPct val="150000"/>
              </a:lnSpc>
              <a:defRPr sz="23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dirty="0" smtClean="0"/>
              <a:t>8</a:t>
            </a:r>
            <a:r>
              <a:rPr lang="ru-RU" dirty="0" smtClean="0"/>
              <a:t>9771234567</a:t>
            </a:r>
            <a:endParaRPr dirty="0"/>
          </a:p>
          <a:p>
            <a:pPr>
              <a:lnSpc>
                <a:spcPct val="150000"/>
              </a:lnSpc>
              <a:defRPr sz="23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en-US" dirty="0" smtClean="0"/>
              <a:t>E</a:t>
            </a:r>
            <a:r>
              <a:rPr dirty="0" smtClean="0"/>
              <a:t>mail</a:t>
            </a:r>
            <a:r>
              <a:rPr lang="ru-RU" dirty="0" smtClean="0"/>
              <a:t> : </a:t>
            </a:r>
            <a:r>
              <a:rPr lang="en-US" dirty="0" smtClean="0"/>
              <a:t>guu_up2@mail.ru</a:t>
            </a:r>
            <a:endParaRPr lang="ru-RU" dirty="0" smtClean="0"/>
          </a:p>
          <a:p>
            <a:pPr>
              <a:lnSpc>
                <a:spcPct val="150000"/>
              </a:lnSpc>
              <a:defRPr sz="23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EBC7FCDF-F2BC-7D38-E403-715940D90A13}"/>
              </a:ext>
            </a:extLst>
          </p:cNvPr>
          <p:cNvSpPr txBox="1"/>
          <p:nvPr/>
        </p:nvSpPr>
        <p:spPr>
          <a:xfrm>
            <a:off x="5531007" y="421219"/>
            <a:ext cx="6869514" cy="1077214"/>
          </a:xfrm>
          <a:prstGeom prst="rect">
            <a:avLst/>
          </a:prstGeom>
          <a:noFill/>
          <a:ln w="12700" cap="flat">
            <a:noFill/>
            <a:miter lim="400000"/>
          </a:ln>
          <a:effectLst>
            <a:outerShdw blurRad="50800" dist="38100" dir="2700000" algn="tl" rotWithShape="0">
              <a:prstClr val="black">
                <a:alpha val="73170"/>
              </a:prst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ru-RU" sz="3200" b="0" i="0" u="none" strike="noStrike" dirty="0">
                <a:solidFill>
                  <a:schemeClr val="bg1"/>
                </a:solidFill>
                <a:effectLst/>
                <a:latin typeface="Conthrax Sb" panose="020B0707020201080204" pitchFamily="34" charset="0"/>
              </a:rPr>
              <a:t>ТЕХНОЛОГИИ ЗДОРОВОЙ ЖИЗНИ</a:t>
            </a:r>
            <a:endParaRPr kumimoji="0" lang="ru-RU" sz="3200" b="0" i="0" u="none" strike="noStrike" cap="none" spc="0" normalizeH="0" baseline="0" dirty="0">
              <a:ln>
                <a:noFill/>
              </a:ln>
              <a:solidFill>
                <a:schemeClr val="bg1"/>
              </a:solidFill>
              <a:effectLst/>
              <a:uFillTx/>
              <a:latin typeface="Conthrax Sb" panose="020B0707020201080204" pitchFamily="34" charset="0"/>
              <a:sym typeface="Helvetica"/>
            </a:endParaRPr>
          </a:p>
        </p:txBody>
      </p:sp>
      <p:pic>
        <p:nvPicPr>
          <p:cNvPr id="4" name="Рисунок 3" descr="Изображение выглядит как текст&#10;&#10;Автоматически созданное описание">
            <a:extLst>
              <a:ext uri="{FF2B5EF4-FFF2-40B4-BE49-F238E27FC236}">
                <a16:creationId xmlns:a16="http://schemas.microsoft.com/office/drawing/2014/main" id="{75EC9B7D-B0EE-D1D3-D444-FB7C0026AD5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780" y="5777995"/>
            <a:ext cx="5881816" cy="1220362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theme/theme1.xml><?xml version="1.0" encoding="utf-8"?>
<a:theme xmlns:a="http://schemas.openxmlformats.org/drawingml/2006/main" name="Тема Office">
  <a:themeElements>
    <a:clrScheme name="Тема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Тема Office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Тема Office">
  <a:themeElements>
    <a:clrScheme name="Тема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Тема Office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3357</TotalTime>
  <Words>808</Words>
  <Application>Microsoft Office PowerPoint</Application>
  <PresentationFormat>Широкоэкранный</PresentationFormat>
  <Paragraphs>217</Paragraphs>
  <Slides>17</Slides>
  <Notes>4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11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29" baseType="lpstr">
      <vt:lpstr>Helvetica</vt:lpstr>
      <vt:lpstr>Gilroy-Light</vt:lpstr>
      <vt:lpstr>Gilroy-Regular</vt:lpstr>
      <vt:lpstr>Times New Roman</vt:lpstr>
      <vt:lpstr>Conthrax Sb</vt:lpstr>
      <vt:lpstr>Calibri Light</vt:lpstr>
      <vt:lpstr>Gilroy-ExtraBold</vt:lpstr>
      <vt:lpstr>Gilroy-Bold</vt:lpstr>
      <vt:lpstr>Arial</vt:lpstr>
      <vt:lpstr>Calibri</vt:lpstr>
      <vt:lpstr>Helvetica Neue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Виктория Бокарева</dc:creator>
  <cp:lastModifiedBy>Настя</cp:lastModifiedBy>
  <cp:revision>44</cp:revision>
  <dcterms:modified xsi:type="dcterms:W3CDTF">2023-05-05T18:13:26Z</dcterms:modified>
</cp:coreProperties>
</file>