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metadata" ContentType="application/binary"/>
  <Default Extension="svg" ContentType="image/sv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  <p:sldMasterId id="2147483655" r:id="rId5"/>
    <p:sldMasterId id="2147483662" r:id="rId6"/>
  </p:sldMasterIdLst>
  <p:notesMasterIdLst>
    <p:notesMasterId r:id="rId18"/>
  </p:notesMasterIdLst>
  <p:handoutMasterIdLst>
    <p:handoutMasterId r:id="rId19"/>
  </p:handoutMasterIdLst>
  <p:sldIdLst>
    <p:sldId id="260" r:id="rId7"/>
    <p:sldId id="268" r:id="rId8"/>
    <p:sldId id="261" r:id="rId9"/>
    <p:sldId id="262" r:id="rId10"/>
    <p:sldId id="263" r:id="rId11"/>
    <p:sldId id="270" r:id="rId12"/>
    <p:sldId id="264" r:id="rId13"/>
    <p:sldId id="265" r:id="rId14"/>
    <p:sldId id="266" r:id="rId15"/>
    <p:sldId id="267" r:id="rId16"/>
    <p:sldId id="269" r:id="rId17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 xmlns="">
        <p14:section name="ОБЛОЖКИ" id="{798C4FA6-6AE8-1949-A700-934A6A476711}">
          <p14:sldIdLst>
            <p14:sldId id="260"/>
            <p14:sldId id="268"/>
          </p14:sldIdLst>
        </p14:section>
        <p14:section name="КОНТЕНТНЫЕ СТРАНИЦЫ" id="{681036FE-2B9C-0640-B710-70E9B7D207F5}">
          <p14:sldIdLst>
            <p14:sldId id="261"/>
            <p14:sldId id="262"/>
            <p14:sldId id="263"/>
            <p14:sldId id="270"/>
          </p14:sldIdLst>
        </p14:section>
        <p14:section name="РАЗДЕЕЛИТЕЛИ" id="{BC8F23E5-0938-6249-A334-770A442FAAF8}">
          <p14:sldIdLst>
            <p14:sldId id="264"/>
            <p14:sldId id="265"/>
            <p14:sldId id="266"/>
            <p14:sldId id="267"/>
            <p14:sldId id="269"/>
          </p14:sldIdLst>
        </p14:section>
      </p14:sectionLst>
    </p:ex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xmlns="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xmlns="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0D7C0"/>
    <a:srgbClr val="0640BC"/>
    <a:srgbClr val="086BFF"/>
    <a:srgbClr val="FF82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44" autoAdjust="0"/>
    <p:restoredTop sz="95604" autoAdjust="0"/>
  </p:normalViewPr>
  <p:slideViewPr>
    <p:cSldViewPr snapToGrid="0">
      <p:cViewPr varScale="1">
        <p:scale>
          <a:sx n="44" d="100"/>
          <a:sy n="44" d="100"/>
        </p:scale>
        <p:origin x="-798" y="-102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56" d="100"/>
          <a:sy n="156" d="100"/>
        </p:scale>
        <p:origin x="1008" y="192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3.sv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11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svg"/><Relationship Id="rId5" Type="http://schemas.openxmlformats.org/officeDocument/2006/relationships/image" Target="../media/image8.png"/><Relationship Id="rId4" Type="http://schemas.openxmlformats.org/officeDocument/2006/relationships/image" Target="../media/image16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3.sv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openxmlformats.org/officeDocument/2006/relationships/image" Target="../media/image11.sv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svg"/><Relationship Id="rId5" Type="http://schemas.openxmlformats.org/officeDocument/2006/relationships/image" Target="../media/image9.png"/><Relationship Id="rId4" Type="http://schemas.openxmlformats.org/officeDocument/2006/relationships/image" Target="../media/image11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3.sv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openxmlformats.org/officeDocument/2006/relationships/image" Target="../media/image11.sv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D41DA8C-2A1E-6944-B0BF-656EA21CF46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C683806-A212-E84E-9314-10DA1A0B487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DBA02923-DFFC-6948-BBFB-12F368FD2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66810BDF-FDD4-454A-BE86-88E1A5A6B2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3438" y="1589088"/>
            <a:ext cx="18472150" cy="89646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tabLst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200A755-5FB5-EA41-BB66-8D1E515551BA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366A903-58E4-A941-B8BF-09F60FC4C03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AAA2F030-95C6-7A44-86CA-8AB7EADD9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3438" y="1589088"/>
            <a:ext cx="8793162" cy="89646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tabLst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xmlns="" id="{CC34EF35-4529-4242-8AB6-25295CDB06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526078" y="1589088"/>
            <a:ext cx="8793162" cy="89646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tabLst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278632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200A755-5FB5-EA41-BB66-8D1E515551BA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366A903-58E4-A941-B8BF-09F60FC4C03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AAA2F030-95C6-7A44-86CA-8AB7EADD9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3438" y="1589088"/>
            <a:ext cx="5816744" cy="89646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tabLst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3ED78375-3171-7943-BF45-611D3DAA1D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62858" y="1589088"/>
            <a:ext cx="5816744" cy="89646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tabLst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xmlns="" id="{425D7662-4C8F-8D4A-AFD1-9B3BF3CF10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492279" y="1589088"/>
            <a:ext cx="5816744" cy="89646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tabLst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327010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533E935-59FD-A04F-87C7-825C911378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27000"/>
          </a:blip>
          <a:srcRect t="1930" r="-666" b="25084"/>
          <a:stretch/>
        </p:blipFill>
        <p:spPr>
          <a:xfrm>
            <a:off x="5041438" y="0"/>
            <a:ext cx="15062662" cy="11315700"/>
          </a:xfrm>
          <a:prstGeom prst="rect">
            <a:avLst/>
          </a:prstGeom>
        </p:spPr>
      </p:pic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D41DA8C-2A1E-6944-B0BF-656EA21CF46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C683806-A212-E84E-9314-10DA1A0B487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DBA02923-DFFC-6948-BBFB-12F368FD2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66810BDF-FDD4-454A-BE86-88E1A5A6B2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3438" y="1589088"/>
            <a:ext cx="18472150" cy="89646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tabLst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198378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1050289"/>
            <a:ext cx="5432746" cy="197554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21226720-6270-FB48-94E1-B019888ECF8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5000"/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5381858" y="440248"/>
            <a:ext cx="3890357" cy="5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509234" y="-147570"/>
            <a:ext cx="11940882" cy="12823372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1050289"/>
            <a:ext cx="5432746" cy="197554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A4AB871-B387-4F4D-8539-4B039117C5C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75000"/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5381858" y="440248"/>
            <a:ext cx="3890357" cy="5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 userDrawn="1">
          <p15:clr>
            <a:srgbClr val="FBAE40"/>
          </p15:clr>
        </p15:guide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63" y="5923756"/>
            <a:ext cx="15078075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6030958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63" y="3471862"/>
            <a:ext cx="17338675" cy="2185988"/>
          </a:xfrm>
          <a:prstGeom prst="rect">
            <a:avLst/>
          </a:prstGeom>
        </p:spPr>
        <p:txBody>
          <a:bodyPr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32655" y="10759710"/>
            <a:ext cx="6433312" cy="39596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14058"/>
            <a:ext cx="3177669" cy="118238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6BF76C5E-4548-0D45-89C5-ED8D6ED69EA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5000"/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5381858" y="440248"/>
            <a:ext cx="3890357" cy="5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63" y="5923756"/>
            <a:ext cx="9733829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3471862"/>
            <a:ext cx="9733828" cy="2185988"/>
          </a:xfrm>
          <a:prstGeom prst="rect">
            <a:avLst/>
          </a:prstGeom>
        </p:spPr>
        <p:txBody>
          <a:bodyPr anchor="b"/>
          <a:lstStyle>
            <a:lvl1pPr>
              <a:defRPr sz="4800"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32655" y="10759710"/>
            <a:ext cx="6433312" cy="39596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3C4E543-72A3-8844-B39E-4FCE727322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FDA4197-9197-8846-91AB-D4A4535C0EA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5000"/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5381858" y="440248"/>
            <a:ext cx="3890357" cy="5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64" y="5923756"/>
            <a:ext cx="8769552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63" y="3471862"/>
            <a:ext cx="8769552" cy="2185988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31885" y="10759711"/>
            <a:ext cx="6433312" cy="18466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A22464A-B2B9-5642-9E05-D958EE5BDE9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5000"/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5381858" y="440248"/>
            <a:ext cx="3890357" cy="5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64" y="5923756"/>
            <a:ext cx="8769552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63" y="3471862"/>
            <a:ext cx="8769552" cy="2185988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CA5AE3D8-C96A-C346-AFDA-0C314AF8812E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32655" y="10759710"/>
            <a:ext cx="6433312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E58B38A-54BA-5942-9DD3-1CC1D83FA6E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75000"/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5381858" y="440248"/>
            <a:ext cx="3890357" cy="5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05688" y="-2088439"/>
            <a:ext cx="18969642" cy="13404139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64" y="5923756"/>
            <a:ext cx="8769552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63" y="3471862"/>
            <a:ext cx="8769552" cy="2185988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BDFEAB92-0757-4349-AC28-41B70184CA7E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32655" y="10759710"/>
            <a:ext cx="6433312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48A0D46-D363-9B42-A3A9-58A6572BA5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5000"/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5381858" y="440248"/>
            <a:ext cx="3890357" cy="5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6"/>
          <p:cNvSpPr txBox="1">
            <a:spLocks noGrp="1"/>
          </p:cNvSpPr>
          <p:nvPr>
            <p:ph type="ftr" idx="11"/>
          </p:nvPr>
        </p:nvSpPr>
        <p:spPr>
          <a:xfrm>
            <a:off x="832655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+mn-lt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7" name="Google Shape;17;p26"/>
          <p:cNvSpPr txBox="1">
            <a:spLocks noGrp="1"/>
          </p:cNvSpPr>
          <p:nvPr>
            <p:ph type="sldNum" idx="12"/>
          </p:nvPr>
        </p:nvSpPr>
        <p:spPr>
          <a:xfrm>
            <a:off x="14648272" y="10759711"/>
            <a:ext cx="462394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+mn-lt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BD57711-806E-E448-A3D0-EB9A1C425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3" y="370993"/>
            <a:ext cx="8827625" cy="7680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004221C-574D-5545-B7AB-C130846B264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6957964" y="309180"/>
            <a:ext cx="2347501" cy="87348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50B6935-71E1-9044-AF0C-F47EC39EA0A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75000"/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2485715" y="440248"/>
            <a:ext cx="3890357" cy="595821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61" r:id="rId2"/>
    <p:sldLayoutId id="2147483667" r:id="rId3"/>
    <p:sldLayoutId id="2147483670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200" b="1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457200" marR="0" lvl="0" indent="-22701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tabLst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03" userDrawn="1">
          <p15:clr>
            <a:srgbClr val="F26B43"/>
          </p15:clr>
        </p15:guide>
        <p15:guide id="2" pos="12161" userDrawn="1">
          <p15:clr>
            <a:srgbClr val="F26B43"/>
          </p15:clr>
        </p15:guide>
        <p15:guide id="3" orient="horz" pos="6648" userDrawn="1">
          <p15:clr>
            <a:srgbClr val="F26B43"/>
          </p15:clr>
        </p15:guide>
        <p15:guide id="4" orient="horz" pos="865" userDrawn="1">
          <p15:clr>
            <a:srgbClr val="F26B43"/>
          </p15:clr>
        </p15:guide>
        <p15:guide id="5" orient="horz" pos="100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2">
            <a:extLst>
              <a:ext uri="{FF2B5EF4-FFF2-40B4-BE49-F238E27FC236}">
                <a16:creationId xmlns:a16="http://schemas.microsoft.com/office/drawing/2014/main" xmlns="" id="{85C44EBC-5272-8E41-81C8-86A7CF3B7E30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832655" y="10759710"/>
            <a:ext cx="6433312" cy="395969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www.youtube.com/watch?v=YMutHH6Oubs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hyperlink" Target="https://youtu.be/NlAm2zKD2UU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mailto:bezopasgorod@gmail.com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DFA98E1-4E99-F54F-A7A1-EB2D74AF8F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829" y="3135087"/>
            <a:ext cx="9405257" cy="7598226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Программа"Безопасный </a:t>
            </a:r>
            <a:r>
              <a:rPr lang="ru-RU" sz="3600" dirty="0" smtClean="0"/>
              <a:t>город"   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Колодец </a:t>
            </a:r>
            <a:r>
              <a:rPr lang="ru-RU" sz="3600" dirty="0" smtClean="0"/>
              <a:t>+ Люк + Замок   ЗАЩИТИМ ЛЮКИ КОЛОДЦЕВ, ПРИБОРЫ И КАБЕЛЯ В НИХ...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Программа «Безопасный город» занимается решением Нашей общей проблемы – пропажи крышек люков и опасных открытых колодцев, которых на улицах, пока еще, становится только больше... 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Проблема открытых колодцев существует сейчас практически во всех республиках бывшего СНГ и нашего ближнего и дальнего зарубежья Англия, Польша, США, Индия, Болгария, Китай...   </a:t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400F314-F359-7745-8031-B3732D726E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75028" y="8730343"/>
            <a:ext cx="7162799" cy="1872343"/>
          </a:xfrm>
        </p:spPr>
        <p:txBody>
          <a:bodyPr/>
          <a:lstStyle/>
          <a:p>
            <a:endParaRPr lang="ru-RU" b="1" dirty="0" smtClean="0"/>
          </a:p>
          <a:p>
            <a:r>
              <a:rPr lang="ru-RU" b="1" dirty="0" smtClean="0"/>
              <a:t>С </a:t>
            </a:r>
            <a:r>
              <a:rPr lang="ru-RU" b="1" dirty="0" smtClean="0"/>
              <a:t>Уважением Автор и руководитель Проекта, </a:t>
            </a:r>
            <a:endParaRPr lang="ru-RU" b="1" dirty="0" smtClean="0"/>
          </a:p>
          <a:p>
            <a:r>
              <a:rPr lang="ru-RU" b="1" dirty="0" smtClean="0"/>
              <a:t>Президент </a:t>
            </a:r>
            <a:r>
              <a:rPr lang="ru-RU" b="1" dirty="0" smtClean="0"/>
              <a:t>Компании «Безопасный город» </a:t>
            </a:r>
          </a:p>
          <a:p>
            <a:r>
              <a:rPr lang="ru-RU" b="1" dirty="0" smtClean="0"/>
              <a:t>Родь </a:t>
            </a:r>
            <a:r>
              <a:rPr lang="ru-RU" b="1" dirty="0" smtClean="0"/>
              <a:t>Дмитрий Валентинович</a:t>
            </a:r>
            <a:endParaRPr lang="ru-RU" dirty="0"/>
          </a:p>
        </p:txBody>
      </p:sp>
      <p:pic>
        <p:nvPicPr>
          <p:cNvPr id="7" name="Рисунок 6" descr="95845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3764" y="1847849"/>
            <a:ext cx="7604579" cy="5902780"/>
          </a:xfrm>
          <a:prstGeom prst="roundRect">
            <a:avLst/>
          </a:prstGeom>
          <a:solidFill>
            <a:srgbClr val="FFFFFF">
              <a:shade val="85000"/>
            </a:srgbClr>
          </a:solidFill>
          <a:ln w="34925"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xmlns="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xmlns="" id="{BC660734-0919-D340-BE7B-1DFEB75320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6171" y="4093029"/>
            <a:ext cx="9688286" cy="4572000"/>
          </a:xfrm>
        </p:spPr>
        <p:txBody>
          <a:bodyPr/>
          <a:lstStyle/>
          <a:p>
            <a:r>
              <a:rPr lang="ru-RU" sz="3600" b="1" dirty="0" smtClean="0"/>
              <a:t>Основные Наши Клиенты –</a:t>
            </a:r>
            <a:r>
              <a:rPr lang="ru-RU" sz="3600" i="1" dirty="0" smtClean="0"/>
              <a:t> </a:t>
            </a:r>
          </a:p>
          <a:p>
            <a:r>
              <a:rPr lang="ru-RU" sz="3600" b="1" dirty="0" smtClean="0"/>
              <a:t>Управления Жилищно </a:t>
            </a:r>
            <a:r>
              <a:rPr lang="ru-RU" sz="3600" b="1" dirty="0" smtClean="0"/>
              <a:t>Коммунальных</a:t>
            </a:r>
          </a:p>
          <a:p>
            <a:r>
              <a:rPr lang="ru-RU" sz="3600" b="1" dirty="0" smtClean="0"/>
              <a:t>Хозяйств </a:t>
            </a:r>
            <a:r>
              <a:rPr lang="ru-RU" sz="3600" b="1" dirty="0" smtClean="0"/>
              <a:t>Областей, </a:t>
            </a:r>
            <a:r>
              <a:rPr lang="ru-RU" sz="3600" b="1" dirty="0" smtClean="0"/>
              <a:t>городов – </a:t>
            </a:r>
          </a:p>
          <a:p>
            <a:r>
              <a:rPr lang="ru-RU" sz="3600" b="1" dirty="0" smtClean="0"/>
              <a:t>Водоканалы </a:t>
            </a:r>
            <a:r>
              <a:rPr lang="ru-RU" sz="3600" b="1" dirty="0" smtClean="0"/>
              <a:t>и </a:t>
            </a:r>
            <a:r>
              <a:rPr lang="ru-RU" sz="3600" b="1" dirty="0" smtClean="0"/>
              <a:t>Теплосети...</a:t>
            </a:r>
            <a:endParaRPr lang="ru-RU" sz="3600" b="1" dirty="0" smtClean="0"/>
          </a:p>
          <a:p>
            <a:r>
              <a:rPr lang="ru-RU" sz="3600" b="1" dirty="0" smtClean="0"/>
              <a:t>Газпром – газовые хозяйства городов...</a:t>
            </a:r>
            <a:endParaRPr lang="ru-RU" sz="3600" b="1" dirty="0" smtClean="0"/>
          </a:p>
          <a:p>
            <a:r>
              <a:rPr lang="ru-RU" sz="3600" b="1" dirty="0" smtClean="0"/>
              <a:t>Предприятия </a:t>
            </a:r>
            <a:r>
              <a:rPr lang="ru-RU" sz="3600" b="1" dirty="0" smtClean="0"/>
              <a:t>Электросвязи – </a:t>
            </a:r>
            <a:endParaRPr lang="ru-RU" sz="3600" b="1" dirty="0" smtClean="0"/>
          </a:p>
          <a:p>
            <a:r>
              <a:rPr lang="ru-RU" sz="3600" b="1" dirty="0" smtClean="0"/>
              <a:t>«Телеком» и Интернетпровайдеры</a:t>
            </a:r>
            <a:r>
              <a:rPr lang="ru-RU" sz="3600" b="1" dirty="0" smtClean="0"/>
              <a:t>...</a:t>
            </a:r>
            <a:endParaRPr lang="ru-RU" sz="3600" dirty="0"/>
          </a:p>
        </p:txBody>
      </p:sp>
      <p:pic>
        <p:nvPicPr>
          <p:cNvPr id="8" name="Рисунок 7" descr="9P2150046 - копи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3548" y="520421"/>
            <a:ext cx="5304281" cy="5196796"/>
          </a:xfrm>
          <a:prstGeom prst="flowChartConnector">
            <a:avLst/>
          </a:prstGeom>
        </p:spPr>
      </p:pic>
      <p:pic>
        <p:nvPicPr>
          <p:cNvPr id="4" name="Рисунок 3" descr="9P5150009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2754" y="6176686"/>
            <a:ext cx="5023302" cy="5139014"/>
          </a:xfrm>
          <a:prstGeom prst="flowChartConnector">
            <a:avLst/>
          </a:prstGeom>
        </p:spPr>
      </p:pic>
      <p:pic>
        <p:nvPicPr>
          <p:cNvPr id="5" name="Рисунок 4" descr="9PA100012 - копия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96489" y="3635829"/>
            <a:ext cx="4707611" cy="4615543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1010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Заголовок 156">
            <a:extLst>
              <a:ext uri="{FF2B5EF4-FFF2-40B4-BE49-F238E27FC236}">
                <a16:creationId xmlns:a16="http://schemas.microsoft.com/office/drawing/2014/main" xmlns="" id="{5043A236-7D9C-4340-B45B-FBE8C9684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3" y="370993"/>
            <a:ext cx="11458801" cy="768069"/>
          </a:xfrm>
        </p:spPr>
        <p:txBody>
          <a:bodyPr>
            <a:normAutofit/>
          </a:bodyPr>
          <a:lstStyle/>
          <a:p>
            <a:r>
              <a:rPr lang="ru-RU" dirty="0" smtClean="0"/>
              <a:t>СИСТЕМА ЗАЩИТЫ и КОНТРОЛЯ ДОСТУПА КОЛОДЦЕВ</a:t>
            </a:r>
            <a:endParaRPr lang="ru-RU" dirty="0"/>
          </a:p>
        </p:txBody>
      </p:sp>
      <p:sp>
        <p:nvSpPr>
          <p:cNvPr id="158" name="Текст 157">
            <a:extLst>
              <a:ext uri="{FF2B5EF4-FFF2-40B4-BE49-F238E27FC236}">
                <a16:creationId xmlns:a16="http://schemas.microsoft.com/office/drawing/2014/main" xmlns="" id="{6133CD0A-3A3F-9E4B-94A5-B8A4DC1C11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3657" y="1371601"/>
            <a:ext cx="19376572" cy="9944100"/>
          </a:xfrm>
        </p:spPr>
        <p:txBody>
          <a:bodyPr/>
          <a:lstStyle/>
          <a:p>
            <a:endParaRPr lang="ru-RU" b="1" dirty="0" smtClean="0"/>
          </a:p>
          <a:p>
            <a:r>
              <a:rPr lang="ru-RU" sz="2400" b="1" dirty="0" smtClean="0"/>
              <a:t>Если кто-то попытался – несанкционировано поднять Люк и проникнуть в Колодец, сначало нужно сделать – самое первое открыть Замок, без Специального Ключа это сделать практически невозможно, по крайней мере сделать это будет очень тяжело и долго. </a:t>
            </a:r>
            <a:r>
              <a:rPr lang="ru-RU" sz="2400" b="1" u="sng" dirty="0" smtClean="0"/>
              <a:t>  </a:t>
            </a:r>
            <a:endParaRPr lang="ru-RU" sz="2400" dirty="0" smtClean="0"/>
          </a:p>
          <a:p>
            <a:r>
              <a:rPr lang="ru-RU" sz="2400" b="1" dirty="0" smtClean="0"/>
              <a:t>Дальше, если был ключь или другим способом произошло движение Замка – срабатывает Датчик Контроля и Радиомодем уже передает сигнал на Базуконтроля. </a:t>
            </a:r>
          </a:p>
          <a:p>
            <a:r>
              <a:rPr lang="ru-RU" sz="2400" b="1" dirty="0" smtClean="0"/>
              <a:t>Замок на Люке – еще не открыт, а сигнал на Базуконтроля уже пришел и пошла реакция - диспетчер передаст координаты, соберется охрана, прибудет на точку контроля и без потери времени проверит Колодец... </a:t>
            </a:r>
            <a:r>
              <a:rPr lang="ru-RU" sz="2400" b="1" u="sng" dirty="0" smtClean="0">
                <a:hlinkClick r:id="rId2"/>
              </a:rPr>
              <a:t>https://www.youtube.com/watch?v=YMutHH6Oubs</a:t>
            </a:r>
            <a:r>
              <a:rPr lang="ru-RU" sz="2400" b="1" u="sng" dirty="0" smtClean="0"/>
              <a:t>   </a:t>
            </a:r>
            <a:endParaRPr lang="ru-RU" sz="2400" b="1" dirty="0" smtClean="0"/>
          </a:p>
          <a:p>
            <a:endParaRPr lang="ru-RU" sz="2400" b="1" dirty="0" smtClean="0"/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xmlns="" id="{AF54B4FE-E13C-B745-A696-A07895D19DD8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1"/>
            <a:ext cx="4623943" cy="18466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5" name="Рисунок 4" descr="9P5150009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93" y="5094514"/>
            <a:ext cx="6081105" cy="6221185"/>
          </a:xfrm>
          <a:prstGeom prst="flowChartConnector">
            <a:avLst/>
          </a:prstGeom>
        </p:spPr>
      </p:pic>
      <p:pic>
        <p:nvPicPr>
          <p:cNvPr id="6" name="Рисунок 5" descr="9P5150002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8" y="5030498"/>
            <a:ext cx="6487886" cy="6285202"/>
          </a:xfrm>
          <a:prstGeom prst="flowChartConnector">
            <a:avLst/>
          </a:prstGeom>
        </p:spPr>
      </p:pic>
      <p:pic>
        <p:nvPicPr>
          <p:cNvPr id="7" name="Рисунок 6" descr="9P51500099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71137" y="5029200"/>
            <a:ext cx="6441086" cy="6286500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5039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C8ABFB27-32A5-C745-A3CD-0D7729310952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6E77C875-6A3F-B14A-9E46-248DDF4F4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3" y="370993"/>
            <a:ext cx="11632973" cy="768069"/>
          </a:xfrm>
        </p:spPr>
        <p:txBody>
          <a:bodyPr/>
          <a:lstStyle/>
          <a:p>
            <a:r>
              <a:rPr lang="ru-RU" dirty="0" smtClean="0"/>
              <a:t>РЕАЛИЗАЦИЯ ПРОГРАММЫ «БЕЗОПАСНЫЙ ГОРОД»</a:t>
            </a:r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922B4F42-4BF3-8446-81C4-5A7353D156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r>
              <a:rPr lang="ru-RU" sz="2400" b="1" dirty="0" smtClean="0"/>
              <a:t>Расходы на частые покупки новых материалов и комплектующих деталей (люки, кабеля, задвижки ), для правильной и качественной работы ЖКХ, « Телекома », </a:t>
            </a:r>
          </a:p>
          <a:p>
            <a:r>
              <a:rPr lang="ru-RU" sz="2400" b="1" dirty="0" smtClean="0"/>
              <a:t>« Интернета », которые сейчас очень часто пропадают - являются большими убытками. </a:t>
            </a:r>
          </a:p>
          <a:p>
            <a:endParaRPr lang="ru-RU" sz="2400" dirty="0" smtClean="0"/>
          </a:p>
          <a:p>
            <a:r>
              <a:rPr lang="ru-RU" sz="2400" b="1" dirty="0" smtClean="0"/>
              <a:t>После установления специальных замков на люки колодцев решаются, прежде всего, экономические проблемы Городов - перестанут исчезать крышки люков, которые стоят дорого, кабельно-проводниковая и коммунальная продукция под ними.</a:t>
            </a:r>
          </a:p>
          <a:p>
            <a:r>
              <a:rPr lang="ru-RU" sz="2400" b="1" dirty="0" smtClean="0"/>
              <a:t>               </a:t>
            </a:r>
            <a:endParaRPr lang="ru-RU" sz="2400" dirty="0" smtClean="0"/>
          </a:p>
          <a:p>
            <a:r>
              <a:rPr lang="ru-RU" sz="2400" b="1" dirty="0" smtClean="0"/>
              <a:t>А самое главное, уменьшится количество травм среди людей и автомобильных аварий.</a:t>
            </a:r>
            <a:r>
              <a:rPr lang="ru-RU" sz="3200" b="1" dirty="0" smtClean="0"/>
              <a:t>   </a:t>
            </a:r>
            <a:endParaRPr lang="ru-RU" sz="3200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2DFF557B-CC90-AC4D-9FBA-BE9CDF8DEC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r>
              <a:rPr lang="ru-RU" sz="2400" b="1" dirty="0" smtClean="0"/>
              <a:t>В рамках реализации программы предлагаем:</a:t>
            </a:r>
          </a:p>
          <a:p>
            <a:endParaRPr lang="ru-RU" sz="2400" dirty="0" smtClean="0"/>
          </a:p>
          <a:p>
            <a:pPr>
              <a:buFontTx/>
              <a:buChar char="-"/>
            </a:pPr>
            <a:r>
              <a:rPr lang="ru-RU" sz="2400" b="1" dirty="0" smtClean="0"/>
              <a:t>Поставка Замков для Люков Колодцев и их Сервисное обслуживание ;                                                                                                                                                                                    - Поставка Замков и установка на Люках Колодцев по местам расположения колодцев ;                                                      </a:t>
            </a:r>
          </a:p>
          <a:p>
            <a:pPr>
              <a:buFontTx/>
              <a:buChar char="-"/>
            </a:pPr>
            <a:r>
              <a:rPr lang="ru-RU" sz="2400" b="1" dirty="0" smtClean="0"/>
              <a:t>Предоставление Лицензии на самостоятельное изготовление и реализацию Замков ;                                                                                                 </a:t>
            </a:r>
          </a:p>
          <a:p>
            <a:pPr>
              <a:buFontTx/>
              <a:buChar char="-"/>
            </a:pPr>
            <a:r>
              <a:rPr lang="ru-RU" sz="2400" b="1" dirty="0" smtClean="0"/>
              <a:t>Поставка Замков установленных на новые Люки -   пластиковые или чугунные ;</a:t>
            </a:r>
            <a:endParaRPr lang="ru-RU" sz="2400" dirty="0" smtClean="0"/>
          </a:p>
          <a:p>
            <a:pPr>
              <a:buFontTx/>
              <a:buChar char="-"/>
            </a:pPr>
            <a:r>
              <a:rPr lang="ru-RU" sz="2400" b="1" dirty="0" smtClean="0"/>
              <a:t>Установка специального датчика контроля доступа ;</a:t>
            </a:r>
            <a:endParaRPr lang="ru-RU" sz="2400" dirty="0" smtClean="0"/>
          </a:p>
          <a:p>
            <a:r>
              <a:rPr lang="uk-UA" sz="2400" b="1" dirty="0" smtClean="0"/>
              <a:t>- Установка </a:t>
            </a:r>
            <a:r>
              <a:rPr lang="ru-RU" sz="2400" b="1" dirty="0" smtClean="0"/>
              <a:t>Специальных средств предварительной защиты...   </a:t>
            </a:r>
            <a:endParaRPr lang="ru-RU" sz="2400" dirty="0"/>
          </a:p>
        </p:txBody>
      </p:sp>
      <p:pic>
        <p:nvPicPr>
          <p:cNvPr id="9" name="Рисунок 8" descr="95845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393" y="1294720"/>
            <a:ext cx="5525407" cy="3756251"/>
          </a:xfrm>
          <a:prstGeom prst="rect">
            <a:avLst/>
          </a:prstGeom>
        </p:spPr>
      </p:pic>
      <p:pic>
        <p:nvPicPr>
          <p:cNvPr id="10" name="Рисунок 9" descr="9P515000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5668" y="1256619"/>
            <a:ext cx="3912960" cy="4003096"/>
          </a:xfrm>
          <a:prstGeom prst="flowChartConnector">
            <a:avLst/>
          </a:prstGeom>
        </p:spPr>
      </p:pic>
      <p:pic>
        <p:nvPicPr>
          <p:cNvPr id="11" name="Рисунок 10" descr="9P9300012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58068" y="1264104"/>
            <a:ext cx="4159598" cy="4004582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29270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4EA5597-E20C-4242-8C55-79200A485D4F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90FD96BD-0AF3-BE4F-A11E-7B16578FF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3" y="370993"/>
            <a:ext cx="11219316" cy="768069"/>
          </a:xfrm>
        </p:spPr>
        <p:txBody>
          <a:bodyPr>
            <a:normAutofit/>
          </a:bodyPr>
          <a:lstStyle/>
          <a:p>
            <a:r>
              <a:rPr lang="ru-RU" dirty="0" smtClean="0"/>
              <a:t>КОЛОДЦЫ + ЛЮКИ - ПЛАСТИК, БЕТОН - РЕЗУЛЬТАТ...</a:t>
            </a:r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5BA52B1A-FEE3-454A-A09D-59E91C13EC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3436" y="1589088"/>
            <a:ext cx="9072564" cy="8964612"/>
          </a:xfrm>
        </p:spPr>
        <p:txBody>
          <a:bodyPr/>
          <a:lstStyle/>
          <a:p>
            <a:r>
              <a:rPr lang="ru-RU" sz="2400" b="1" dirty="0" smtClean="0"/>
              <a:t>Предлагаемые сейчас Пластиковые, Резиновые и Бетонные – относительно не дорогие крышки и наборы для колодцев, по их ТУ – стандарту, могут устанавливаться только на пешеходных и парковых участках, на проезжих участках дорог  они не устанавливаются, по своим техническим параметрам –</a:t>
            </a:r>
          </a:p>
          <a:p>
            <a:r>
              <a:rPr lang="ru-RU" sz="2400" b="1" dirty="0" smtClean="0"/>
              <a:t>не выдерживают такую авто нагрузку.           </a:t>
            </a:r>
          </a:p>
          <a:p>
            <a:r>
              <a:rPr lang="ru-RU" sz="2400" b="1" dirty="0" smtClean="0"/>
              <a:t>ПРОВЕРЕНО ВРЕМЕНЕМ. </a:t>
            </a:r>
            <a:r>
              <a:rPr lang="ru-RU" sz="2400" b="1" dirty="0" smtClean="0">
                <a:hlinkClick r:id="rId2"/>
              </a:rPr>
              <a:t>https://youtu.be/NlAm2zKD2UU</a:t>
            </a:r>
            <a:r>
              <a:rPr lang="ru-RU" sz="2400" b="1" dirty="0" smtClean="0"/>
              <a:t>              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Но , как Нам сообщали Владельцы колодцев, Проблема сейчас состоит не только в пропаже крышек колодцев, а и в том, что пропадают материалы и оборудование которое находится в этих колодцах.                                                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А после таких посещений, посторонними, появляются новые - непредвиденные расходы.   </a:t>
            </a:r>
          </a:p>
          <a:p>
            <a:r>
              <a:rPr lang="ru-RU" sz="2400" b="1" dirty="0" smtClean="0"/>
              <a:t>Кроме того сейчас начинает возникать проблема бесплатного пользования колодцами которые принадлежат отдельным Предприятиям,  Хозяевам.  </a:t>
            </a:r>
          </a:p>
          <a:p>
            <a:r>
              <a:rPr lang="ru-RU" sz="2400" b="1" dirty="0" smtClean="0"/>
              <a:t> </a:t>
            </a:r>
          </a:p>
          <a:p>
            <a:r>
              <a:rPr lang="ru-RU" sz="2400" b="1" dirty="0" smtClean="0"/>
              <a:t>Поэтому уже необходимо защищать от пропаж не только люки колодцев, а и то что находится внутри самих колодцев и сами колодцы от их бесплатного использования чужими лицами... </a:t>
            </a:r>
            <a:r>
              <a:rPr lang="ru-RU" sz="2400" dirty="0" smtClean="0"/>
              <a:t>  </a:t>
            </a:r>
            <a:endParaRPr lang="ru-RU" sz="2400" dirty="0"/>
          </a:p>
        </p:txBody>
      </p:sp>
      <p:pic>
        <p:nvPicPr>
          <p:cNvPr id="10" name="Рисунок 9" descr="1455641409016021616071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4856" y="1564822"/>
            <a:ext cx="6553201" cy="5217714"/>
          </a:xfrm>
          <a:prstGeom prst="rect">
            <a:avLst/>
          </a:prstGeom>
        </p:spPr>
      </p:pic>
      <p:pic>
        <p:nvPicPr>
          <p:cNvPr id="11" name="Рисунок 10" descr="69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00818" y="6574971"/>
            <a:ext cx="6011182" cy="4376058"/>
          </a:xfrm>
          <a:prstGeom prst="rect">
            <a:avLst/>
          </a:prstGeom>
        </p:spPr>
      </p:pic>
      <p:pic>
        <p:nvPicPr>
          <p:cNvPr id="12" name="Рисунок 11" descr="21n..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92400" y="1567543"/>
            <a:ext cx="4418692" cy="2975881"/>
          </a:xfrm>
          <a:prstGeom prst="rect">
            <a:avLst/>
          </a:prstGeom>
        </p:spPr>
      </p:pic>
      <p:pic>
        <p:nvPicPr>
          <p:cNvPr id="13" name="Рисунок 12" descr="ЖКХ+ТЕЛЕКОМ+БЕТОН158749620345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4855" y="6509657"/>
            <a:ext cx="3788229" cy="4438650"/>
          </a:xfrm>
          <a:prstGeom prst="rect">
            <a:avLst/>
          </a:prstGeom>
        </p:spPr>
      </p:pic>
      <p:pic>
        <p:nvPicPr>
          <p:cNvPr id="14" name="Рисунок 13" descr="КОЛОДЕЦ + КАБЕЛЯ Без названия (4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36534" y="4572000"/>
            <a:ext cx="3231923" cy="202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9876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74630E3A-F695-6B49-80DF-901E558EAE76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07DED6C5-2CE9-7C43-A2B8-60AB9AF25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3" y="370993"/>
            <a:ext cx="11415258" cy="768069"/>
          </a:xfrm>
        </p:spPr>
        <p:txBody>
          <a:bodyPr/>
          <a:lstStyle/>
          <a:p>
            <a:r>
              <a:rPr lang="ru-RU" dirty="0" smtClean="0"/>
              <a:t>НАДЕЖНОСТЬ и ЦЕЛЕСООБРАЗНОСТЬ ЗАМКОВ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B828056D-E691-9349-9C7C-8AEC939FDE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3437" y="1589088"/>
            <a:ext cx="18782619" cy="9144226"/>
          </a:xfrm>
        </p:spPr>
        <p:txBody>
          <a:bodyPr/>
          <a:lstStyle/>
          <a:p>
            <a:endParaRPr lang="ru-RU" dirty="0" smtClean="0"/>
          </a:p>
          <a:p>
            <a:r>
              <a:rPr lang="ru-RU" sz="2000" b="1" dirty="0" smtClean="0"/>
              <a:t>Сегодня некоторые, наверное « очень образованнннные » люди говорят, поставим новые – современные люки, которые нельзя снять, унести или увезти.   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Хорошо, давайте подумаем и подсчитаем. Снять – демонтировать уже давно установленные колодцы – кольца колодцев, а это обязательно прийдеться разбивать асфальт, бетон на дорогах и тротуарах, а потом после установки новых колодцев снова асфальтировать или бетонировать точки установки люков – колодцев.</a:t>
            </a:r>
          </a:p>
          <a:p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А Сколько будет стоить новый люк и его установка вместо уже стоящего?</a:t>
            </a:r>
            <a:br>
              <a:rPr lang="ru-RU" sz="2000" b="1" dirty="0" smtClean="0"/>
            </a:br>
            <a:r>
              <a:rPr lang="ru-RU" sz="2000" b="1" dirty="0" smtClean="0"/>
              <a:t>Такой люк + его установка – демонтаж старого + монтаж и установка нового обойдется городскому бютжету ОЧЕНЬ дорого.</a:t>
            </a:r>
          </a:p>
          <a:p>
            <a:r>
              <a:rPr lang="ru-RU" sz="2000" b="1" dirty="0" smtClean="0"/>
              <a:t>А потом появляется второй вопрос – защита того, что находится внутри самого колодца.</a:t>
            </a:r>
          </a:p>
          <a:p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Поставить простой поплавок-задвижку ( таким устройством комплектуются эти новые люки ), который открывается снаружи любой мощной отверткой, это нехитрое занятие. </a:t>
            </a:r>
          </a:p>
          <a:p>
            <a:r>
              <a:rPr lang="ru-RU" sz="2000" b="1" dirty="0" smtClean="0"/>
              <a:t>                                                                                          </a:t>
            </a:r>
          </a:p>
          <a:p>
            <a:r>
              <a:rPr lang="ru-RU" sz="2000" b="1" dirty="0" smtClean="0"/>
              <a:t>А оборудовать колодец специальным замком с несколькими степенями защиты, это уже дает определенную гарантию. 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А может лудше ничего не разбивать, не демонтировать, не монтировать новые люки, а установит на имеющиеся и уже стоящие люки колодцев специальные Замки, которые стоят намного дешевле чем установка новых люков ( без защиты ) и защитить уже стоящие люки, колодцы и то, что находится внутри самих колодцев.</a:t>
            </a:r>
            <a:br>
              <a:rPr lang="ru-RU" sz="2000" b="1" dirty="0" smtClean="0"/>
            </a:br>
            <a:r>
              <a:rPr lang="ru-RU" sz="2000" b="1" dirty="0" smtClean="0"/>
              <a:t>                                                                                                                            </a:t>
            </a:r>
          </a:p>
          <a:p>
            <a:r>
              <a:rPr lang="ru-RU" sz="2000" b="1" dirty="0" smtClean="0"/>
              <a:t>Конечно, есть много противников внедрения Программы «Безопасный город».</a:t>
            </a:r>
            <a:br>
              <a:rPr lang="ru-RU" sz="2000" b="1" dirty="0" smtClean="0"/>
            </a:br>
            <a:r>
              <a:rPr lang="ru-RU" sz="2000" b="1" dirty="0" smtClean="0"/>
              <a:t>Какой смысл ставить защиту на люки для Производителя этих люков – купят у него люк и забудут пронего, а если защиты нет, то и реализация люков идет потихоньку. Также и ЖКХ – Водоканал, Теплосеть – у Них пропадают люки Они покупают новые и подкармливают своих поставщиков – подрядчиков, которые делятся с ними прибылью. Производители и продавцы Кабелей связи, Кранов, Задвижек ЖКХ и т.п., так же не очень заинтересованы в защите своих изделий в колодцах – тогда их реализация будет идти медленно.</a:t>
            </a:r>
            <a:br>
              <a:rPr lang="ru-RU" sz="2000" b="1" dirty="0" smtClean="0"/>
            </a:br>
            <a:r>
              <a:rPr lang="ru-RU" sz="2000" b="1" dirty="0" smtClean="0"/>
              <a:t>                                                                                                                                                                                          </a:t>
            </a:r>
          </a:p>
          <a:p>
            <a:pPr algn="ctr"/>
            <a:r>
              <a:rPr lang="ru-RU" sz="2000" b="1" dirty="0" smtClean="0"/>
              <a:t>А заинтересованы и нуждаются в этой защите, в первую очередь ЛЮДИ, которые каждый день – на улицах сталкиваются с этой проблемой – ОТКРЫТЫХ КОЛОДЦЕВ.</a:t>
            </a:r>
            <a:br>
              <a:rPr lang="ru-RU" sz="2000" b="1" dirty="0" smtClean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909024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xmlns="" id="{9F7C905F-935E-BC48-BDB0-ED8A9D2BFF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5672" y="7716644"/>
            <a:ext cx="18295937" cy="2966224"/>
          </a:xfrm>
        </p:spPr>
        <p:txBody>
          <a:bodyPr/>
          <a:lstStyle/>
          <a:p>
            <a:pPr lvl="0"/>
            <a:r>
              <a:rPr lang="ru-RU" b="1" dirty="0" smtClean="0"/>
              <a:t>ПАТЕНТАМИ ВЛАДЕЮ ТОЛЬКО Я и ПРЕДЛАГАЮ ДОЛЕВОЕ УЧАСТИЕ В ПРОГРАММЕ...   </a:t>
            </a:r>
            <a:endParaRPr lang="ru-RU" dirty="0" smtClean="0"/>
          </a:p>
          <a:p>
            <a:r>
              <a:rPr lang="ru-RU" b="1" dirty="0" smtClean="0"/>
              <a:t> </a:t>
            </a:r>
            <a:endParaRPr lang="ru-RU" dirty="0" smtClean="0"/>
          </a:p>
          <a:p>
            <a:pPr lvl="0"/>
            <a:r>
              <a:rPr lang="ru-RU" b="1" dirty="0" smtClean="0"/>
              <a:t>ЕСЛИ ЕСТЬ ВОЗМОЖНОСТИ – СВОЙ ВКЛАД  МОЖНО ВНОСИТЬ НОВЫМИ ДОГОВОРАМИ  о ПОКУПКАХ ЗАМКОВ для</a:t>
            </a:r>
          </a:p>
          <a:p>
            <a:pPr lvl="0"/>
            <a:r>
              <a:rPr lang="ru-RU" b="1" dirty="0" smtClean="0"/>
              <a:t> ЛЮКОВ КОЛОДЦЕВ...</a:t>
            </a:r>
            <a:endParaRPr lang="ru-RU" dirty="0" smtClean="0"/>
          </a:p>
          <a:p>
            <a:r>
              <a:rPr lang="ru-RU" b="1" dirty="0" smtClean="0"/>
              <a:t> </a:t>
            </a:r>
            <a:endParaRPr lang="ru-RU" dirty="0" smtClean="0"/>
          </a:p>
          <a:p>
            <a:pPr lvl="0"/>
            <a:r>
              <a:rPr lang="ru-RU" b="1" dirty="0" smtClean="0"/>
              <a:t>ДЛЯ ВНЕДРЕНИЯ ПРОГРАММЫ «БЕЗОПАСНЫЙ ГОРОД» ВОЗМОЖНО ПРЕДЛОЖЕНИЕ ЛИЦЕНЗИИ</a:t>
            </a:r>
            <a:endParaRPr lang="ru-RU" dirty="0" smtClean="0"/>
          </a:p>
          <a:p>
            <a:r>
              <a:rPr lang="ru-RU" b="1" dirty="0" smtClean="0"/>
              <a:t>ПО ЛИЦЕНЗИИ МОЖНО САМИМ ПРОИЗВОДИТЬ И РЕАЛИЗОВАТЬ ЗАМКИ для ЛЮКОВ КОЛОДЦЕВ...   </a:t>
            </a:r>
            <a:endParaRPr lang="ru-RU" dirty="0"/>
          </a:p>
        </p:txBody>
      </p:sp>
      <p:sp>
        <p:nvSpPr>
          <p:cNvPr id="16" name="Заголовок 15">
            <a:extLst>
              <a:ext uri="{FF2B5EF4-FFF2-40B4-BE49-F238E27FC236}">
                <a16:creationId xmlns:a16="http://schemas.microsoft.com/office/drawing/2014/main" xmlns="" id="{22A54374-96AB-0E49-B222-4DCA1363A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1278" y="1115122"/>
            <a:ext cx="13227089" cy="914399"/>
          </a:xfrm>
        </p:spPr>
        <p:txBody>
          <a:bodyPr/>
          <a:lstStyle/>
          <a:p>
            <a:r>
              <a:rPr lang="ru-RU" dirty="0" smtClean="0"/>
              <a:t>    КОНСТРУКЦИЯ ЗАПАТЕНТОВАНА</a:t>
            </a:r>
            <a:endParaRPr lang="ru-RU" dirty="0"/>
          </a:p>
        </p:txBody>
      </p:sp>
      <p:sp>
        <p:nvSpPr>
          <p:cNvPr id="22" name="Google Shape;17;p26">
            <a:extLst>
              <a:ext uri="{FF2B5EF4-FFF2-40B4-BE49-F238E27FC236}">
                <a16:creationId xmlns:a16="http://schemas.microsoft.com/office/drawing/2014/main" xmlns="" id="{831050F8-7985-0444-8AC7-D23AFE1878B2}"/>
              </a:ext>
            </a:extLst>
          </p:cNvPr>
          <p:cNvSpPr txBox="1">
            <a:spLocks/>
          </p:cNvSpPr>
          <p:nvPr/>
        </p:nvSpPr>
        <p:spPr>
          <a:xfrm>
            <a:off x="14648272" y="10759711"/>
            <a:ext cx="462394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+mn-lt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5" name="Рисунок 4" descr="999999ЗАМКИ + ПАТЕНТ + РОССИ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575" y="2163336"/>
            <a:ext cx="4164579" cy="5218771"/>
          </a:xfrm>
          <a:prstGeom prst="rect">
            <a:avLst/>
          </a:prstGeom>
        </p:spPr>
      </p:pic>
      <p:pic>
        <p:nvPicPr>
          <p:cNvPr id="6" name="Рисунок 5" descr="999999ЗАМКИ + ПАТЕНТ + УКРАИНА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479" y="2207942"/>
            <a:ext cx="3929477" cy="5165064"/>
          </a:xfrm>
          <a:prstGeom prst="rect">
            <a:avLst/>
          </a:prstGeom>
        </p:spPr>
      </p:pic>
      <p:pic>
        <p:nvPicPr>
          <p:cNvPr id="7" name="Рисунок 6" descr="999999ЗАМКИ + ПАТЕНТ + УКРАИНЫ.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0990" y="2252546"/>
            <a:ext cx="4063292" cy="5225974"/>
          </a:xfrm>
          <a:prstGeom prst="rect">
            <a:avLst/>
          </a:prstGeom>
        </p:spPr>
      </p:pic>
      <p:pic>
        <p:nvPicPr>
          <p:cNvPr id="8" name="Рисунок 7" descr="999999ЗАМКИ + ПАТЕНТ УКРАИНЫ 202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94785" y="2274850"/>
            <a:ext cx="4119127" cy="515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5255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DA46DB3A-D931-7C47-A983-6E3DBEC65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2860" y="869795"/>
            <a:ext cx="13292254" cy="1159727"/>
          </a:xfrm>
        </p:spPr>
        <p:txBody>
          <a:bodyPr/>
          <a:lstStyle/>
          <a:p>
            <a:r>
              <a:rPr lang="ru-RU" dirty="0" smtClean="0"/>
              <a:t>КОНКУРСЫ +++ ДИПЛОМЫ +++ НАГРАДЫ   </a:t>
            </a:r>
            <a:endParaRPr lang="ru-RU" dirty="0"/>
          </a:p>
        </p:txBody>
      </p:sp>
      <p:sp>
        <p:nvSpPr>
          <p:cNvPr id="8" name="Google Shape;17;p26">
            <a:extLst>
              <a:ext uri="{FF2B5EF4-FFF2-40B4-BE49-F238E27FC236}">
                <a16:creationId xmlns:a16="http://schemas.microsoft.com/office/drawing/2014/main" xmlns="" id="{2BB51B33-1E2E-054F-9B67-5361D2ACB398}"/>
              </a:ext>
            </a:extLst>
          </p:cNvPr>
          <p:cNvSpPr txBox="1">
            <a:spLocks/>
          </p:cNvSpPr>
          <p:nvPr/>
        </p:nvSpPr>
        <p:spPr>
          <a:xfrm>
            <a:off x="14648272" y="10759711"/>
            <a:ext cx="462394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+mn-lt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5" name="Рисунок 4" descr="999999ПАТЕНТ + ИЗОБРЕТЕНИЕ + УКРАИНА 99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61" y="3309414"/>
            <a:ext cx="4245362" cy="6035307"/>
          </a:xfrm>
          <a:prstGeom prst="rect">
            <a:avLst/>
          </a:prstGeom>
        </p:spPr>
      </p:pic>
      <p:pic>
        <p:nvPicPr>
          <p:cNvPr id="6" name="Рисунок 5" descr="999999ДИПЛОМ ФИНАЛИСТ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9005" y="3345346"/>
            <a:ext cx="4175717" cy="5968895"/>
          </a:xfrm>
          <a:prstGeom prst="rect">
            <a:avLst/>
          </a:prstGeom>
        </p:spPr>
      </p:pic>
      <p:pic>
        <p:nvPicPr>
          <p:cNvPr id="7" name="Рисунок 6" descr="999999ПАТЕНТ + ИЗОБРЕТЕНИЕ + РОССИЯ2020+++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10986" y="3250358"/>
            <a:ext cx="4274528" cy="5982833"/>
          </a:xfrm>
          <a:prstGeom prst="rect">
            <a:avLst/>
          </a:prstGeom>
        </p:spPr>
      </p:pic>
      <p:pic>
        <p:nvPicPr>
          <p:cNvPr id="9" name="Рисунок 8" descr="999999ПРОГРАММА БЕЗПЕЧНЕ МІСТО+++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2351" y="5040335"/>
            <a:ext cx="5508703" cy="41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7715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0CA136C0-E2A8-2542-BE98-80852D3BB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5428" y="1306287"/>
            <a:ext cx="15348857" cy="1349828"/>
          </a:xfrm>
        </p:spPr>
        <p:txBody>
          <a:bodyPr/>
          <a:lstStyle/>
          <a:p>
            <a:r>
              <a:rPr lang="ru-RU" sz="3600" dirty="0" smtClean="0"/>
              <a:t>Проблема открытых колодцев существует сейчас практически </a:t>
            </a:r>
            <a:br>
              <a:rPr lang="ru-RU" sz="3600" dirty="0" smtClean="0"/>
            </a:br>
            <a:r>
              <a:rPr lang="ru-RU" sz="3600" dirty="0" smtClean="0"/>
              <a:t>во всех республиках бывшего СНГ и нашего ближнего и дальнего зарубежья Англия, Польша, США, Индия, Болгария, Китай...</a:t>
            </a:r>
            <a:endParaRPr lang="ru-RU" sz="3600" dirty="0"/>
          </a:p>
        </p:txBody>
      </p:sp>
      <p:sp>
        <p:nvSpPr>
          <p:cNvPr id="20" name="Google Shape;17;p26">
            <a:extLst>
              <a:ext uri="{FF2B5EF4-FFF2-40B4-BE49-F238E27FC236}">
                <a16:creationId xmlns:a16="http://schemas.microsoft.com/office/drawing/2014/main" xmlns="" id="{2826EA17-3ED0-F34A-B99C-D842ED906C09}"/>
              </a:ext>
            </a:extLst>
          </p:cNvPr>
          <p:cNvSpPr txBox="1">
            <a:spLocks/>
          </p:cNvSpPr>
          <p:nvPr/>
        </p:nvSpPr>
        <p:spPr>
          <a:xfrm>
            <a:off x="14648272" y="10759711"/>
            <a:ext cx="462394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+mn-lt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>
                <a:solidFill>
                  <a:srgbClr val="20D7C0"/>
                </a:solidFill>
              </a:rPr>
              <a:pPr/>
              <a:t>9</a:t>
            </a:fld>
            <a:endParaRPr lang="ru-RU" dirty="0">
              <a:solidFill>
                <a:srgbClr val="20D7C0"/>
              </a:solidFill>
            </a:endParaRPr>
          </a:p>
        </p:txBody>
      </p:sp>
      <p:pic>
        <p:nvPicPr>
          <p:cNvPr id="5" name="Рисунок 4" descr="2934e2ee41ff576cb3c4e52834169b9c - копи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7544" y="2808514"/>
            <a:ext cx="16720456" cy="805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1955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xmlns="" id="{75DFE225-217E-DE46-A053-7E32DB23B7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3747" y="2141033"/>
            <a:ext cx="19090888" cy="8787161"/>
          </a:xfrm>
        </p:spPr>
        <p:txBody>
          <a:bodyPr/>
          <a:lstStyle/>
          <a:p>
            <a:endParaRPr lang="ru-RU" dirty="0" smtClean="0"/>
          </a:p>
          <a:p>
            <a:pPr algn="ctr"/>
            <a:r>
              <a:rPr lang="ru-RU" dirty="0" smtClean="0"/>
              <a:t> </a:t>
            </a:r>
            <a:r>
              <a:rPr lang="ru-RU" b="1" dirty="0" smtClean="0"/>
              <a:t>ПО ДОПОЛНИТЕЛЬНОМУ СОГЛАШЕНИЮ ПРОИЗВОДИМ  ГАРАНТИЙНОЕ – СЕРВИСНОЕ ОБСЛУЖИВАНИЕ ТОЧЕК </a:t>
            </a:r>
          </a:p>
          <a:p>
            <a:endParaRPr lang="ru-RU" b="1" dirty="0" smtClean="0"/>
          </a:p>
          <a:p>
            <a:r>
              <a:rPr lang="ru-RU" b="1" dirty="0" smtClean="0"/>
              <a:t>Есть предложение, в городах – где установленно более 100 000 замков на люки колодцев Мы организовываем Участок по обслуживанию Замков. </a:t>
            </a:r>
          </a:p>
          <a:p>
            <a:r>
              <a:rPr lang="ru-RU" b="1" dirty="0" smtClean="0"/>
              <a:t>Этот участок, по обоюдному договору, с Городом, организацией, фирмой занимается сервисным обслуживанием замков на установленных по городу точках. </a:t>
            </a:r>
          </a:p>
          <a:p>
            <a:r>
              <a:rPr lang="ru-RU" b="1" dirty="0" smtClean="0"/>
              <a:t>Для большего контроля доступа к Люкам-Колодцев Наши Работники, по вызову организации, фирмы, занимаются открытием и закрытием нужных точек колодцев. </a:t>
            </a:r>
          </a:p>
          <a:p>
            <a:r>
              <a:rPr lang="ru-RU" b="1" dirty="0" smtClean="0"/>
              <a:t>Для аварийного открытия точек колодцев ключи от замков будут только у руководящих работников обслуживаемых организаций и фирм. </a:t>
            </a:r>
          </a:p>
          <a:p>
            <a:r>
              <a:rPr lang="ru-RU" b="1" dirty="0" smtClean="0"/>
              <a:t>С таким вариантом конторль доступа и сохранность точек колодцев будет намного надежнее. </a:t>
            </a:r>
            <a:endParaRPr lang="ru-RU" dirty="0" smtClean="0"/>
          </a:p>
          <a:p>
            <a:r>
              <a:rPr lang="ru-RU" b="1" dirty="0" smtClean="0"/>
              <a:t>_______________________________________________________________________________________________________________ </a:t>
            </a:r>
          </a:p>
          <a:p>
            <a:endParaRPr lang="ru-RU" b="1" dirty="0" smtClean="0"/>
          </a:p>
          <a:p>
            <a:pPr algn="ctr"/>
            <a:r>
              <a:rPr lang="ru-RU" b="1" dirty="0" smtClean="0"/>
              <a:t>В ПЛАНАХ СОЗДАНИЕ БЛАГОТВОРИТЕЛЬНОГО ФОНДА </a:t>
            </a:r>
          </a:p>
          <a:p>
            <a:pPr algn="ctr"/>
            <a:r>
              <a:rPr lang="ru-RU" b="1" dirty="0" smtClean="0"/>
              <a:t>БЕЗПЛАТНАЯ УСТАНОВКА И ОБСЛУЖИВАНИЕ ЗАМКОВ ДЛЯ КОЛОДЦЕВ </a:t>
            </a:r>
          </a:p>
          <a:p>
            <a:r>
              <a:rPr lang="ru-RU" b="1" dirty="0" smtClean="0"/>
              <a:t>• БОЛЬНИЦЫ </a:t>
            </a:r>
          </a:p>
          <a:p>
            <a:r>
              <a:rPr lang="ru-RU" b="1" dirty="0" smtClean="0"/>
              <a:t>• ДЕТСКИЕ САДЫ </a:t>
            </a:r>
          </a:p>
          <a:p>
            <a:r>
              <a:rPr lang="ru-RU" b="1" dirty="0" smtClean="0"/>
              <a:t>• ШКОЛЫ </a:t>
            </a:r>
          </a:p>
          <a:p>
            <a:r>
              <a:rPr lang="ru-RU" b="1" dirty="0" smtClean="0"/>
              <a:t>• ЦЕРКВИ </a:t>
            </a:r>
            <a:r>
              <a:rPr lang="ru-RU" dirty="0" smtClean="0"/>
              <a:t>_______________________________________________________________________________________________________________ </a:t>
            </a:r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7D185070-C0E7-484B-8F6E-ECF95A81A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3649" y="1137425"/>
            <a:ext cx="14541190" cy="825192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4000" dirty="0" smtClean="0"/>
              <a:t>ГАРАНТИЙНОЕ – СЕРВИСНОЕ ОБСЛУЖИВАНИЕ ТОЧЕК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56684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C9C5B30B-0023-064A-9AC2-118C46C8A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372" y="9383485"/>
            <a:ext cx="18947516" cy="1611087"/>
          </a:xfrm>
        </p:spPr>
        <p:txBody>
          <a:bodyPr/>
          <a:lstStyle/>
          <a:p>
            <a:r>
              <a:rPr lang="ru-RU" sz="2400" dirty="0" smtClean="0"/>
              <a:t>Готов к плодотворному сотрудничеству.                                                                                                                </a:t>
            </a:r>
            <a:br>
              <a:rPr lang="ru-RU" sz="2400" dirty="0" smtClean="0"/>
            </a:br>
            <a:r>
              <a:rPr lang="ru-RU" sz="2400" dirty="0" smtClean="0"/>
              <a:t>С Уважением Автор и руководитель Проекта, Президент Компании «Безопасный город»                                      </a:t>
            </a:r>
            <a:br>
              <a:rPr lang="ru-RU" sz="2400" dirty="0" smtClean="0"/>
            </a:br>
            <a:r>
              <a:rPr lang="ru-RU" sz="2400" dirty="0" smtClean="0"/>
              <a:t>Родь Дмитрий Валентинович.</a:t>
            </a:r>
            <a:br>
              <a:rPr lang="ru-RU" sz="2400" dirty="0" smtClean="0"/>
            </a:br>
            <a:r>
              <a:rPr lang="ru-RU" sz="2400" dirty="0" smtClean="0"/>
              <a:t>Т</a:t>
            </a:r>
            <a:r>
              <a:rPr lang="de-DE" sz="2400" dirty="0" smtClean="0"/>
              <a:t>./</a:t>
            </a:r>
            <a:r>
              <a:rPr lang="ru-RU" sz="2400" dirty="0" smtClean="0"/>
              <a:t>ф</a:t>
            </a:r>
            <a:r>
              <a:rPr lang="de-DE" sz="2400" dirty="0" smtClean="0"/>
              <a:t>. </a:t>
            </a:r>
            <a:r>
              <a:rPr lang="en-US" sz="2400" dirty="0" smtClean="0"/>
              <a:t>+3</a:t>
            </a:r>
            <a:r>
              <a:rPr lang="de-DE" sz="2400" dirty="0" smtClean="0"/>
              <a:t>80966297352 ; VIBER </a:t>
            </a:r>
            <a:r>
              <a:rPr lang="en-US" sz="2400" dirty="0" smtClean="0"/>
              <a:t>+3</a:t>
            </a:r>
            <a:r>
              <a:rPr lang="de-DE" sz="2400" dirty="0" smtClean="0"/>
              <a:t>80966297352 </a:t>
            </a:r>
            <a:r>
              <a:rPr lang="en-US" sz="2400" dirty="0" smtClean="0"/>
              <a:t>; </a:t>
            </a:r>
            <a:r>
              <a:rPr lang="de-DE" sz="2400" dirty="0" smtClean="0"/>
              <a:t>Email: </a:t>
            </a:r>
            <a:r>
              <a:rPr lang="de-DE" sz="2400" u="sng" dirty="0" smtClean="0">
                <a:hlinkClick r:id="rId2"/>
              </a:rPr>
              <a:t>bezopasgorod@gmail.com</a:t>
            </a:r>
            <a:r>
              <a:rPr lang="ru-RU" sz="2400" dirty="0" smtClean="0"/>
              <a:t> </a:t>
            </a:r>
            <a:r>
              <a:rPr lang="en-US" sz="2400" dirty="0" smtClean="0"/>
              <a:t>; Skype: bezopasgorod</a:t>
            </a:r>
            <a:endParaRPr lang="ru-RU" sz="2400" dirty="0"/>
          </a:p>
        </p:txBody>
      </p:sp>
      <p:pic>
        <p:nvPicPr>
          <p:cNvPr id="5" name="Рисунок 4" descr="9PB220158 - копия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3657" y="1611084"/>
            <a:ext cx="11800114" cy="781594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376148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КОНТЕНТНЫЕ СТРАНИЦЫ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f3f21cfc-4d3e-42b1-8a95-d7209818f9d6"/>
    <ds:schemaRef ds:uri="dae585fd-f7dc-4d5a-b1b8-e5742ef77c8f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1861</TotalTime>
  <Words>683</Words>
  <Application>Microsoft Office PowerPoint</Application>
  <PresentationFormat>Произвольный</PresentationFormat>
  <Paragraphs>112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КОНТЕНТНЫЕ СТРАНИЦЫ</vt:lpstr>
      <vt:lpstr>ОБЛОЖКИ</vt:lpstr>
      <vt:lpstr>РАЗДЕЛИТЕЛИ</vt:lpstr>
      <vt:lpstr>          Программа"Безопасный город"     Колодец + Люк + Замок   ЗАЩИТИМ ЛЮКИ КОЛОДЦЕВ, ПРИБОРЫ И КАБЕЛЯ В НИХ...  Программа «Безопасный город» занимается решением Нашей общей проблемы – пропажи крышек люков и опасных открытых колодцев, которых на улицах, пока еще, становится только больше...   Проблема открытых колодцев существует сейчас практически во всех республиках бывшего СНГ и нашего ближнего и дальнего зарубежья Англия, Польша, США, Индия, Болгария, Китай...    </vt:lpstr>
      <vt:lpstr>Слайд 2</vt:lpstr>
      <vt:lpstr>СИСТЕМА ЗАЩИТЫ и КОНТРОЛЯ ДОСТУПА КОЛОДЦЕВ</vt:lpstr>
      <vt:lpstr>РЕАЛИЗАЦИЯ ПРОГРАММЫ «БЕЗОПАСНЫЙ ГОРОД»</vt:lpstr>
      <vt:lpstr>КОЛОДЦЫ + ЛЮКИ - ПЛАСТИК, БЕТОН - РЕЗУЛЬТАТ...</vt:lpstr>
      <vt:lpstr>НАДЕЖНОСТЬ и ЦЕЛЕСООБРАЗНОСТЬ ЗАМКОВ</vt:lpstr>
      <vt:lpstr>    КОНСТРУКЦИЯ ЗАПАТЕНТОВАНА</vt:lpstr>
      <vt:lpstr>КОНКУРСЫ +++ ДИПЛОМЫ +++ НАГРАДЫ   </vt:lpstr>
      <vt:lpstr>Проблема открытых колодцев существует сейчас практически  во всех республиках бывшего СНГ и нашего ближнего и дальнего зарубежья Англия, Польша, США, Индия, Болгария, Китай...</vt:lpstr>
      <vt:lpstr>  ГАРАНТИЙНОЕ – СЕРВИСНОЕ ОБСЛУЖИВАНИЕ ТОЧЕК </vt:lpstr>
      <vt:lpstr>Готов к плодотворному сотрудничеству.                                                                                                                 С Уважением Автор и руководитель Проекта, Президент Компании «Безопасный город»                                       Родь Дмитрий Валентинович. Т./ф. +380966297352 ; VIBER +380966297352 ; Email: bezopasgorod@gmail.com ; Skype: bezopasgorod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Boss</cp:lastModifiedBy>
  <cp:revision>119</cp:revision>
  <dcterms:created xsi:type="dcterms:W3CDTF">2021-03-01T12:07:13Z</dcterms:created>
  <dcterms:modified xsi:type="dcterms:W3CDTF">2021-07-19T12:08:03Z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