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8" r:id="rId2"/>
    <p:sldId id="277" r:id="rId3"/>
    <p:sldId id="270" r:id="rId4"/>
    <p:sldId id="279" r:id="rId5"/>
    <p:sldId id="274" r:id="rId6"/>
    <p:sldId id="259" r:id="rId7"/>
    <p:sldId id="273" r:id="rId8"/>
    <p:sldId id="264" r:id="rId9"/>
    <p:sldId id="269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765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5701"/>
    <a:srgbClr val="286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71" autoAdjust="0"/>
    <p:restoredTop sz="94680" autoAdjust="0"/>
  </p:normalViewPr>
  <p:slideViewPr>
    <p:cSldViewPr snapToGrid="0" showGuides="1">
      <p:cViewPr>
        <p:scale>
          <a:sx n="75" d="100"/>
          <a:sy n="75" d="100"/>
        </p:scale>
        <p:origin x="-1056" y="-288"/>
      </p:cViewPr>
      <p:guideLst>
        <p:guide orient="horz" pos="2160"/>
        <p:guide pos="76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F70B1-3ECE-4938-AA5E-E3AF2260F3F3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BF12B-7BAA-47C7-AF8D-7E2509A3C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215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244B6-9E41-4317-8557-7AA1969520E2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3E9EE-B84A-4570-815F-B4C56A25B0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32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3E9EE-B84A-4570-815F-B4C56A25B0A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063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Текст 8"/>
          <p:cNvSpPr>
            <a:spLocks noGrp="1"/>
          </p:cNvSpPr>
          <p:nvPr>
            <p:ph type="body" sz="quarter" idx="10" hasCustomPrompt="1"/>
          </p:nvPr>
        </p:nvSpPr>
        <p:spPr>
          <a:xfrm>
            <a:off x="1819275" y="1733550"/>
            <a:ext cx="8839200" cy="23050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baseline="0"/>
            </a:lvl1pPr>
            <a:lvl2pPr marL="457200" indent="0">
              <a:buFontTx/>
              <a:buNone/>
              <a:defRPr sz="2200"/>
            </a:lvl2pPr>
            <a:lvl3pPr marL="914400" indent="0">
              <a:buFontTx/>
              <a:buNone/>
              <a:defRPr sz="2200"/>
            </a:lvl3pPr>
            <a:lvl4pPr marL="1371600" indent="0">
              <a:buFontTx/>
              <a:buNone/>
              <a:defRPr sz="2200"/>
            </a:lvl4pPr>
            <a:lvl5pPr marL="1828800" indent="0">
              <a:buFontTx/>
              <a:buNone/>
              <a:defRPr sz="2200"/>
            </a:lvl5pPr>
          </a:lstStyle>
          <a:p>
            <a:pPr lvl="0"/>
            <a:r>
              <a:rPr lang="ru-RU" dirty="0"/>
              <a:t>Название </a:t>
            </a:r>
            <a:r>
              <a:rPr lang="ru-RU" dirty="0" err="1"/>
              <a:t>стартапа</a:t>
            </a:r>
            <a:endParaRPr lang="ru-RU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676400" y="4273550"/>
            <a:ext cx="3245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2867A0"/>
                </a:solidFill>
              </a:rPr>
              <a:t>Технологическое направление:</a:t>
            </a: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4829174" y="4356100"/>
            <a:ext cx="5864226" cy="368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8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наименование</a:t>
            </a:r>
          </a:p>
        </p:txBody>
      </p:sp>
    </p:spTree>
    <p:extLst>
      <p:ext uri="{BB962C8B-B14F-4D97-AF65-F5344CB8AC3E}">
        <p14:creationId xmlns:p14="http://schemas.microsoft.com/office/powerpoint/2010/main" val="2150279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ннот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65316" y="104326"/>
            <a:ext cx="1642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Аннотация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186675" y="3181350"/>
            <a:ext cx="1985025" cy="28194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rgbClr val="2867A0"/>
              </a:buClr>
              <a:buFontTx/>
              <a:buNone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</a:t>
            </a:r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5461000" y="3181350"/>
            <a:ext cx="2749550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8549625" y="3181350"/>
            <a:ext cx="3318525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34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762001" y="800100"/>
            <a:ext cx="4705350" cy="723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(1-2 предложения)</a:t>
            </a:r>
          </a:p>
        </p:txBody>
      </p:sp>
      <p:sp>
        <p:nvSpPr>
          <p:cNvPr id="19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7239001" y="800100"/>
            <a:ext cx="4362450" cy="723900"/>
          </a:xfrm>
        </p:spPr>
        <p:txBody>
          <a:bodyPr>
            <a:normAutofit/>
          </a:bodyPr>
          <a:lstStyle>
            <a:lvl1pPr marL="285750" indent="-285750">
              <a:lnSpc>
                <a:spcPct val="70000"/>
              </a:lnSpc>
              <a:buClr>
                <a:srgbClr val="2867A0"/>
              </a:buClr>
              <a:buFont typeface="Arial" panose="020B0604020202020204" pitchFamily="34" charset="0"/>
              <a:buChar char="•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 (5-7 задач)</a:t>
            </a:r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2752075" y="3181350"/>
            <a:ext cx="1985025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365248989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9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шение - как продукт решает проблем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236766" y="142426"/>
            <a:ext cx="7355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Решение: как продукт решает проблему потребителя</a:t>
            </a:r>
          </a:p>
        </p:txBody>
      </p:sp>
      <p:grpSp>
        <p:nvGrpSpPr>
          <p:cNvPr id="17" name="Группа 16"/>
          <p:cNvGrpSpPr/>
          <p:nvPr userDrawn="1"/>
        </p:nvGrpSpPr>
        <p:grpSpPr>
          <a:xfrm>
            <a:off x="8169449" y="1152666"/>
            <a:ext cx="3430587" cy="799529"/>
            <a:chOff x="12846343" y="747950"/>
            <a:chExt cx="3430587" cy="799529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12846343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Преимущества, выгоды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gains)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2846344" y="1062731"/>
              <a:ext cx="3096906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Результаты и преимущества продукта, которые желает получить потребитель</a:t>
              </a:r>
            </a:p>
          </p:txBody>
        </p:sp>
      </p:grpSp>
      <p:grpSp>
        <p:nvGrpSpPr>
          <p:cNvPr id="28" name="Группа 27"/>
          <p:cNvGrpSpPr/>
          <p:nvPr userDrawn="1"/>
        </p:nvGrpSpPr>
        <p:grpSpPr>
          <a:xfrm>
            <a:off x="263525" y="1150769"/>
            <a:ext cx="3430587" cy="1263511"/>
            <a:chOff x="4380706" y="747950"/>
            <a:chExt cx="3430587" cy="1263511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4380706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Проблемы, боли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pains)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4380706" y="1088131"/>
              <a:ext cx="338797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Что мешает потребителю выполнять свои задачи?</a:t>
              </a:r>
              <a:endParaRPr lang="en-US" sz="9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Что волнует потребителя до, во время и после выполнения задачи?</a:t>
              </a:r>
              <a:endParaRPr lang="en-US" sz="9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Не желательные свойства продукта, препятствия?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4216487" y="1150769"/>
            <a:ext cx="3430587" cy="1043062"/>
            <a:chOff x="8497887" y="747950"/>
            <a:chExt cx="3430587" cy="1043062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8497887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Потребности/задачи/работы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jobs)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8497887" y="1075431"/>
              <a:ext cx="3430587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Какие задачи потребителя решает продукт?</a:t>
              </a: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Для чего потребитель покупает продукт?</a:t>
              </a: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Какие потребности закрывает?</a:t>
              </a:r>
            </a:p>
          </p:txBody>
        </p:sp>
      </p:grpSp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755610"/>
            <a:ext cx="385230" cy="38946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42" y="757507"/>
            <a:ext cx="275165" cy="389464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107" y="786082"/>
            <a:ext cx="351364" cy="351364"/>
          </a:xfrm>
          <a:prstGeom prst="rect">
            <a:avLst/>
          </a:prstGeom>
        </p:spPr>
      </p:pic>
      <p:sp>
        <p:nvSpPr>
          <p:cNvPr id="40" name="Прямоугольник 39"/>
          <p:cNvSpPr/>
          <p:nvPr userDrawn="1"/>
        </p:nvSpPr>
        <p:spPr>
          <a:xfrm>
            <a:off x="371474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4308001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 userDrawn="1"/>
        </p:nvSpPr>
        <p:spPr>
          <a:xfrm>
            <a:off x="8244528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36195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46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430530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47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822960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228790807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9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1554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Проблема</a:t>
            </a: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8901339" cy="12355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проблемной ситуации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4" y="3742870"/>
            <a:ext cx="8901339" cy="12355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Статистика, результаты опросов, ссылки на источники</a:t>
            </a:r>
          </a:p>
        </p:txBody>
      </p:sp>
    </p:spTree>
    <p:extLst>
      <p:ext uri="{BB962C8B-B14F-4D97-AF65-F5344CB8AC3E}">
        <p14:creationId xmlns:p14="http://schemas.microsoft.com/office/powerpoint/2010/main" val="142752777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требительский сегмент – сектор рынка B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Потребительский сегмент –</a:t>
            </a:r>
            <a:r>
              <a:rPr lang="ru-RU" sz="2400" b="1" baseline="0" dirty="0">
                <a:solidFill>
                  <a:srgbClr val="2867A0"/>
                </a:solidFill>
              </a:rPr>
              <a:t> сектор рынка </a:t>
            </a:r>
            <a:r>
              <a:rPr lang="en-US" sz="2400" b="1" baseline="0" dirty="0">
                <a:solidFill>
                  <a:srgbClr val="FD5701"/>
                </a:solidFill>
              </a:rPr>
              <a:t>B2B</a:t>
            </a:r>
            <a:endParaRPr lang="ru-RU" sz="2400" b="1" dirty="0">
              <a:solidFill>
                <a:srgbClr val="FD5701"/>
              </a:solidFill>
            </a:endParaRP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11261725" cy="293370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Для описания представителей потребительского сегмента в виде </a:t>
            </a:r>
            <a:r>
              <a:rPr lang="ru-RU" dirty="0" err="1"/>
              <a:t>юр.лиц</a:t>
            </a:r>
            <a:r>
              <a:rPr lang="ru-RU" dirty="0"/>
              <a:t> /компаний указать: категория бизнеса (малый, средний, крупный), отрасль, география, специфика деятельности </a:t>
            </a:r>
            <a:r>
              <a:rPr lang="ru-RU" dirty="0" err="1"/>
              <a:t>итд</a:t>
            </a:r>
            <a:r>
              <a:rPr lang="ru-RU" dirty="0"/>
              <a:t>.. При наличии привести конкретные примеры таких компаний с указанием полного наименования юридического лица</a:t>
            </a:r>
          </a:p>
        </p:txBody>
      </p:sp>
    </p:spTree>
    <p:extLst>
      <p:ext uri="{BB962C8B-B14F-4D97-AF65-F5344CB8AC3E}">
        <p14:creationId xmlns:p14="http://schemas.microsoft.com/office/powerpoint/2010/main" val="78789190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требительский сегмент – сектор рынка B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Потребительский сегмент –</a:t>
            </a:r>
            <a:r>
              <a:rPr lang="ru-RU" sz="2400" b="1" baseline="0" dirty="0">
                <a:solidFill>
                  <a:srgbClr val="2867A0"/>
                </a:solidFill>
              </a:rPr>
              <a:t> сектор рынка </a:t>
            </a:r>
            <a:r>
              <a:rPr lang="en-US" sz="2400" b="1" baseline="0" dirty="0">
                <a:solidFill>
                  <a:srgbClr val="FD5701"/>
                </a:solidFill>
              </a:rPr>
              <a:t>B2C</a:t>
            </a:r>
            <a:endParaRPr lang="ru-RU" sz="2400" b="1" dirty="0">
              <a:solidFill>
                <a:srgbClr val="FD5701"/>
              </a:solidFill>
            </a:endParaRP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11261725" cy="293370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Для описания представителей потребительского сегмента в виде </a:t>
            </a:r>
            <a:r>
              <a:rPr lang="ru-RU" dirty="0" err="1"/>
              <a:t>физ.лиц</a:t>
            </a:r>
            <a:r>
              <a:rPr lang="ru-RU" dirty="0"/>
              <a:t> указать: социально-демографические характеристики (пол, возраст, образование, уровень дохода </a:t>
            </a:r>
            <a:r>
              <a:rPr lang="ru-RU" dirty="0" err="1"/>
              <a:t>итд</a:t>
            </a:r>
            <a:r>
              <a:rPr lang="ru-RU" dirty="0"/>
              <a:t>.), вкусы, предпочтения, привычки, модели потребления </a:t>
            </a:r>
            <a:r>
              <a:rPr lang="ru-RU" dirty="0" err="1"/>
              <a:t>итд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214747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9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зульат / проду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64410" y="142426"/>
            <a:ext cx="2813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Результат / продукт</a:t>
            </a: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5" y="3481614"/>
            <a:ext cx="8188326" cy="2019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Описание продукта – технические, функциональные, эксплуатационные и иные характеристики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5" y="1028700"/>
            <a:ext cx="4996996" cy="66947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Технология, сервис, устройство, свой вариант</a:t>
            </a:r>
          </a:p>
        </p:txBody>
      </p:sp>
    </p:spTree>
    <p:extLst>
      <p:ext uri="{BB962C8B-B14F-4D97-AF65-F5344CB8AC3E}">
        <p14:creationId xmlns:p14="http://schemas.microsoft.com/office/powerpoint/2010/main" val="24819684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9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енностное пред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3704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Ценностное</a:t>
            </a:r>
            <a:r>
              <a:rPr lang="ru-RU" sz="2400" b="1" baseline="0" dirty="0">
                <a:solidFill>
                  <a:srgbClr val="2867A0"/>
                </a:solidFill>
              </a:rPr>
              <a:t> предложение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74173" y="740454"/>
            <a:ext cx="7812313" cy="12334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ценностного предложения по формуле – наш товар (услуга, технология) помогает «потребительский сегмент», которые хотят «выполняемая задача», тем, что «определение действия (снижает, избавляет или повышает) и определение действия (увеличивает/позволяет)"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302789" y="3545114"/>
            <a:ext cx="4007953" cy="236220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34646299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9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2224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Бизнес-модель</a:t>
            </a:r>
          </a:p>
        </p:txBody>
      </p:sp>
      <p:sp>
        <p:nvSpPr>
          <p:cNvPr id="5" name="Google Shape;526;p43">
            <a:extLst>
              <a:ext uri="{FF2B5EF4-FFF2-40B4-BE49-F238E27FC236}">
                <a16:creationId xmlns:a16="http://schemas.microsoft.com/office/drawing/2014/main" xmlns="" id="{BF8B7A66-5663-FB08-2AD6-0085C6794F2A}"/>
              </a:ext>
            </a:extLst>
          </p:cNvPr>
          <p:cNvSpPr txBox="1"/>
          <p:nvPr userDrawn="1"/>
        </p:nvSpPr>
        <p:spPr>
          <a:xfrm>
            <a:off x="2500960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" name="Google Shape;527;p43">
            <a:extLst>
              <a:ext uri="{FF2B5EF4-FFF2-40B4-BE49-F238E27FC236}">
                <a16:creationId xmlns:a16="http://schemas.microsoft.com/office/drawing/2014/main" xmlns="" id="{F8B339A6-31D8-60BF-A026-59D4910E122E}"/>
              </a:ext>
            </a:extLst>
          </p:cNvPr>
          <p:cNvSpPr txBox="1"/>
          <p:nvPr userDrawn="1"/>
        </p:nvSpPr>
        <p:spPr>
          <a:xfrm>
            <a:off x="2500960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" name="Google Shape;528;p43">
            <a:extLst>
              <a:ext uri="{FF2B5EF4-FFF2-40B4-BE49-F238E27FC236}">
                <a16:creationId xmlns:a16="http://schemas.microsoft.com/office/drawing/2014/main" xmlns="" id="{F785EAA9-2531-EAF0-68A8-89D15B70C1FE}"/>
              </a:ext>
            </a:extLst>
          </p:cNvPr>
          <p:cNvSpPr txBox="1"/>
          <p:nvPr userDrawn="1"/>
        </p:nvSpPr>
        <p:spPr>
          <a:xfrm>
            <a:off x="4772728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" name="Google Shape;529;p43">
            <a:extLst>
              <a:ext uri="{FF2B5EF4-FFF2-40B4-BE49-F238E27FC236}">
                <a16:creationId xmlns:a16="http://schemas.microsoft.com/office/drawing/2014/main" xmlns="" id="{87F3961D-6689-BF38-238D-FEA48614AF58}"/>
              </a:ext>
            </a:extLst>
          </p:cNvPr>
          <p:cNvSpPr txBox="1"/>
          <p:nvPr userDrawn="1"/>
        </p:nvSpPr>
        <p:spPr>
          <a:xfrm>
            <a:off x="7044497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" name="Google Shape;530;p43">
            <a:extLst>
              <a:ext uri="{FF2B5EF4-FFF2-40B4-BE49-F238E27FC236}">
                <a16:creationId xmlns:a16="http://schemas.microsoft.com/office/drawing/2014/main" xmlns="" id="{7EA61AB4-6721-CA02-3313-616534F2C4E4}"/>
              </a:ext>
            </a:extLst>
          </p:cNvPr>
          <p:cNvSpPr txBox="1"/>
          <p:nvPr userDrawn="1"/>
        </p:nvSpPr>
        <p:spPr>
          <a:xfrm>
            <a:off x="7044497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" name="Google Shape;531;p43">
            <a:extLst>
              <a:ext uri="{FF2B5EF4-FFF2-40B4-BE49-F238E27FC236}">
                <a16:creationId xmlns:a16="http://schemas.microsoft.com/office/drawing/2014/main" xmlns="" id="{74A6E597-B0CE-A9F4-6B64-A3AD8BB95AF7}"/>
              </a:ext>
            </a:extLst>
          </p:cNvPr>
          <p:cNvSpPr txBox="1"/>
          <p:nvPr userDrawn="1"/>
        </p:nvSpPr>
        <p:spPr>
          <a:xfrm>
            <a:off x="9316266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" name="Google Shape;532;p43">
            <a:extLst>
              <a:ext uri="{FF2B5EF4-FFF2-40B4-BE49-F238E27FC236}">
                <a16:creationId xmlns:a16="http://schemas.microsoft.com/office/drawing/2014/main" xmlns="" id="{516158E5-FD7E-3C0A-41F2-4BCD6BFCA71C}"/>
              </a:ext>
            </a:extLst>
          </p:cNvPr>
          <p:cNvSpPr txBox="1"/>
          <p:nvPr userDrawn="1"/>
        </p:nvSpPr>
        <p:spPr>
          <a:xfrm>
            <a:off x="229191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srgbClr val="29679F"/>
              </a:solidFill>
              <a:effectLst/>
              <a:uLnTx/>
              <a:uFillTx/>
              <a:latin typeface="Roboto 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4" name="Google Shape;533;p43">
            <a:extLst>
              <a:ext uri="{FF2B5EF4-FFF2-40B4-BE49-F238E27FC236}">
                <a16:creationId xmlns:a16="http://schemas.microsoft.com/office/drawing/2014/main" xmlns="" id="{60B2C170-FA35-BFC9-ECD7-FF744DD8D75B}"/>
              </a:ext>
            </a:extLst>
          </p:cNvPr>
          <p:cNvSpPr txBox="1"/>
          <p:nvPr userDrawn="1"/>
        </p:nvSpPr>
        <p:spPr>
          <a:xfrm>
            <a:off x="229191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5" name="Google Shape;534;p43">
            <a:extLst>
              <a:ext uri="{FF2B5EF4-FFF2-40B4-BE49-F238E27FC236}">
                <a16:creationId xmlns:a16="http://schemas.microsoft.com/office/drawing/2014/main" xmlns="" id="{91777D51-2994-B0E0-67D7-D50EA322786C}"/>
              </a:ext>
            </a:extLst>
          </p:cNvPr>
          <p:cNvSpPr txBox="1"/>
          <p:nvPr userDrawn="1"/>
        </p:nvSpPr>
        <p:spPr>
          <a:xfrm>
            <a:off x="5908613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6" name="Google Shape;535;p43">
            <a:extLst>
              <a:ext uri="{FF2B5EF4-FFF2-40B4-BE49-F238E27FC236}">
                <a16:creationId xmlns:a16="http://schemas.microsoft.com/office/drawing/2014/main" xmlns="" id="{57F846ED-75F4-B41F-642B-8517EB818FEE}"/>
              </a:ext>
            </a:extLst>
          </p:cNvPr>
          <p:cNvSpPr/>
          <p:nvPr userDrawn="1"/>
        </p:nvSpPr>
        <p:spPr>
          <a:xfrm>
            <a:off x="5523016" y="5080920"/>
            <a:ext cx="285158" cy="286865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7" name="Google Shape;536;p43">
            <a:extLst>
              <a:ext uri="{FF2B5EF4-FFF2-40B4-BE49-F238E27FC236}">
                <a16:creationId xmlns:a16="http://schemas.microsoft.com/office/drawing/2014/main" xmlns="" id="{4F8A154F-300F-1087-42E0-C06690A4F2A2}"/>
              </a:ext>
            </a:extLst>
          </p:cNvPr>
          <p:cNvSpPr/>
          <p:nvPr userDrawn="1"/>
        </p:nvSpPr>
        <p:spPr>
          <a:xfrm>
            <a:off x="8931484" y="828686"/>
            <a:ext cx="284339" cy="258266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8" name="Google Shape;537;p43">
            <a:extLst>
              <a:ext uri="{FF2B5EF4-FFF2-40B4-BE49-F238E27FC236}">
                <a16:creationId xmlns:a16="http://schemas.microsoft.com/office/drawing/2014/main" xmlns="" id="{C720B44E-B5EE-52AE-F1D3-31211EB8E5E9}"/>
              </a:ext>
            </a:extLst>
          </p:cNvPr>
          <p:cNvSpPr/>
          <p:nvPr userDrawn="1"/>
        </p:nvSpPr>
        <p:spPr>
          <a:xfrm>
            <a:off x="2126856" y="828679"/>
            <a:ext cx="273534" cy="276779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9" name="Google Shape;538;p43">
            <a:extLst>
              <a:ext uri="{FF2B5EF4-FFF2-40B4-BE49-F238E27FC236}">
                <a16:creationId xmlns:a16="http://schemas.microsoft.com/office/drawing/2014/main" xmlns="" id="{43178A68-8C80-B5EC-9EA8-A9E67FFE514E}"/>
              </a:ext>
            </a:extLst>
          </p:cNvPr>
          <p:cNvSpPr/>
          <p:nvPr userDrawn="1"/>
        </p:nvSpPr>
        <p:spPr>
          <a:xfrm>
            <a:off x="11227383" y="828582"/>
            <a:ext cx="260222" cy="277609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grpSp>
        <p:nvGrpSpPr>
          <p:cNvPr id="20" name="Google Shape;539;p43">
            <a:extLst>
              <a:ext uri="{FF2B5EF4-FFF2-40B4-BE49-F238E27FC236}">
                <a16:creationId xmlns:a16="http://schemas.microsoft.com/office/drawing/2014/main" xmlns="" id="{E51B4A1B-5FB6-F7D0-CE38-4B37A2AB51E6}"/>
              </a:ext>
            </a:extLst>
          </p:cNvPr>
          <p:cNvGrpSpPr/>
          <p:nvPr userDrawn="1"/>
        </p:nvGrpSpPr>
        <p:grpSpPr>
          <a:xfrm>
            <a:off x="11187189" y="5080803"/>
            <a:ext cx="300125" cy="220412"/>
            <a:chOff x="4604550" y="3714775"/>
            <a:chExt cx="439625" cy="319075"/>
          </a:xfrm>
        </p:grpSpPr>
        <p:sp>
          <p:nvSpPr>
            <p:cNvPr id="21" name="Google Shape;540;p43">
              <a:extLst>
                <a:ext uri="{FF2B5EF4-FFF2-40B4-BE49-F238E27FC236}">
                  <a16:creationId xmlns:a16="http://schemas.microsoft.com/office/drawing/2014/main" xmlns="" id="{A919B29D-BA12-6D0C-4BC9-F82E9210DD87}"/>
                </a:ext>
              </a:extLst>
            </p:cNvPr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2" name="Google Shape;541;p43">
              <a:extLst>
                <a:ext uri="{FF2B5EF4-FFF2-40B4-BE49-F238E27FC236}">
                  <a16:creationId xmlns:a16="http://schemas.microsoft.com/office/drawing/2014/main" xmlns="" id="{FDF7956E-CC78-0626-4682-B391A7F608DF}"/>
                </a:ext>
              </a:extLst>
            </p:cNvPr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23" name="Google Shape;542;p43">
            <a:extLst>
              <a:ext uri="{FF2B5EF4-FFF2-40B4-BE49-F238E27FC236}">
                <a16:creationId xmlns:a16="http://schemas.microsoft.com/office/drawing/2014/main" xmlns="" id="{99983DDE-1C49-6282-D4C4-A09013D39479}"/>
              </a:ext>
            </a:extLst>
          </p:cNvPr>
          <p:cNvGrpSpPr/>
          <p:nvPr userDrawn="1"/>
        </p:nvGrpSpPr>
        <p:grpSpPr>
          <a:xfrm>
            <a:off x="6695333" y="828408"/>
            <a:ext cx="248600" cy="320523"/>
            <a:chOff x="1959600" y="4980625"/>
            <a:chExt cx="364150" cy="464000"/>
          </a:xfrm>
        </p:grpSpPr>
        <p:sp>
          <p:nvSpPr>
            <p:cNvPr id="24" name="Google Shape;543;p43">
              <a:extLst>
                <a:ext uri="{FF2B5EF4-FFF2-40B4-BE49-F238E27FC236}">
                  <a16:creationId xmlns:a16="http://schemas.microsoft.com/office/drawing/2014/main" xmlns="" id="{13D3020D-3311-976D-C4F4-0531483A42BF}"/>
                </a:ext>
              </a:extLst>
            </p:cNvPr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5" name="Google Shape;544;p43">
              <a:extLst>
                <a:ext uri="{FF2B5EF4-FFF2-40B4-BE49-F238E27FC236}">
                  <a16:creationId xmlns:a16="http://schemas.microsoft.com/office/drawing/2014/main" xmlns="" id="{B3497A46-C83E-CF92-658B-9D3A1FDB55F7}"/>
                </a:ext>
              </a:extLst>
            </p:cNvPr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6" name="Google Shape;545;p43">
              <a:extLst>
                <a:ext uri="{FF2B5EF4-FFF2-40B4-BE49-F238E27FC236}">
                  <a16:creationId xmlns:a16="http://schemas.microsoft.com/office/drawing/2014/main" xmlns="" id="{3F8A6066-4A19-5E11-45FE-0878C9FAB247}"/>
                </a:ext>
              </a:extLst>
            </p:cNvPr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7" name="Google Shape;546;p43">
              <a:extLst>
                <a:ext uri="{FF2B5EF4-FFF2-40B4-BE49-F238E27FC236}">
                  <a16:creationId xmlns:a16="http://schemas.microsoft.com/office/drawing/2014/main" xmlns="" id="{72FBD693-E722-3B29-1B73-D6258B899ED5}"/>
                </a:ext>
              </a:extLst>
            </p:cNvPr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8" name="Google Shape;547;p43">
              <a:extLst>
                <a:ext uri="{FF2B5EF4-FFF2-40B4-BE49-F238E27FC236}">
                  <a16:creationId xmlns:a16="http://schemas.microsoft.com/office/drawing/2014/main" xmlns="" id="{109A1987-952B-FC2A-48F5-C468DBBC4536}"/>
                </a:ext>
              </a:extLst>
            </p:cNvPr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9" name="Google Shape;548;p43">
              <a:extLst>
                <a:ext uri="{FF2B5EF4-FFF2-40B4-BE49-F238E27FC236}">
                  <a16:creationId xmlns:a16="http://schemas.microsoft.com/office/drawing/2014/main" xmlns="" id="{0FFBC526-B6D5-D4FD-C53B-2E2A853106CC}"/>
                </a:ext>
              </a:extLst>
            </p:cNvPr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0" name="Google Shape;549;p43">
              <a:extLst>
                <a:ext uri="{FF2B5EF4-FFF2-40B4-BE49-F238E27FC236}">
                  <a16:creationId xmlns:a16="http://schemas.microsoft.com/office/drawing/2014/main" xmlns="" id="{40B6A416-7C10-34AC-D1F2-AC43B6980A7D}"/>
                </a:ext>
              </a:extLst>
            </p:cNvPr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31" name="Google Shape;550;p43">
            <a:extLst>
              <a:ext uri="{FF2B5EF4-FFF2-40B4-BE49-F238E27FC236}">
                <a16:creationId xmlns:a16="http://schemas.microsoft.com/office/drawing/2014/main" xmlns="" id="{43A3729C-1C9F-4CD2-8BF8-5419DAF5E859}"/>
              </a:ext>
            </a:extLst>
          </p:cNvPr>
          <p:cNvGrpSpPr/>
          <p:nvPr userDrawn="1"/>
        </p:nvGrpSpPr>
        <p:grpSpPr>
          <a:xfrm>
            <a:off x="8847832" y="2954477"/>
            <a:ext cx="367471" cy="356686"/>
            <a:chOff x="5233525" y="4954450"/>
            <a:chExt cx="538275" cy="516350"/>
          </a:xfrm>
        </p:grpSpPr>
        <p:sp>
          <p:nvSpPr>
            <p:cNvPr id="32" name="Google Shape;551;p43">
              <a:extLst>
                <a:ext uri="{FF2B5EF4-FFF2-40B4-BE49-F238E27FC236}">
                  <a16:creationId xmlns:a16="http://schemas.microsoft.com/office/drawing/2014/main" xmlns="" id="{6D05467E-716B-64E6-0A51-EEF811ECB716}"/>
                </a:ext>
              </a:extLst>
            </p:cNvPr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3" name="Google Shape;552;p43">
              <a:extLst>
                <a:ext uri="{FF2B5EF4-FFF2-40B4-BE49-F238E27FC236}">
                  <a16:creationId xmlns:a16="http://schemas.microsoft.com/office/drawing/2014/main" xmlns="" id="{845CDFA5-ADE1-1EBF-EAC0-6E2031F70342}"/>
                </a:ext>
              </a:extLst>
            </p:cNvPr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4" name="Google Shape;553;p43">
              <a:extLst>
                <a:ext uri="{FF2B5EF4-FFF2-40B4-BE49-F238E27FC236}">
                  <a16:creationId xmlns:a16="http://schemas.microsoft.com/office/drawing/2014/main" xmlns="" id="{E3082F2A-8EE5-301F-3949-2BFF4550067E}"/>
                </a:ext>
              </a:extLst>
            </p:cNvPr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5" name="Google Shape;554;p43">
              <a:extLst>
                <a:ext uri="{FF2B5EF4-FFF2-40B4-BE49-F238E27FC236}">
                  <a16:creationId xmlns:a16="http://schemas.microsoft.com/office/drawing/2014/main" xmlns="" id="{A8E038D9-B049-5D26-E2A1-78C5D6B9A66E}"/>
                </a:ext>
              </a:extLst>
            </p:cNvPr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6" name="Google Shape;555;p43">
              <a:extLst>
                <a:ext uri="{FF2B5EF4-FFF2-40B4-BE49-F238E27FC236}">
                  <a16:creationId xmlns:a16="http://schemas.microsoft.com/office/drawing/2014/main" xmlns="" id="{3F9DE3DD-B452-4EF8-7B8C-13032BF5D495}"/>
                </a:ext>
              </a:extLst>
            </p:cNvPr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7" name="Google Shape;556;p43">
              <a:extLst>
                <a:ext uri="{FF2B5EF4-FFF2-40B4-BE49-F238E27FC236}">
                  <a16:creationId xmlns:a16="http://schemas.microsoft.com/office/drawing/2014/main" xmlns="" id="{E2FDB3C9-2DF9-4822-B443-193244422A8A}"/>
                </a:ext>
              </a:extLst>
            </p:cNvPr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8" name="Google Shape;557;p43">
              <a:extLst>
                <a:ext uri="{FF2B5EF4-FFF2-40B4-BE49-F238E27FC236}">
                  <a16:creationId xmlns:a16="http://schemas.microsoft.com/office/drawing/2014/main" xmlns="" id="{FAF13B28-A97B-DD6A-FF26-E03BB2618C46}"/>
                </a:ext>
              </a:extLst>
            </p:cNvPr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9" name="Google Shape;558;p43">
              <a:extLst>
                <a:ext uri="{FF2B5EF4-FFF2-40B4-BE49-F238E27FC236}">
                  <a16:creationId xmlns:a16="http://schemas.microsoft.com/office/drawing/2014/main" xmlns="" id="{FF65F6D0-A3CB-199C-F2F8-DFE858AD2E3B}"/>
                </a:ext>
              </a:extLst>
            </p:cNvPr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0" name="Google Shape;559;p43">
              <a:extLst>
                <a:ext uri="{FF2B5EF4-FFF2-40B4-BE49-F238E27FC236}">
                  <a16:creationId xmlns:a16="http://schemas.microsoft.com/office/drawing/2014/main" xmlns="" id="{91BEF464-C04E-76C4-2A3C-392FFBC3FAA1}"/>
                </a:ext>
              </a:extLst>
            </p:cNvPr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1" name="Google Shape;560;p43">
              <a:extLst>
                <a:ext uri="{FF2B5EF4-FFF2-40B4-BE49-F238E27FC236}">
                  <a16:creationId xmlns:a16="http://schemas.microsoft.com/office/drawing/2014/main" xmlns="" id="{0C655085-ECDF-35BF-9F2C-23E6BDEE6597}"/>
                </a:ext>
              </a:extLst>
            </p:cNvPr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2" name="Google Shape;561;p43">
              <a:extLst>
                <a:ext uri="{FF2B5EF4-FFF2-40B4-BE49-F238E27FC236}">
                  <a16:creationId xmlns:a16="http://schemas.microsoft.com/office/drawing/2014/main" xmlns="" id="{83D03064-9000-7818-9888-912F75794F5B}"/>
                </a:ext>
              </a:extLst>
            </p:cNvPr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43" name="Google Shape;562;p43">
            <a:extLst>
              <a:ext uri="{FF2B5EF4-FFF2-40B4-BE49-F238E27FC236}">
                <a16:creationId xmlns:a16="http://schemas.microsoft.com/office/drawing/2014/main" xmlns="" id="{8C974379-768E-BEDB-8505-21D6E4D0DB7F}"/>
              </a:ext>
            </a:extLst>
          </p:cNvPr>
          <p:cNvGrpSpPr/>
          <p:nvPr userDrawn="1"/>
        </p:nvGrpSpPr>
        <p:grpSpPr>
          <a:xfrm>
            <a:off x="4308650" y="2954480"/>
            <a:ext cx="374128" cy="344080"/>
            <a:chOff x="4556450" y="4963575"/>
            <a:chExt cx="548025" cy="498100"/>
          </a:xfrm>
        </p:grpSpPr>
        <p:sp>
          <p:nvSpPr>
            <p:cNvPr id="44" name="Google Shape;563;p43">
              <a:extLst>
                <a:ext uri="{FF2B5EF4-FFF2-40B4-BE49-F238E27FC236}">
                  <a16:creationId xmlns:a16="http://schemas.microsoft.com/office/drawing/2014/main" xmlns="" id="{A17C81AE-A760-FD64-1D22-5ABD95057CA9}"/>
                </a:ext>
              </a:extLst>
            </p:cNvPr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5" name="Google Shape;564;p43">
              <a:extLst>
                <a:ext uri="{FF2B5EF4-FFF2-40B4-BE49-F238E27FC236}">
                  <a16:creationId xmlns:a16="http://schemas.microsoft.com/office/drawing/2014/main" xmlns="" id="{1C2787CD-124B-4143-DA6D-3E2847244E8D}"/>
                </a:ext>
              </a:extLst>
            </p:cNvPr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6" name="Google Shape;565;p43">
              <a:extLst>
                <a:ext uri="{FF2B5EF4-FFF2-40B4-BE49-F238E27FC236}">
                  <a16:creationId xmlns:a16="http://schemas.microsoft.com/office/drawing/2014/main" xmlns="" id="{0EC9BE64-3A24-2872-5EFF-A771FF34803C}"/>
                </a:ext>
              </a:extLst>
            </p:cNvPr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7" name="Google Shape;566;p43">
              <a:extLst>
                <a:ext uri="{FF2B5EF4-FFF2-40B4-BE49-F238E27FC236}">
                  <a16:creationId xmlns:a16="http://schemas.microsoft.com/office/drawing/2014/main" xmlns="" id="{0C39EEBC-B1A4-DA2A-B51E-BAA02B53387A}"/>
                </a:ext>
              </a:extLst>
            </p:cNvPr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8" name="Google Shape;567;p43">
              <a:extLst>
                <a:ext uri="{FF2B5EF4-FFF2-40B4-BE49-F238E27FC236}">
                  <a16:creationId xmlns:a16="http://schemas.microsoft.com/office/drawing/2014/main" xmlns="" id="{94E05834-673D-8A06-A8A6-90E3541D14F4}"/>
                </a:ext>
              </a:extLst>
            </p:cNvPr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sp>
        <p:nvSpPr>
          <p:cNvPr id="49" name="Google Shape;568;p43">
            <a:extLst>
              <a:ext uri="{FF2B5EF4-FFF2-40B4-BE49-F238E27FC236}">
                <a16:creationId xmlns:a16="http://schemas.microsoft.com/office/drawing/2014/main" xmlns="" id="{644FBAA9-2B0B-7D04-9744-8E34EB1A83AE}"/>
              </a:ext>
            </a:extLst>
          </p:cNvPr>
          <p:cNvSpPr/>
          <p:nvPr userDrawn="1"/>
        </p:nvSpPr>
        <p:spPr>
          <a:xfrm>
            <a:off x="4372202" y="828686"/>
            <a:ext cx="300107" cy="303739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50" name="Текст 2">
            <a:extLst>
              <a:ext uri="{FF2B5EF4-FFF2-40B4-BE49-F238E27FC236}">
                <a16:creationId xmlns:a16="http://schemas.microsoft.com/office/drawing/2014/main" xmlns="" id="{76249948-23D1-936D-0BE4-3CA486264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1" name="Заголовок 1">
            <a:extLst>
              <a:ext uri="{FF2B5EF4-FFF2-40B4-BE49-F238E27FC236}">
                <a16:creationId xmlns:a16="http://schemas.microsoft.com/office/drawing/2014/main" xmlns="" id="{DC16C9B2-5009-89E7-32D6-62EC0DA3F3D8}"/>
              </a:ext>
            </a:extLst>
          </p:cNvPr>
          <p:cNvSpPr txBox="1">
            <a:spLocks/>
          </p:cNvSpPr>
          <p:nvPr userDrawn="1"/>
        </p:nvSpPr>
        <p:spPr>
          <a:xfrm>
            <a:off x="2544670" y="787012"/>
            <a:ext cx="1777856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виды деятельности</a:t>
            </a:r>
          </a:p>
        </p:txBody>
      </p:sp>
      <p:sp>
        <p:nvSpPr>
          <p:cNvPr id="52" name="Заголовок 1">
            <a:extLst>
              <a:ext uri="{FF2B5EF4-FFF2-40B4-BE49-F238E27FC236}">
                <a16:creationId xmlns:a16="http://schemas.microsoft.com/office/drawing/2014/main" xmlns="" id="{9D4D51F8-ADC7-BEB2-C008-8C7C894F2B98}"/>
              </a:ext>
            </a:extLst>
          </p:cNvPr>
          <p:cNvSpPr txBox="1">
            <a:spLocks/>
          </p:cNvSpPr>
          <p:nvPr userDrawn="1"/>
        </p:nvSpPr>
        <p:spPr>
          <a:xfrm>
            <a:off x="4816641" y="787012"/>
            <a:ext cx="1777856" cy="265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Ценностное предложение</a:t>
            </a:r>
          </a:p>
        </p:txBody>
      </p:sp>
      <p:sp>
        <p:nvSpPr>
          <p:cNvPr id="53" name="Текст 2">
            <a:extLst>
              <a:ext uri="{FF2B5EF4-FFF2-40B4-BE49-F238E27FC236}">
                <a16:creationId xmlns:a16="http://schemas.microsoft.com/office/drawing/2014/main" xmlns="" id="{159B9228-F4F8-484D-E563-1F8351D4D9D2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Заголовок 1">
            <a:extLst>
              <a:ext uri="{FF2B5EF4-FFF2-40B4-BE49-F238E27FC236}">
                <a16:creationId xmlns:a16="http://schemas.microsoft.com/office/drawing/2014/main" xmlns="" id="{68DCBEE0-1D27-B0C3-B027-663871E965FA}"/>
              </a:ext>
            </a:extLst>
          </p:cNvPr>
          <p:cNvSpPr txBox="1">
            <a:spLocks/>
          </p:cNvSpPr>
          <p:nvPr userDrawn="1"/>
        </p:nvSpPr>
        <p:spPr>
          <a:xfrm>
            <a:off x="7090532" y="787012"/>
            <a:ext cx="1806565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Взаимоотношения с клиентом</a:t>
            </a:r>
          </a:p>
        </p:txBody>
      </p:sp>
      <p:sp>
        <p:nvSpPr>
          <p:cNvPr id="55" name="Заголовок 1">
            <a:extLst>
              <a:ext uri="{FF2B5EF4-FFF2-40B4-BE49-F238E27FC236}">
                <a16:creationId xmlns:a16="http://schemas.microsoft.com/office/drawing/2014/main" xmlns="" id="{EA1E0FC6-EE65-32E0-56C1-F41ADC2EA3AF}"/>
              </a:ext>
            </a:extLst>
          </p:cNvPr>
          <p:cNvSpPr txBox="1">
            <a:spLocks/>
          </p:cNvSpPr>
          <p:nvPr userDrawn="1"/>
        </p:nvSpPr>
        <p:spPr>
          <a:xfrm>
            <a:off x="9371842" y="787012"/>
            <a:ext cx="1806565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Потребительские сегменты</a:t>
            </a:r>
          </a:p>
        </p:txBody>
      </p:sp>
      <p:sp>
        <p:nvSpPr>
          <p:cNvPr id="56" name="Текст 2">
            <a:extLst>
              <a:ext uri="{FF2B5EF4-FFF2-40B4-BE49-F238E27FC236}">
                <a16:creationId xmlns:a16="http://schemas.microsoft.com/office/drawing/2014/main" xmlns="" id="{C0EED07D-C54D-FF28-1D78-FE45CE87A4E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7090533" y="3145655"/>
            <a:ext cx="2060080" cy="177067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Заголовок 1">
            <a:extLst>
              <a:ext uri="{FF2B5EF4-FFF2-40B4-BE49-F238E27FC236}">
                <a16:creationId xmlns:a16="http://schemas.microsoft.com/office/drawing/2014/main" xmlns="" id="{1831C6AE-DADE-A4AD-E923-5AAFD14B61B5}"/>
              </a:ext>
            </a:extLst>
          </p:cNvPr>
          <p:cNvSpPr txBox="1">
            <a:spLocks/>
          </p:cNvSpPr>
          <p:nvPr userDrawn="1"/>
        </p:nvSpPr>
        <p:spPr>
          <a:xfrm>
            <a:off x="7090532" y="2885486"/>
            <a:ext cx="1806565" cy="2601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Каналы сбыта</a:t>
            </a:r>
          </a:p>
        </p:txBody>
      </p:sp>
      <p:sp>
        <p:nvSpPr>
          <p:cNvPr id="59" name="Текст 2">
            <a:extLst>
              <a:ext uri="{FF2B5EF4-FFF2-40B4-BE49-F238E27FC236}">
                <a16:creationId xmlns:a16="http://schemas.microsoft.com/office/drawing/2014/main" xmlns="" id="{9C78F5F0-2800-C973-F285-31DA41FAB94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xmlns="" id="{DAE86C55-C4E0-0530-D442-CC1617DB96E2}"/>
              </a:ext>
            </a:extLst>
          </p:cNvPr>
          <p:cNvSpPr txBox="1">
            <a:spLocks/>
          </p:cNvSpPr>
          <p:nvPr userDrawn="1"/>
        </p:nvSpPr>
        <p:spPr>
          <a:xfrm>
            <a:off x="288265" y="5068819"/>
            <a:ext cx="4763700" cy="2453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Структура издержек</a:t>
            </a:r>
          </a:p>
        </p:txBody>
      </p:sp>
      <p:sp>
        <p:nvSpPr>
          <p:cNvPr id="61" name="Текст 2">
            <a:extLst>
              <a:ext uri="{FF2B5EF4-FFF2-40B4-BE49-F238E27FC236}">
                <a16:creationId xmlns:a16="http://schemas.microsoft.com/office/drawing/2014/main" xmlns="" id="{DC9925C3-5767-5386-4AB6-76DC19037170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2" name="Заголовок 1">
            <a:extLst>
              <a:ext uri="{FF2B5EF4-FFF2-40B4-BE49-F238E27FC236}">
                <a16:creationId xmlns:a16="http://schemas.microsoft.com/office/drawing/2014/main" xmlns="" id="{4E15BFD6-F51F-9A90-D15F-494EF71C4C50}"/>
              </a:ext>
            </a:extLst>
          </p:cNvPr>
          <p:cNvSpPr txBox="1">
            <a:spLocks/>
          </p:cNvSpPr>
          <p:nvPr userDrawn="1"/>
        </p:nvSpPr>
        <p:spPr>
          <a:xfrm>
            <a:off x="5992464" y="5068819"/>
            <a:ext cx="5006266" cy="2453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Потоки доходов</a:t>
            </a:r>
          </a:p>
        </p:txBody>
      </p:sp>
      <p:sp>
        <p:nvSpPr>
          <p:cNvPr id="63" name="Заголовок 1">
            <a:extLst>
              <a:ext uri="{FF2B5EF4-FFF2-40B4-BE49-F238E27FC236}">
                <a16:creationId xmlns:a16="http://schemas.microsoft.com/office/drawing/2014/main" xmlns="" id="{2C7DAA4C-3857-7BCC-B467-F26BAC523EFC}"/>
              </a:ext>
            </a:extLst>
          </p:cNvPr>
          <p:cNvSpPr txBox="1">
            <a:spLocks/>
          </p:cNvSpPr>
          <p:nvPr userDrawn="1"/>
        </p:nvSpPr>
        <p:spPr>
          <a:xfrm>
            <a:off x="2544670" y="2910468"/>
            <a:ext cx="1777856" cy="2328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ресурсы</a:t>
            </a:r>
          </a:p>
        </p:txBody>
      </p:sp>
      <p:sp>
        <p:nvSpPr>
          <p:cNvPr id="64" name="Текст 2">
            <a:extLst>
              <a:ext uri="{FF2B5EF4-FFF2-40B4-BE49-F238E27FC236}">
                <a16:creationId xmlns:a16="http://schemas.microsoft.com/office/drawing/2014/main" xmlns="" id="{FDD7F521-55C0-78BD-7DC9-6078F3E004E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5" name="Текст 256">
            <a:extLst>
              <a:ext uri="{FF2B5EF4-FFF2-40B4-BE49-F238E27FC236}">
                <a16:creationId xmlns:a16="http://schemas.microsoft.com/office/drawing/2014/main" xmlns="" id="{DEE1F5CA-DB39-A830-3018-CCC982A5A9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</p:spPr>
        <p:txBody>
          <a:bodyPr/>
          <a:lstStyle>
            <a:lvl1pPr>
              <a:buClr>
                <a:srgbClr val="29679F"/>
              </a:buCl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Образец текст</a:t>
            </a:r>
          </a:p>
        </p:txBody>
      </p:sp>
      <p:sp>
        <p:nvSpPr>
          <p:cNvPr id="66" name="Текст 2">
            <a:extLst>
              <a:ext uri="{FF2B5EF4-FFF2-40B4-BE49-F238E27FC236}">
                <a16:creationId xmlns:a16="http://schemas.microsoft.com/office/drawing/2014/main" xmlns="" id="{63048D07-DB93-E1EF-DEF7-16451197C032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9679F"/>
              </a:buClr>
              <a:buFontTx/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7" name="Текст 262">
            <a:extLst>
              <a:ext uri="{FF2B5EF4-FFF2-40B4-BE49-F238E27FC236}">
                <a16:creationId xmlns:a16="http://schemas.microsoft.com/office/drawing/2014/main" xmlns="" id="{EB987EDB-AAA1-C171-F93E-12A9943D89E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</p:spPr>
        <p:txBody>
          <a:bodyPr/>
          <a:lstStyle>
            <a:lvl1pPr>
              <a:buClr>
                <a:srgbClr val="29679F"/>
              </a:buClr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8" name="Заголовок 1">
            <a:extLst>
              <a:ext uri="{FF2B5EF4-FFF2-40B4-BE49-F238E27FC236}">
                <a16:creationId xmlns:a16="http://schemas.microsoft.com/office/drawing/2014/main" xmlns="" id="{DC16C9B2-5009-89E7-32D6-62EC0DA3F3D8}"/>
              </a:ext>
            </a:extLst>
          </p:cNvPr>
          <p:cNvSpPr txBox="1">
            <a:spLocks/>
          </p:cNvSpPr>
          <p:nvPr userDrawn="1"/>
        </p:nvSpPr>
        <p:spPr>
          <a:xfrm>
            <a:off x="335688" y="787012"/>
            <a:ext cx="1777856" cy="265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партнеры</a:t>
            </a:r>
          </a:p>
        </p:txBody>
      </p:sp>
    </p:spTree>
    <p:extLst>
      <p:ext uri="{BB962C8B-B14F-4D97-AF65-F5344CB8AC3E}">
        <p14:creationId xmlns:p14="http://schemas.microsoft.com/office/powerpoint/2010/main" val="25000792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9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то есть сейчас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2365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Что</a:t>
            </a:r>
            <a:r>
              <a:rPr lang="ru-RU" sz="2400" b="1" baseline="0" dirty="0">
                <a:solidFill>
                  <a:srgbClr val="2867A0"/>
                </a:solidFill>
              </a:rPr>
              <a:t> есть сейчас?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9159876" cy="13371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Задел команды (патенты, публикации, подтвержденные результаты экспериментов, опросов </a:t>
            </a:r>
            <a:r>
              <a:rPr lang="ru-RU" dirty="0" err="1"/>
              <a:t>итд</a:t>
            </a:r>
            <a:r>
              <a:rPr lang="ru-RU" dirty="0"/>
              <a:t>.)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155575" y="3016250"/>
            <a:ext cx="4073525" cy="26670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Указывается стадия готовности продукта на момент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61582778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9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Рисунок 8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139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Команда</a:t>
            </a: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7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7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25" name="Рисунок 24"/>
          <p:cNvSpPr>
            <a:spLocks noGrp="1"/>
          </p:cNvSpPr>
          <p:nvPr>
            <p:ph type="pic" sz="quarter" idx="42"/>
          </p:nvPr>
        </p:nvSpPr>
        <p:spPr>
          <a:xfrm>
            <a:off x="228603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41" name="Текст 6"/>
          <p:cNvSpPr>
            <a:spLocks noGrp="1"/>
          </p:cNvSpPr>
          <p:nvPr>
            <p:ph type="body" sz="quarter" idx="43" hasCustomPrompt="1"/>
          </p:nvPr>
        </p:nvSpPr>
        <p:spPr>
          <a:xfrm>
            <a:off x="4509863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42" name="Текст 6"/>
          <p:cNvSpPr>
            <a:spLocks noGrp="1"/>
          </p:cNvSpPr>
          <p:nvPr>
            <p:ph type="body" sz="quarter" idx="44" hasCustomPrompt="1"/>
          </p:nvPr>
        </p:nvSpPr>
        <p:spPr>
          <a:xfrm>
            <a:off x="4509863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43" name="Рисунок 42"/>
          <p:cNvSpPr>
            <a:spLocks noGrp="1"/>
          </p:cNvSpPr>
          <p:nvPr>
            <p:ph type="pic" sz="quarter" idx="45"/>
          </p:nvPr>
        </p:nvSpPr>
        <p:spPr>
          <a:xfrm>
            <a:off x="4582889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48" name="Текст 6"/>
          <p:cNvSpPr>
            <a:spLocks noGrp="1"/>
          </p:cNvSpPr>
          <p:nvPr>
            <p:ph type="body" sz="quarter" idx="46" hasCustomPrompt="1"/>
          </p:nvPr>
        </p:nvSpPr>
        <p:spPr>
          <a:xfrm>
            <a:off x="8457749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49" name="Текст 6"/>
          <p:cNvSpPr>
            <a:spLocks noGrp="1"/>
          </p:cNvSpPr>
          <p:nvPr>
            <p:ph type="body" sz="quarter" idx="47" hasCustomPrompt="1"/>
          </p:nvPr>
        </p:nvSpPr>
        <p:spPr>
          <a:xfrm>
            <a:off x="8457749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50" name="Рисунок 49"/>
          <p:cNvSpPr>
            <a:spLocks noGrp="1"/>
          </p:cNvSpPr>
          <p:nvPr>
            <p:ph type="pic" sz="quarter" idx="48"/>
          </p:nvPr>
        </p:nvSpPr>
        <p:spPr>
          <a:xfrm>
            <a:off x="8530775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2" name="Текст 6"/>
          <p:cNvSpPr>
            <a:spLocks noGrp="1"/>
          </p:cNvSpPr>
          <p:nvPr>
            <p:ph type="body" sz="quarter" idx="49" hasCustomPrompt="1"/>
          </p:nvPr>
        </p:nvSpPr>
        <p:spPr>
          <a:xfrm>
            <a:off x="155577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3" name="Текст 6"/>
          <p:cNvSpPr>
            <a:spLocks noGrp="1"/>
          </p:cNvSpPr>
          <p:nvPr>
            <p:ph type="body" sz="quarter" idx="50" hasCustomPrompt="1"/>
          </p:nvPr>
        </p:nvSpPr>
        <p:spPr>
          <a:xfrm>
            <a:off x="155577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74" name="Рисунок 73"/>
          <p:cNvSpPr>
            <a:spLocks noGrp="1"/>
          </p:cNvSpPr>
          <p:nvPr>
            <p:ph type="pic" sz="quarter" idx="51"/>
          </p:nvPr>
        </p:nvSpPr>
        <p:spPr>
          <a:xfrm>
            <a:off x="228603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5" name="Текст 6"/>
          <p:cNvSpPr>
            <a:spLocks noGrp="1"/>
          </p:cNvSpPr>
          <p:nvPr>
            <p:ph type="body" sz="quarter" idx="52" hasCustomPrompt="1"/>
          </p:nvPr>
        </p:nvSpPr>
        <p:spPr>
          <a:xfrm>
            <a:off x="4509863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6" name="Текст 6"/>
          <p:cNvSpPr>
            <a:spLocks noGrp="1"/>
          </p:cNvSpPr>
          <p:nvPr>
            <p:ph type="body" sz="quarter" idx="53" hasCustomPrompt="1"/>
          </p:nvPr>
        </p:nvSpPr>
        <p:spPr>
          <a:xfrm>
            <a:off x="4509863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77" name="Рисунок 76"/>
          <p:cNvSpPr>
            <a:spLocks noGrp="1"/>
          </p:cNvSpPr>
          <p:nvPr>
            <p:ph type="pic" sz="quarter" idx="54"/>
          </p:nvPr>
        </p:nvSpPr>
        <p:spPr>
          <a:xfrm>
            <a:off x="4582889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8" name="Текст 6"/>
          <p:cNvSpPr>
            <a:spLocks noGrp="1"/>
          </p:cNvSpPr>
          <p:nvPr>
            <p:ph type="body" sz="quarter" idx="55" hasCustomPrompt="1"/>
          </p:nvPr>
        </p:nvSpPr>
        <p:spPr>
          <a:xfrm>
            <a:off x="8457749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9" name="Текст 6"/>
          <p:cNvSpPr>
            <a:spLocks noGrp="1"/>
          </p:cNvSpPr>
          <p:nvPr>
            <p:ph type="body" sz="quarter" idx="56" hasCustomPrompt="1"/>
          </p:nvPr>
        </p:nvSpPr>
        <p:spPr>
          <a:xfrm>
            <a:off x="8457749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80" name="Рисунок 79"/>
          <p:cNvSpPr>
            <a:spLocks noGrp="1"/>
          </p:cNvSpPr>
          <p:nvPr>
            <p:ph type="pic" sz="quarter" idx="57"/>
          </p:nvPr>
        </p:nvSpPr>
        <p:spPr>
          <a:xfrm>
            <a:off x="8530775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411813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98">
          <p15:clr>
            <a:srgbClr val="FBAE40"/>
          </p15:clr>
        </p15:guide>
        <p15:guide id="2" orient="horz" pos="288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лан развития стартап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3373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План развития </a:t>
            </a:r>
            <a:r>
              <a:rPr lang="ru-RU" sz="2400" b="1" dirty="0" err="1">
                <a:solidFill>
                  <a:srgbClr val="2867A0"/>
                </a:solidFill>
              </a:rPr>
              <a:t>стартапа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900"/>
            <a:ext cx="8188326" cy="2019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79305080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9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2BF81-F2CB-472B-B977-1DEB2A2C0535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E1CBF-2E74-42F5-A5E2-D11695546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38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72" r:id="rId4"/>
    <p:sldLayoutId id="2147483664" r:id="rId5"/>
    <p:sldLayoutId id="2147483673" r:id="rId6"/>
    <p:sldLayoutId id="2147483666" r:id="rId7"/>
    <p:sldLayoutId id="2147483665" r:id="rId8"/>
    <p:sldLayoutId id="2147483667" r:id="rId9"/>
    <p:sldLayoutId id="2147483668" r:id="rId10"/>
    <p:sldLayoutId id="2147483669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m.mos.ru/houses/zhiloy-dom-1815-g-1870-e-gg/" TargetMode="External"/><Relationship Id="rId2" Type="http://schemas.openxmlformats.org/officeDocument/2006/relationships/hyperlink" Target="https://old-penza.livejournal.com/8076.html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ru.wikipedia.org/wiki/&#1057;&#1087;&#1080;&#1089;&#1086;&#1082;_&#1086;&#1073;&#1098;&#1077;&#1082;&#1090;&#1086;&#1074;_&#1082;&#1091;&#1083;&#1100;&#1090;&#1091;&#1088;&#1085;&#1086;&#1075;&#1086;_&#1085;&#1072;&#1089;&#1083;&#1077;&#1076;&#1080;&#1103;_&#1088;&#1077;&#1075;&#1080;&#1086;&#1085;&#1072;&#1083;&#1100;&#1085;&#1086;&#1075;&#1086;_&#1079;&#1085;&#1072;&#1095;&#1077;&#1085;&#1080;&#1103;_&#1042;&#1086;&#1083;&#1075;&#1086;&#1075;&#1088;&#1072;&#1076;&#1072;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>
                <a:latin typeface="Bahnschrift SemiBold" panose="020B0502040204020203" pitchFamily="34" charset="0"/>
              </a:rPr>
              <a:t>Методические указания по реконструкции зданий прошлого столетия с увеличением требований тепло- и </a:t>
            </a:r>
            <a:r>
              <a:rPr lang="ru-RU" dirty="0" err="1">
                <a:latin typeface="Bahnschrift SemiBold" panose="020B0502040204020203" pitchFamily="34" charset="0"/>
              </a:rPr>
              <a:t>энергоэффективности</a:t>
            </a:r>
            <a:endParaRPr lang="ru-RU" dirty="0">
              <a:latin typeface="Bahnschrift SemiBold" panose="020B0502040204020203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/>
              <a:t>Технологии и сервисы улучшения качества жизни и развития личности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2605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61275" y="3670300"/>
            <a:ext cx="1985025" cy="240665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Владельцы старых зданий, желающие улучшить их энергоэффективность. Это могут быть как частные лица, владеющие старыми домами или квартирами, так и представители ассоциаций или общественных организаций, заинтересованных в сохранении и реставрации исторических зданий.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5795637" y="3292025"/>
            <a:ext cx="3015854" cy="27478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900" dirty="0" smtClean="0"/>
              <a:t>Разработанная методика позволяет:</a:t>
            </a:r>
          </a:p>
          <a:p>
            <a:pPr marL="0" indent="0">
              <a:buNone/>
            </a:pPr>
            <a:r>
              <a:rPr lang="ru-RU" sz="1000" dirty="0" smtClean="0"/>
              <a:t>1. Улучшить </a:t>
            </a:r>
            <a:r>
              <a:rPr lang="ru-RU" sz="1000" dirty="0" err="1" smtClean="0"/>
              <a:t>энергоэффективность</a:t>
            </a:r>
            <a:r>
              <a:rPr lang="ru-RU" sz="1000" dirty="0" smtClean="0"/>
              <a:t> старых </a:t>
            </a:r>
            <a:r>
              <a:rPr lang="ru-RU" sz="1000" dirty="0"/>
              <a:t>зданий, что приведет к снижению затрат на отопление и кондиционирование воздуха.</a:t>
            </a:r>
            <a:br>
              <a:rPr lang="ru-RU" sz="1000" dirty="0"/>
            </a:br>
            <a:r>
              <a:rPr lang="ru-RU" sz="1000" dirty="0"/>
              <a:t/>
            </a:r>
            <a:br>
              <a:rPr lang="ru-RU" sz="1000" dirty="0"/>
            </a:br>
            <a:r>
              <a:rPr lang="ru-RU" sz="1000" dirty="0"/>
              <a:t>2. </a:t>
            </a:r>
            <a:r>
              <a:rPr lang="ru-RU" sz="1000" dirty="0" smtClean="0"/>
              <a:t>Повысить комфортность </a:t>
            </a:r>
            <a:r>
              <a:rPr lang="ru-RU" sz="1000" dirty="0"/>
              <a:t>проживания в старых зданиях за счет улучшения теплоизоляции и уменьшения температурных перепадов.</a:t>
            </a:r>
            <a:br>
              <a:rPr lang="ru-RU" sz="1000" dirty="0"/>
            </a:br>
            <a:r>
              <a:rPr lang="ru-RU" sz="1000" dirty="0"/>
              <a:t/>
            </a:r>
            <a:br>
              <a:rPr lang="ru-RU" sz="1000" dirty="0"/>
            </a:br>
            <a:r>
              <a:rPr lang="ru-RU" sz="1000" dirty="0"/>
              <a:t>3. </a:t>
            </a:r>
            <a:r>
              <a:rPr lang="ru-RU" sz="1000" dirty="0" smtClean="0"/>
              <a:t>Сохранить историческое наследие путем </a:t>
            </a:r>
            <a:r>
              <a:rPr lang="ru-RU" sz="1000" dirty="0"/>
              <a:t>проведения реставрационных работ с учетом требований теплопередачи.</a:t>
            </a:r>
            <a:br>
              <a:rPr lang="ru-RU" sz="1000" dirty="0"/>
            </a:br>
            <a:r>
              <a:rPr lang="ru-RU" sz="1000" dirty="0"/>
              <a:t/>
            </a:r>
            <a:br>
              <a:rPr lang="ru-RU" sz="1000" dirty="0"/>
            </a:br>
            <a:r>
              <a:rPr lang="ru-RU" sz="1000" dirty="0"/>
              <a:t>4. </a:t>
            </a:r>
            <a:r>
              <a:rPr lang="ru-RU" sz="1000" dirty="0" smtClean="0"/>
              <a:t>Создать новые возможности </a:t>
            </a:r>
            <a:r>
              <a:rPr lang="ru-RU" sz="1000" dirty="0"/>
              <a:t>для профессионалов в области реставрации и строительства, обученных использованию методических указаний.</a:t>
            </a:r>
            <a:br>
              <a:rPr lang="ru-RU" sz="1000" dirty="0"/>
            </a:br>
            <a:r>
              <a:rPr lang="ru-RU" sz="1000" dirty="0"/>
              <a:t/>
            </a:r>
            <a:br>
              <a:rPr lang="ru-RU" sz="1000" dirty="0"/>
            </a:br>
            <a:r>
              <a:rPr lang="ru-RU" sz="1000" dirty="0"/>
              <a:t>5. </a:t>
            </a:r>
            <a:r>
              <a:rPr lang="ru-RU" sz="1000" dirty="0" smtClean="0"/>
              <a:t>Повысить осведомленность </a:t>
            </a:r>
            <a:r>
              <a:rPr lang="ru-RU" sz="1000" dirty="0"/>
              <a:t>государственных органов и организаций о необходимости поддержки реставрации старых зданий с учетом энергоэффективности.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915400" y="3670300"/>
            <a:ext cx="2952750" cy="240665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Проект может быть применен в области реставрации и сохранения исторических зданий, а также в области строительства и энергетики. Он может быть использован государственными органами, организациями по сохранению исторического наследия, а также профессионалами в области реставрации и строительства. Методические указания помогут улучшить энергоэффективность старых зданий, снизить затраты на отопление и кондиционирование воздуха, повысить комфортность проживания и сохранить историческое наследие.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762000" y="800100"/>
            <a:ext cx="4914900" cy="1651000"/>
          </a:xfrm>
        </p:spPr>
        <p:txBody>
          <a:bodyPr/>
          <a:lstStyle/>
          <a:p>
            <a:r>
              <a:rPr lang="ru-RU" i="1" dirty="0" smtClean="0"/>
              <a:t>Отобразить порядок проведения капитального ремонта </a:t>
            </a:r>
            <a:r>
              <a:rPr lang="ru-RU" i="1" dirty="0"/>
              <a:t>и </a:t>
            </a:r>
            <a:r>
              <a:rPr lang="ru-RU" i="1" dirty="0" smtClean="0"/>
              <a:t>р</a:t>
            </a:r>
            <a:r>
              <a:rPr lang="ru-RU" dirty="0" smtClean="0"/>
              <a:t>еконструкции </a:t>
            </a:r>
            <a:r>
              <a:rPr lang="ru-RU" dirty="0"/>
              <a:t>здания с увеличением требования энергосбережения в жилых </a:t>
            </a:r>
            <a:r>
              <a:rPr lang="ru-RU" dirty="0" smtClean="0"/>
              <a:t>домах </a:t>
            </a:r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6"/>
          </p:nvPr>
        </p:nvSpPr>
        <p:spPr>
          <a:xfrm>
            <a:off x="6678103" y="625025"/>
            <a:ext cx="5370368" cy="2118022"/>
          </a:xfrm>
        </p:spPr>
        <p:txBody>
          <a:bodyPr>
            <a:normAutofit lnSpcReduction="10000"/>
          </a:bodyPr>
          <a:lstStyle/>
          <a:p>
            <a:r>
              <a:rPr lang="ru-RU" i="1" dirty="0" smtClean="0"/>
              <a:t>Необходимость капитального ремонта исторических зданий</a:t>
            </a:r>
          </a:p>
          <a:p>
            <a:r>
              <a:rPr lang="ru-RU" i="1" dirty="0" smtClean="0"/>
              <a:t>определение </a:t>
            </a:r>
            <a:r>
              <a:rPr lang="ru-RU" i="1" dirty="0"/>
              <a:t>места реконструкции и капитального ремонта в системе воспроизводства зданий и сооружений;</a:t>
            </a:r>
          </a:p>
          <a:p>
            <a:r>
              <a:rPr lang="ru-RU" i="1" dirty="0" smtClean="0"/>
              <a:t>изучение </a:t>
            </a:r>
            <a:r>
              <a:rPr lang="ru-RU" i="1" dirty="0"/>
              <a:t>текущей федеральной и региональной политики в ремонтно-строительной сфере;</a:t>
            </a:r>
            <a:endParaRPr lang="ru-RU" dirty="0"/>
          </a:p>
          <a:p>
            <a:r>
              <a:rPr lang="ru-RU" i="1" dirty="0" smtClean="0"/>
              <a:t>определение </a:t>
            </a:r>
            <a:r>
              <a:rPr lang="ru-RU" i="1" dirty="0"/>
              <a:t>основных направлений повышения эффективности реконструкции и капитального ремонта зданий на основе энергосбережения;</a:t>
            </a:r>
            <a:endParaRPr lang="ru-RU" dirty="0"/>
          </a:p>
          <a:p>
            <a:r>
              <a:rPr lang="ru-RU" i="1" dirty="0" smtClean="0"/>
              <a:t>уточнение </a:t>
            </a:r>
            <a:r>
              <a:rPr lang="ru-RU" i="1" dirty="0"/>
              <a:t>ряда понятий и определений, относящихся к энергосбережению и повышению энергоэффективности зданий и </a:t>
            </a:r>
            <a:r>
              <a:rPr lang="ru-RU" i="1" dirty="0" smtClean="0"/>
              <a:t>сооружений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7"/>
          </p:nvPr>
        </p:nvSpPr>
        <p:spPr>
          <a:xfrm>
            <a:off x="3013077" y="3670300"/>
            <a:ext cx="1985025" cy="240665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dirty="0"/>
              <a:t>Потенциальная целевая аудитория включает в себя также профессионалов в области реставрации и строительства, которые могут использовать методические указания для своей работы, а также государственные органы и </a:t>
            </a:r>
            <a:r>
              <a:rPr lang="ru-RU" dirty="0" smtClean="0"/>
              <a:t>организации (в том числе Министерство культуры Российской Федерации), </a:t>
            </a:r>
            <a:r>
              <a:rPr lang="ru-RU" dirty="0"/>
              <a:t>заинтересованные в поддержке реставрации старых зданий с учетом требований теплопередачи.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95637" y="2822872"/>
            <a:ext cx="2542526" cy="350542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Ожидаемые</a:t>
            </a:r>
            <a:r>
              <a:rPr lang="ru-RU" sz="1600" b="0" baseline="0" dirty="0">
                <a:solidFill>
                  <a:srgbClr val="2867A0"/>
                </a:solidFill>
              </a:rPr>
              <a:t> результаты</a:t>
            </a:r>
            <a:endParaRPr lang="ru-RU" sz="1600" b="0" dirty="0">
              <a:solidFill>
                <a:srgbClr val="2867A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915400" y="2822872"/>
            <a:ext cx="2780315" cy="342586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Область применения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" y="704850"/>
            <a:ext cx="730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Цель: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66007" y="625025"/>
            <a:ext cx="11644993" cy="0"/>
          </a:xfrm>
          <a:prstGeom prst="line">
            <a:avLst/>
          </a:prstGeom>
          <a:ln w="12700">
            <a:solidFill>
              <a:srgbClr val="2867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55575" y="2667230"/>
            <a:ext cx="11644993" cy="0"/>
          </a:xfrm>
          <a:prstGeom prst="line">
            <a:avLst/>
          </a:prstGeom>
          <a:ln w="12700">
            <a:solidFill>
              <a:srgbClr val="2867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686879" y="704850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Задачи: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55575" y="2797472"/>
            <a:ext cx="2542526" cy="350542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Целевая аудитория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977" y="3292025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основная: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13077" y="3292025"/>
            <a:ext cx="1743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867A0"/>
                </a:solidFill>
              </a:rPr>
              <a:t>потенциальная:</a:t>
            </a:r>
          </a:p>
        </p:txBody>
      </p:sp>
    </p:spTree>
    <p:extLst>
      <p:ext uri="{BB962C8B-B14F-4D97-AF65-F5344CB8AC3E}">
        <p14:creationId xmlns:p14="http://schemas.microsoft.com/office/powerpoint/2010/main" val="3377666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4" y="723899"/>
            <a:ext cx="8901339" cy="2391833"/>
          </a:xfrm>
        </p:spPr>
        <p:txBody>
          <a:bodyPr>
            <a:normAutofit/>
          </a:bodyPr>
          <a:lstStyle/>
          <a:p>
            <a:r>
              <a:rPr lang="ru-RU" sz="1500" dirty="0"/>
              <a:t>1) эффективное и рациональное использование энергетических ресурсов;</a:t>
            </a:r>
          </a:p>
          <a:p>
            <a:r>
              <a:rPr lang="ru-RU" sz="1500" dirty="0"/>
              <a:t>2) поддержка и стимулирование энергосбережения и повышения энергетической эффективности;</a:t>
            </a:r>
          </a:p>
          <a:p>
            <a:r>
              <a:rPr lang="ru-RU" sz="1500" dirty="0"/>
              <a:t>3) системность и комплексность проведения мероприятий по энергосбережению и повышению энергетической эффективности;</a:t>
            </a:r>
          </a:p>
          <a:p>
            <a:r>
              <a:rPr lang="ru-RU" sz="1500" dirty="0"/>
              <a:t>4) планирование энергосбережения и повышения энергетической эффективности;</a:t>
            </a:r>
          </a:p>
          <a:p>
            <a:r>
              <a:rPr lang="ru-RU" sz="1500" dirty="0"/>
              <a:t>5) использование энергетических ресурсов с учетом ресурсных, производственно-технологических, экологических и социальных условий.</a:t>
            </a: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155574" y="3796292"/>
            <a:ext cx="10214221" cy="2422521"/>
          </a:xfrm>
        </p:spPr>
        <p:txBody>
          <a:bodyPr>
            <a:normAutofit/>
          </a:bodyPr>
          <a:lstStyle/>
          <a:p>
            <a:r>
              <a:rPr lang="ru-RU" dirty="0" smtClean="0"/>
              <a:t>Только на ул. Пугачёвской г. </a:t>
            </a:r>
            <a:r>
              <a:rPr lang="ru-RU" dirty="0" err="1" smtClean="0"/>
              <a:t>Волгорада</a:t>
            </a:r>
            <a:r>
              <a:rPr lang="ru-RU" dirty="0" smtClean="0"/>
              <a:t> расположено 13 объектов культурного наследия регионального значения (в том числе: дом жилой купца Ищенко кон. </a:t>
            </a:r>
            <a:r>
              <a:rPr lang="en-US" dirty="0"/>
              <a:t>XIX </a:t>
            </a:r>
            <a:r>
              <a:rPr lang="ru-RU" dirty="0" smtClean="0"/>
              <a:t>в; дом жилой с сараем 1870 г., особняк купца Филиппова), на улице Клинской также множество объектов нуждающихся в реставрации (например, жилой дом извозчика Гончарова 1880 г., дом жилой (ныне база </a:t>
            </a:r>
            <a:r>
              <a:rPr lang="ru-RU" dirty="0" err="1" smtClean="0"/>
              <a:t>военторга</a:t>
            </a:r>
            <a:r>
              <a:rPr lang="ru-RU" dirty="0" smtClean="0"/>
              <a:t>) и еще десятки жилых домов на улицах города (итого около 70). </a:t>
            </a:r>
            <a:br>
              <a:rPr lang="ru-RU" dirty="0" smtClean="0"/>
            </a:br>
            <a:r>
              <a:rPr lang="ru-RU" dirty="0" smtClean="0"/>
              <a:t>Города  всей России богаты домами эпохи 19 века, например, Астрахань (Большие </a:t>
            </a:r>
            <a:r>
              <a:rPr lang="ru-RU" dirty="0" err="1" smtClean="0"/>
              <a:t>Исады</a:t>
            </a:r>
            <a:r>
              <a:rPr lang="ru-RU" dirty="0" smtClean="0"/>
              <a:t>), Пензенская область (дома на ул. Пешей, построенные в 1870-ых годах), Москва (жилой дом на </a:t>
            </a:r>
            <a:r>
              <a:rPr lang="ru-RU" dirty="0" err="1" smtClean="0"/>
              <a:t>Старокирочном</a:t>
            </a:r>
            <a:r>
              <a:rPr lang="ru-RU" dirty="0" smtClean="0"/>
              <a:t> переулке 1870-е годы, жилой дом на </a:t>
            </a:r>
            <a:r>
              <a:rPr lang="ru-RU" dirty="0" err="1" smtClean="0"/>
              <a:t>Подколокольном</a:t>
            </a:r>
            <a:r>
              <a:rPr lang="ru-RU" dirty="0" smtClean="0"/>
              <a:t> переулке, построенный 1866-1890-х годах и многие другие)</a:t>
            </a:r>
            <a:br>
              <a:rPr lang="ru-RU" dirty="0" smtClean="0"/>
            </a:br>
            <a:r>
              <a:rPr lang="ru-RU" dirty="0" smtClean="0"/>
              <a:t>По всей России тысячи исторических жилых домов, нуждающихся в реставрации</a:t>
            </a:r>
          </a:p>
          <a:p>
            <a:r>
              <a:rPr lang="en-US" dirty="0">
                <a:hlinkClick r:id="rId2"/>
              </a:rPr>
              <a:t>https://old-penza.livejournal.com/8076.html</a:t>
            </a:r>
            <a:endParaRPr lang="ru-RU" dirty="0"/>
          </a:p>
          <a:p>
            <a:r>
              <a:rPr lang="en-US" dirty="0">
                <a:hlinkClick r:id="rId3"/>
              </a:rPr>
              <a:t>https://um.mos.ru/houses/zhiloy-dom-1815-g-1870-e-gg/</a:t>
            </a:r>
            <a:endParaRPr lang="ru-RU" dirty="0"/>
          </a:p>
          <a:p>
            <a:r>
              <a:rPr lang="ru-RU" dirty="0" smtClean="0">
                <a:hlinkClick r:id="rId4"/>
              </a:rPr>
              <a:t>Список_объектов_культурного_наследия_регионального_значения_Волгограда</a:t>
            </a:r>
            <a:endParaRPr lang="ru-RU" dirty="0" smtClean="0"/>
          </a:p>
        </p:txBody>
      </p:sp>
      <p:grpSp>
        <p:nvGrpSpPr>
          <p:cNvPr id="6" name="Группа 5"/>
          <p:cNvGrpSpPr/>
          <p:nvPr/>
        </p:nvGrpSpPr>
        <p:grpSpPr>
          <a:xfrm>
            <a:off x="53977" y="3383423"/>
            <a:ext cx="11753850" cy="391101"/>
            <a:chOff x="53977" y="3383423"/>
            <a:chExt cx="11753850" cy="391101"/>
          </a:xfrm>
        </p:grpSpPr>
        <p:sp>
          <p:nvSpPr>
            <p:cNvPr id="4" name="TextBox 3"/>
            <p:cNvSpPr txBox="1"/>
            <p:nvPr/>
          </p:nvSpPr>
          <p:spPr>
            <a:xfrm>
              <a:off x="53977" y="3405192"/>
              <a:ext cx="3192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Подтверждение актуальности: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62834" y="3383423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5307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751CE8-76F7-EDC2-79C9-DF0FADB0CD0E}"/>
              </a:ext>
            </a:extLst>
          </p:cNvPr>
          <p:cNvSpPr txBox="1"/>
          <p:nvPr/>
        </p:nvSpPr>
        <p:spPr>
          <a:xfrm>
            <a:off x="465138" y="829734"/>
            <a:ext cx="11261724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	Потребительский </a:t>
            </a:r>
            <a:r>
              <a:rPr lang="ru-RU" dirty="0"/>
              <a:t>сегмент в секторе B2</a:t>
            </a:r>
            <a:r>
              <a:rPr lang="en-US" dirty="0"/>
              <a:t>B</a:t>
            </a:r>
            <a:r>
              <a:rPr lang="ru-RU" dirty="0"/>
              <a:t>, связанный с методическими указаниями по реставрации зданий прошлого столетия с увеличением требований теплопередач, включает в себя владельцев старых зданий, желающих улучшить их энергоэффективность. Это могут быть как частные лица, владеющие старыми домами или квартирами, так и представители ассоциаций или общественных организаций, заинтересованных в сохранении и реставрации исторических зданий.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	</a:t>
            </a:r>
            <a:r>
              <a:rPr lang="ru-RU" smtClean="0"/>
              <a:t>Для данного </a:t>
            </a:r>
            <a:r>
              <a:rPr lang="ru-RU" dirty="0"/>
              <a:t>сегмента потребителей методические указания могут быть полезны для понимания того, какие работы и материалы необходимы для улучшения теплоизоляции и энергоэффективности их зданий. Они также могут использовать эти указания для выбора подрядчиков и поставщиков материалов, специализирующихся на реставрации с учетом требований теплопередачи.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	Для </a:t>
            </a:r>
            <a:r>
              <a:rPr lang="ru-RU" dirty="0"/>
              <a:t>привлечения этого потребительского сегмента компании могут предлагать консультации по реставрации, информационные брошюры или онлайн-курсы по улучшению энергоэффективности старых зданий. Также полезно предоставлять информацию о том, какие государственные программы или субсидии доступны для реставрации зданий с учетом требований теплопередачи.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744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5" y="2755899"/>
            <a:ext cx="11702596" cy="2585357"/>
          </a:xfrm>
        </p:spPr>
        <p:txBody>
          <a:bodyPr/>
          <a:lstStyle/>
          <a:p>
            <a:r>
              <a:rPr lang="ru-RU" dirty="0" smtClean="0"/>
              <a:t>Методические указания для реконструкции здания</a:t>
            </a:r>
            <a:r>
              <a:rPr lang="ru-RU" dirty="0"/>
              <a:t>, находящегося по адресу г. Волгоград ул. Пугачевская д. </a:t>
            </a:r>
            <a:r>
              <a:rPr lang="ru-RU" dirty="0" smtClean="0"/>
              <a:t>3 (на основе данного объекта могут быть разработаны методические указания для сооружений подобного типа): </a:t>
            </a:r>
            <a:endParaRPr lang="ru-RU" dirty="0"/>
          </a:p>
          <a:p>
            <a:r>
              <a:rPr lang="ru-RU" dirty="0"/>
              <a:t>1) эффективное и рациональное использование энергетических ресурсов;</a:t>
            </a:r>
          </a:p>
          <a:p>
            <a:r>
              <a:rPr lang="ru-RU" dirty="0"/>
              <a:t>2) поддержка и стимулирование энергосбережения и повышения энергетической эффективности;</a:t>
            </a:r>
          </a:p>
          <a:p>
            <a:r>
              <a:rPr lang="ru-RU" dirty="0"/>
              <a:t>3) системность и комплексность проведения мероприятий по энергосбережению и повышению энергетической эффективности;</a:t>
            </a:r>
          </a:p>
          <a:p>
            <a:r>
              <a:rPr lang="ru-RU" dirty="0"/>
              <a:t>4) планирование энергосбережения и повышения энергетической эффективности;</a:t>
            </a:r>
          </a:p>
          <a:p>
            <a:r>
              <a:rPr lang="ru-RU" dirty="0"/>
              <a:t>5) использование энергетических ресурсов с учетом ресурсных, производственно-технологических, экологических и социальных условий.</a:t>
            </a:r>
          </a:p>
          <a:p>
            <a:endParaRPr lang="ru-RU" dirty="0"/>
          </a:p>
          <a:p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43542" y="2280334"/>
            <a:ext cx="11753850" cy="376587"/>
            <a:chOff x="43542" y="3339877"/>
            <a:chExt cx="11753850" cy="376587"/>
          </a:xfrm>
        </p:grpSpPr>
        <p:sp>
          <p:nvSpPr>
            <p:cNvPr id="4" name="TextBox 3"/>
            <p:cNvSpPr txBox="1"/>
            <p:nvPr/>
          </p:nvSpPr>
          <p:spPr>
            <a:xfrm>
              <a:off x="43542" y="3347132"/>
              <a:ext cx="2165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Описание продукта: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52399" y="3339877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па 7"/>
          <p:cNvGrpSpPr/>
          <p:nvPr/>
        </p:nvGrpSpPr>
        <p:grpSpPr>
          <a:xfrm>
            <a:off x="43542" y="741820"/>
            <a:ext cx="11753850" cy="376587"/>
            <a:chOff x="43542" y="741820"/>
            <a:chExt cx="11753850" cy="376587"/>
          </a:xfrm>
        </p:grpSpPr>
        <p:sp>
          <p:nvSpPr>
            <p:cNvPr id="6" name="TextBox 5"/>
            <p:cNvSpPr txBox="1"/>
            <p:nvPr/>
          </p:nvSpPr>
          <p:spPr>
            <a:xfrm>
              <a:off x="43542" y="749075"/>
              <a:ext cx="27799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Тип результата / продукта:</a:t>
              </a: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>
              <a:off x="152399" y="741820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DA663515-398A-CBB4-65AA-32E04C6D06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23469" y="840799"/>
            <a:ext cx="5586239" cy="711321"/>
          </a:xfrm>
        </p:spPr>
        <p:txBody>
          <a:bodyPr/>
          <a:lstStyle/>
          <a:p>
            <a:r>
              <a:rPr lang="ru-RU" dirty="0"/>
              <a:t>Методическое </a:t>
            </a:r>
            <a:r>
              <a:rPr lang="ru-RU" dirty="0" smtClean="0"/>
              <a:t>указание в электронном формате </a:t>
            </a:r>
            <a:r>
              <a:rPr lang="en-US" dirty="0" smtClean="0"/>
              <a:t>pdf </a:t>
            </a:r>
            <a:r>
              <a:rPr lang="ru-RU" dirty="0" smtClean="0"/>
              <a:t>- файла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78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smtClean="0"/>
              <a:t>Высокая стоимость отопления</a:t>
            </a:r>
          </a:p>
          <a:p>
            <a:r>
              <a:rPr lang="ru-RU" dirty="0" smtClean="0"/>
              <a:t>Большой расход электроэнергии</a:t>
            </a: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/>
              <a:t>Необходимость капитального ремонта, реконструкции исторических домов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Уменьшение затрат на отопление</a:t>
            </a:r>
          </a:p>
          <a:p>
            <a:r>
              <a:rPr lang="ru-RU" dirty="0" smtClean="0"/>
              <a:t>Пожаробезопасность за счёт замены материалов</a:t>
            </a:r>
          </a:p>
          <a:p>
            <a:r>
              <a:rPr lang="ru-RU" dirty="0" smtClean="0"/>
              <a:t>Чёткий алгоритм выполнения реконструкции здания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5065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250373" y="764962"/>
            <a:ext cx="11175998" cy="1597233"/>
          </a:xfrm>
        </p:spPr>
        <p:txBody>
          <a:bodyPr>
            <a:normAutofit fontScale="77500" lnSpcReduction="20000"/>
          </a:bodyPr>
          <a:lstStyle/>
          <a:p>
            <a:r>
              <a:rPr lang="ru-RU" sz="1800" dirty="0"/>
              <a:t>Разработана методика отбора и оценки эффективности энергосберегающих технологических решений для реализации в рамках капитального ремонта и реконструкции зданий, учитывающая как технические, так и экономические критерии, и позволяющая оценить долговременную устойчивость инвестиционных проектов по реализации энергосберегающих мероприятий, а также определить необходимую степень государственного участия в инвестировании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Методические указания предлагают чёткий план последовательности проведения реконструкции здания и позволяют после её проведения повысить </a:t>
            </a:r>
            <a:r>
              <a:rPr lang="ru-RU" sz="1800" dirty="0" err="1" smtClean="0"/>
              <a:t>энергоэффективность</a:t>
            </a:r>
            <a:r>
              <a:rPr lang="ru-RU" sz="1800" dirty="0" smtClean="0"/>
              <a:t>. В результате этого уменьшается стоимость отопления, увеличивается пожаробезопасность, обеспечиваются современные и комфортные условия жизнедеятельности, улучшается качество в жизни в целом, но при этом не нарушается исторический облик здания</a:t>
            </a:r>
            <a:endParaRPr lang="ru-RU" sz="1800" dirty="0"/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155575" y="3236686"/>
            <a:ext cx="4797425" cy="2733902"/>
          </a:xfrm>
        </p:spPr>
        <p:txBody>
          <a:bodyPr/>
          <a:lstStyle/>
          <a:p>
            <a:r>
              <a:rPr lang="ru-RU" sz="1600" dirty="0"/>
              <a:t>- Глубокое понимание требований к энергоэффективности и реставрации зданий прошлого столетия </a:t>
            </a:r>
          </a:p>
          <a:p>
            <a:r>
              <a:rPr lang="ru-RU" sz="1600" dirty="0"/>
              <a:t>- Партнерство с опытными специалистами в области реставрации и энергоэффективности </a:t>
            </a:r>
          </a:p>
          <a:p>
            <a:r>
              <a:rPr lang="ru-RU" sz="1600" dirty="0"/>
              <a:t>- Рекламная компания, направленная на привлечение внимания к проблеме сохранения старых зданий </a:t>
            </a:r>
          </a:p>
          <a:p>
            <a:r>
              <a:rPr lang="ru-RU" sz="1600" dirty="0"/>
              <a:t>- Постоянное улучшение своего продукта в соответствии с требованиями 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56411" y="2759305"/>
            <a:ext cx="11751416" cy="423357"/>
            <a:chOff x="56411" y="2759305"/>
            <a:chExt cx="11751416" cy="423357"/>
          </a:xfrm>
        </p:grpSpPr>
        <p:sp>
          <p:nvSpPr>
            <p:cNvPr id="4" name="TextBox 3"/>
            <p:cNvSpPr txBox="1"/>
            <p:nvPr/>
          </p:nvSpPr>
          <p:spPr>
            <a:xfrm>
              <a:off x="56411" y="2813330"/>
              <a:ext cx="4206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Ключевые конкурентные преимущества: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62834" y="2759305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905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100" dirty="0" smtClean="0"/>
              <a:t>Комитет строительства Волгоградской области, Комитет по строительству администрации Волгоградской области, администрация Волгограда, Волгоградский государственный технический университет</a:t>
            </a:r>
            <a:endParaRPr lang="ru-RU" sz="11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2"/>
          </p:nvPr>
        </p:nvSpPr>
        <p:spPr/>
        <p:txBody>
          <a:bodyPr>
            <a:normAutofit/>
          </a:bodyPr>
          <a:lstStyle/>
          <a:p>
            <a:r>
              <a:rPr lang="ru-RU" sz="1100" dirty="0" smtClean="0"/>
              <a:t>Консультации во время внедрения методических указаний</a:t>
            </a:r>
            <a:endParaRPr lang="ru-RU" sz="11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100" dirty="0"/>
              <a:t>Партнерские </a:t>
            </a:r>
            <a:r>
              <a:rPr lang="ru-RU" sz="1100" dirty="0" smtClean="0"/>
              <a:t>сайты</a:t>
            </a:r>
            <a:endParaRPr lang="ru-RU" dirty="0"/>
          </a:p>
          <a:p>
            <a:r>
              <a:rPr lang="ru-RU" sz="1100" dirty="0" smtClean="0"/>
              <a:t>Отраслевые и профильные выставки</a:t>
            </a:r>
          </a:p>
          <a:p>
            <a:r>
              <a:rPr lang="ru-RU" sz="1100" dirty="0" smtClean="0"/>
              <a:t>Форумы</a:t>
            </a:r>
          </a:p>
          <a:p>
            <a:r>
              <a:rPr lang="ru-RU" sz="1100" dirty="0" smtClean="0"/>
              <a:t>Рассылка компаниям, состоящим в реестре Министерства культуры Российской Федерации по реставрации объектов регионального культурного наследия</a:t>
            </a:r>
            <a:endParaRPr lang="ru-RU" sz="11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5"/>
          </p:nvPr>
        </p:nvSpPr>
        <p:spPr/>
        <p:txBody>
          <a:bodyPr>
            <a:normAutofit/>
          </a:bodyPr>
          <a:lstStyle/>
          <a:p>
            <a:r>
              <a:rPr lang="ru-RU" sz="1100" dirty="0" smtClean="0"/>
              <a:t>Аренда офиса;</a:t>
            </a:r>
          </a:p>
          <a:p>
            <a:r>
              <a:rPr lang="ru-RU" sz="1100" dirty="0" smtClean="0"/>
              <a:t>Заработная плата</a:t>
            </a:r>
            <a:endParaRPr lang="ru-RU" sz="11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6"/>
          </p:nvPr>
        </p:nvSpPr>
        <p:spPr/>
        <p:txBody>
          <a:bodyPr>
            <a:normAutofit/>
          </a:bodyPr>
          <a:lstStyle/>
          <a:p>
            <a:r>
              <a:rPr lang="ru-RU" sz="1100" dirty="0" smtClean="0"/>
              <a:t>Оказание услуг по консультации организаций, заинтересованных в данном проекте;</a:t>
            </a:r>
          </a:p>
          <a:p>
            <a:r>
              <a:rPr lang="ru-RU" sz="1100" dirty="0" smtClean="0"/>
              <a:t>Продажа конкретной методики реставрации;</a:t>
            </a:r>
          </a:p>
          <a:p>
            <a:r>
              <a:rPr lang="ru-RU" sz="1100" dirty="0" smtClean="0"/>
              <a:t>Разработка необходимой документации по просьбе заказчика</a:t>
            </a:r>
            <a:br>
              <a:rPr lang="ru-RU" sz="1100" dirty="0" smtClean="0"/>
            </a:br>
            <a:endParaRPr lang="ru-RU" sz="110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8"/>
          </p:nvPr>
        </p:nvSpPr>
        <p:spPr/>
        <p:txBody>
          <a:bodyPr>
            <a:normAutofit/>
          </a:bodyPr>
          <a:lstStyle/>
          <a:p>
            <a:r>
              <a:rPr lang="ru-RU" sz="1200" dirty="0"/>
              <a:t>Потенциальные потребительские сегменты : организации</a:t>
            </a:r>
          </a:p>
          <a:p>
            <a:r>
              <a:rPr lang="ru-RU" sz="1200" dirty="0"/>
              <a:t>Категория бизнеса (крупный, средний)</a:t>
            </a:r>
          </a:p>
          <a:p>
            <a:r>
              <a:rPr lang="ru-RU" sz="1200" dirty="0"/>
              <a:t>Географическое расположение: </a:t>
            </a:r>
            <a:r>
              <a:rPr lang="ru-RU" sz="1200" dirty="0" smtClean="0"/>
              <a:t>Волгоград</a:t>
            </a:r>
            <a:endParaRPr lang="ru-RU" sz="1200" dirty="0"/>
          </a:p>
          <a:p>
            <a:r>
              <a:rPr lang="ru-RU" sz="1200" dirty="0" smtClean="0"/>
              <a:t>Организации владельца</a:t>
            </a:r>
          </a:p>
          <a:p>
            <a:r>
              <a:rPr lang="ru-RU" sz="1200" dirty="0" smtClean="0"/>
              <a:t>Организации строительства, которые будут осуществлять реконструкцию</a:t>
            </a:r>
            <a:endParaRPr lang="ru-RU" sz="1200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ru-RU" sz="1100" dirty="0" smtClean="0"/>
              <a:t>Интеллектуальные;</a:t>
            </a:r>
          </a:p>
          <a:p>
            <a:r>
              <a:rPr lang="ru-RU" sz="1100" dirty="0" smtClean="0"/>
              <a:t>Человеческие;</a:t>
            </a:r>
          </a:p>
          <a:p>
            <a:r>
              <a:rPr lang="ru-RU" sz="1100" dirty="0" smtClean="0"/>
              <a:t>Разработанная методика</a:t>
            </a:r>
            <a:endParaRPr lang="ru-RU" sz="1100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1"/>
          </p:nvPr>
        </p:nvSpPr>
        <p:spPr/>
        <p:txBody>
          <a:bodyPr>
            <a:normAutofit/>
          </a:bodyPr>
          <a:lstStyle/>
          <a:p>
            <a:r>
              <a:rPr lang="ru-RU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</a:t>
            </a:r>
            <a:r>
              <a:rPr lang="ru-RU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методического </a:t>
            </a:r>
            <a:r>
              <a:rPr lang="ru-RU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указания по реставрации зданий прошлого столетия с увеличением требований теплопередач для дальнейшего предложения данного методического указания в строительные организации города Волгоград и Волгоградской области </a:t>
            </a:r>
          </a:p>
          <a:p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ru-RU" sz="1100" dirty="0" smtClean="0"/>
              <a:t>Разработка документации (в том числе технической);</a:t>
            </a:r>
          </a:p>
          <a:p>
            <a:r>
              <a:rPr lang="ru-RU" sz="1100" dirty="0" smtClean="0"/>
              <a:t>Разработка концепции для проведения капитального ремонта зданий конца 19-начала 20 веков</a:t>
            </a:r>
          </a:p>
        </p:txBody>
      </p:sp>
    </p:spTree>
    <p:extLst>
      <p:ext uri="{BB962C8B-B14F-4D97-AF65-F5344CB8AC3E}">
        <p14:creationId xmlns:p14="http://schemas.microsoft.com/office/powerpoint/2010/main" val="464388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953" y="2161549"/>
            <a:ext cx="5384843" cy="4007237"/>
          </a:xfrm>
          <a:prstGeom prst="rect">
            <a:avLst/>
          </a:prstGeom>
          <a:gradFill>
            <a:gsLst>
              <a:gs pos="0">
                <a:schemeClr val="bg2"/>
              </a:gs>
              <a:gs pos="36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/>
        </p:spPr>
      </p:pic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4" y="1364342"/>
            <a:ext cx="5940425" cy="4238171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Имея дружную компанию нам подвернулась возможность реализовать свой потенциал. Многих  интересовала проблема сохранения исторической части Волгограда. Опираясь на СНиП 21-01-97* о Пожарной безопасности зданий и сооружений и СНиП 23-02-2003 о Тепловой защите здания, </a:t>
            </a:r>
            <a:r>
              <a:rPr lang="ru-RU" sz="1400" dirty="0"/>
              <a:t>что подвигло нас к созданию методики реконструкции зданий с сохранением исторического облика, но увеличением требования под нынешние требования СНиПов. </a:t>
            </a:r>
            <a:endParaRPr lang="ru-RU" sz="1400" dirty="0" smtClean="0"/>
          </a:p>
          <a:p>
            <a:r>
              <a:rPr lang="ru-RU" sz="1400" dirty="0" smtClean="0"/>
              <a:t>После последних доработок и обсуждения разработки со специалистами запатентуем данную методику </a:t>
            </a:r>
            <a:endParaRPr lang="ru-RU" sz="1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6821713" y="1364344"/>
            <a:ext cx="4818743" cy="3991428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Разработана методика реконструкции здания, которая </a:t>
            </a:r>
            <a:r>
              <a:rPr lang="ru-RU" dirty="0" err="1" smtClean="0"/>
              <a:t>опробирована</a:t>
            </a:r>
            <a:r>
              <a:rPr lang="ru-RU" dirty="0" smtClean="0"/>
              <a:t> </a:t>
            </a:r>
            <a:r>
              <a:rPr lang="ru-RU" dirty="0" smtClean="0"/>
              <a:t>на конкретном здании по адресу </a:t>
            </a:r>
            <a:r>
              <a:rPr lang="ru-RU" dirty="0"/>
              <a:t>г. Волгоград ул. Пугачевская д. 3 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2. Разработаны планы по масштабированию методики для реконструкции других исторически значимых </a:t>
            </a:r>
            <a:r>
              <a:rPr lang="ru-RU" dirty="0" smtClean="0"/>
              <a:t>зданий</a:t>
            </a:r>
          </a:p>
          <a:p>
            <a:pPr marL="342900" indent="-342900">
              <a:buAutoNum type="arabicPeriod"/>
            </a:pPr>
            <a:r>
              <a:rPr lang="ru-RU" dirty="0" smtClean="0"/>
              <a:t>Продуманы кампании для сотрудничества по реализации методики  </a:t>
            </a:r>
            <a:endParaRPr lang="ru-RU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6651624" y="749860"/>
            <a:ext cx="5192033" cy="405615"/>
            <a:chOff x="6651624" y="749860"/>
            <a:chExt cx="5192033" cy="405615"/>
          </a:xfrm>
        </p:grpSpPr>
        <p:sp>
          <p:nvSpPr>
            <p:cNvPr id="4" name="TextBox 3"/>
            <p:cNvSpPr txBox="1"/>
            <p:nvPr/>
          </p:nvSpPr>
          <p:spPr>
            <a:xfrm>
              <a:off x="6651624" y="786143"/>
              <a:ext cx="22134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Текущие результаты: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6749143" y="749860"/>
              <a:ext cx="5094514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9"/>
          <p:cNvGrpSpPr/>
          <p:nvPr/>
        </p:nvGrpSpPr>
        <p:grpSpPr>
          <a:xfrm>
            <a:off x="83005" y="749860"/>
            <a:ext cx="5859690" cy="405615"/>
            <a:chOff x="83005" y="749860"/>
            <a:chExt cx="5859690" cy="405615"/>
          </a:xfrm>
        </p:grpSpPr>
        <p:sp>
          <p:nvSpPr>
            <p:cNvPr id="7" name="TextBox 6"/>
            <p:cNvSpPr txBox="1"/>
            <p:nvPr/>
          </p:nvSpPr>
          <p:spPr>
            <a:xfrm>
              <a:off x="83005" y="786143"/>
              <a:ext cx="1772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Задел команды:</a:t>
              </a:r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>
              <a:off x="195038" y="749860"/>
              <a:ext cx="5747657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7569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561977" y="2685692"/>
            <a:ext cx="2740025" cy="512540"/>
          </a:xfrm>
        </p:spPr>
        <p:txBody>
          <a:bodyPr>
            <a:normAutofit/>
          </a:bodyPr>
          <a:lstStyle/>
          <a:p>
            <a:r>
              <a:rPr lang="ru-RU" dirty="0"/>
              <a:t>Скобелева Валерия Вячеславовна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561976" y="3184076"/>
            <a:ext cx="2740025" cy="342900"/>
          </a:xfrm>
        </p:spPr>
        <p:txBody>
          <a:bodyPr>
            <a:normAutofit/>
          </a:bodyPr>
          <a:lstStyle/>
          <a:p>
            <a:r>
              <a:rPr lang="ru-RU" dirty="0"/>
              <a:t>Лидер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73772248-938A-B7B9-D1BB-2E0EE5956BF7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52" b="10552"/>
          <a:stretch>
            <a:fillRect/>
          </a:stretch>
        </p:blipFill>
        <p:spPr>
          <a:xfrm>
            <a:off x="674920" y="615042"/>
            <a:ext cx="1934026" cy="1934026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ru-RU" dirty="0" err="1"/>
              <a:t>Есенова</a:t>
            </a:r>
            <a:r>
              <a:rPr lang="ru-RU" dirty="0"/>
              <a:t> Алина </a:t>
            </a:r>
            <a:r>
              <a:rPr lang="ru-RU" dirty="0" err="1"/>
              <a:t>Талгатовна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r>
              <a:rPr lang="ru-RU" dirty="0"/>
              <a:t>Участник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09E797E-D131-1AEF-59FE-4BBACA18F427}"/>
              </a:ext>
            </a:extLst>
          </p:cNvPr>
          <p:cNvPicPr>
            <a:picLocks noGrp="1" noChangeAspect="1"/>
          </p:cNvPicPr>
          <p:nvPr>
            <p:ph type="pic" sz="quarter" idx="4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/>
      </p:pic>
      <p:sp>
        <p:nvSpPr>
          <p:cNvPr id="8" name="Текст 7"/>
          <p:cNvSpPr>
            <a:spLocks noGrp="1"/>
          </p:cNvSpPr>
          <p:nvPr>
            <p:ph type="body" sz="quarter" idx="46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Степанова Елизавета Павловна 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r>
              <a:rPr lang="ru-RU" dirty="0"/>
              <a:t>Участник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2067C536-652A-FFE7-CF17-16EB3081245C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0" b="10190"/>
          <a:stretch>
            <a:fillRect/>
          </a:stretch>
        </p:blipFill>
        <p:spPr/>
      </p:pic>
      <p:sp>
        <p:nvSpPr>
          <p:cNvPr id="11" name="Текст 10"/>
          <p:cNvSpPr>
            <a:spLocks noGrp="1"/>
          </p:cNvSpPr>
          <p:nvPr>
            <p:ph type="body" sz="quarter" idx="49"/>
          </p:nvPr>
        </p:nvSpPr>
        <p:spPr>
          <a:xfrm>
            <a:off x="561975" y="5900058"/>
            <a:ext cx="2740025" cy="342900"/>
          </a:xfrm>
        </p:spPr>
        <p:txBody>
          <a:bodyPr/>
          <a:lstStyle/>
          <a:p>
            <a:r>
              <a:rPr lang="ru-RU" dirty="0"/>
              <a:t>Ткачев Дмитрий Павлович 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50"/>
          </p:nvPr>
        </p:nvSpPr>
        <p:spPr>
          <a:xfrm>
            <a:off x="561974" y="6319158"/>
            <a:ext cx="2740025" cy="342900"/>
          </a:xfrm>
        </p:spPr>
        <p:txBody>
          <a:bodyPr/>
          <a:lstStyle/>
          <a:p>
            <a:r>
              <a:rPr lang="ru-RU" dirty="0"/>
              <a:t>Участник 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A9427415-49EF-AEC5-CB4D-83F67F799231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2" b="10332"/>
          <a:stretch>
            <a:fillRect/>
          </a:stretch>
        </p:blipFill>
        <p:spPr>
          <a:xfrm>
            <a:off x="675371" y="3888695"/>
            <a:ext cx="1933575" cy="1935163"/>
          </a:xfrm>
        </p:spPr>
      </p:pic>
      <p:sp>
        <p:nvSpPr>
          <p:cNvPr id="14" name="Текст 13"/>
          <p:cNvSpPr>
            <a:spLocks noGrp="1"/>
          </p:cNvSpPr>
          <p:nvPr>
            <p:ph type="body" sz="quarter" idx="52"/>
          </p:nvPr>
        </p:nvSpPr>
        <p:spPr/>
        <p:txBody>
          <a:bodyPr>
            <a:normAutofit fontScale="92500"/>
          </a:bodyPr>
          <a:lstStyle/>
          <a:p>
            <a:r>
              <a:rPr lang="ru-RU" dirty="0" err="1"/>
              <a:t>Бубенцова</a:t>
            </a:r>
            <a:r>
              <a:rPr lang="ru-RU" dirty="0"/>
              <a:t> Виктория Олеговна 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r>
              <a:rPr lang="ru-RU" dirty="0"/>
              <a:t>Участник 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44217C4-5A5B-746F-DBE7-133F67CEFEFB}"/>
              </a:ext>
            </a:extLst>
          </p:cNvPr>
          <p:cNvPicPr>
            <a:picLocks noGrp="1" noChangeAspect="1"/>
          </p:cNvPicPr>
          <p:nvPr>
            <p:ph type="pic" sz="quarter" idx="5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9" b="4559"/>
          <a:stretch>
            <a:fillRect/>
          </a:stretch>
        </p:blipFill>
        <p:spPr>
          <a:xfrm>
            <a:off x="4583113" y="3889375"/>
            <a:ext cx="1933575" cy="1935163"/>
          </a:xfrm>
        </p:spPr>
      </p:pic>
      <p:sp>
        <p:nvSpPr>
          <p:cNvPr id="17" name="Текст 16"/>
          <p:cNvSpPr>
            <a:spLocks noGrp="1"/>
          </p:cNvSpPr>
          <p:nvPr>
            <p:ph type="body" sz="quarter" idx="55"/>
          </p:nvPr>
        </p:nvSpPr>
        <p:spPr/>
        <p:txBody>
          <a:bodyPr/>
          <a:lstStyle/>
          <a:p>
            <a:r>
              <a:rPr lang="ru-RU" dirty="0"/>
              <a:t>Сергеев Даниил Родионович 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56"/>
          </p:nvPr>
        </p:nvSpPr>
        <p:spPr/>
        <p:txBody>
          <a:bodyPr/>
          <a:lstStyle/>
          <a:p>
            <a:r>
              <a:rPr lang="ru-RU" dirty="0"/>
              <a:t>Участник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FF5D954-6CF8-6115-EF01-21C305D1B385}"/>
              </a:ext>
            </a:extLst>
          </p:cNvPr>
          <p:cNvPicPr>
            <a:picLocks noGrp="1" noChangeAspect="1"/>
          </p:cNvPicPr>
          <p:nvPr>
            <p:ph type="pic" sz="quarter" idx="57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12" b="16612"/>
          <a:stretch>
            <a:fillRect/>
          </a:stretch>
        </p:blipFill>
        <p:spPr>
          <a:xfrm>
            <a:off x="8531225" y="3889375"/>
            <a:ext cx="1933575" cy="1935163"/>
          </a:xfrm>
        </p:spPr>
      </p:pic>
    </p:spTree>
    <p:extLst>
      <p:ext uri="{BB962C8B-B14F-4D97-AF65-F5344CB8AC3E}">
        <p14:creationId xmlns:p14="http://schemas.microsoft.com/office/powerpoint/2010/main" val="3873929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3" y="723899"/>
            <a:ext cx="11460694" cy="4601634"/>
          </a:xfrm>
        </p:spPr>
        <p:txBody>
          <a:bodyPr>
            <a:normAutofit/>
          </a:bodyPr>
          <a:lstStyle/>
          <a:p>
            <a:r>
              <a:rPr lang="ru-RU" dirty="0"/>
              <a:t>1. Исследование рынка: провести анализ спроса на реставрацию зданий прошлого столетия с увеличением теплопередач. Определить потенциальных  клиентов и их потребности </a:t>
            </a:r>
          </a:p>
          <a:p>
            <a:r>
              <a:rPr lang="ru-RU" dirty="0"/>
              <a:t>2. Разработка методических указаний: создать подробные инструкции по реставрации зданий, учитывая повышение требования к теплопередаче. Включить в них технические рекомендации, материалы и технологии, которые позволят улучшить энергоэффективность зданий</a:t>
            </a:r>
          </a:p>
          <a:p>
            <a:r>
              <a:rPr lang="ru-RU" dirty="0"/>
              <a:t>3. Партнерство с экспертами: установить партнерские отношения с опытными специалистами в области реставрации и энергоэффективности, чтобы получить профессиональную консультацию и поддержку </a:t>
            </a:r>
          </a:p>
          <a:p>
            <a:r>
              <a:rPr lang="ru-RU" dirty="0"/>
              <a:t>4. Создание онлайн-платформы: разработать веб-сайт или мобильное приложение, где пользователи смогут приобрести методические указания, получить консультации от экспертов и найти подрядчиков для проведения реставрационных работ </a:t>
            </a:r>
          </a:p>
          <a:p>
            <a:r>
              <a:rPr lang="ru-RU" dirty="0"/>
              <a:t>5. Маркетинг и продвижение: провести рекламную кампанию, направленную на привлечение внимания к проблеме сохранения и улучшения старых зданий. Рекламировать методические указания через социальные сети, специализированных изделия и участие в выставках и конференциях </a:t>
            </a:r>
          </a:p>
          <a:p>
            <a:r>
              <a:rPr lang="ru-RU" dirty="0"/>
              <a:t>6. Обучение и сертификация: организовать обучающие семинары и курсы для специалистов в области реставрации и энергоэффективности,  а в также приложить сертификацию для тех кто успешно завершит обучение </a:t>
            </a:r>
          </a:p>
          <a:p>
            <a:r>
              <a:rPr lang="ru-RU" dirty="0"/>
              <a:t>7. Постоянное развитие: следить </a:t>
            </a:r>
            <a:r>
              <a:rPr lang="ru-RU" dirty="0" smtClean="0"/>
              <a:t>за </a:t>
            </a:r>
            <a:r>
              <a:rPr lang="ru-RU" dirty="0"/>
              <a:t>изменениями в законодательстве и технологиях, чтобы постоянно обновлять методические указания и оставаться актуальными на рынке. Развивать новые продукты и услуги связанные с реставрацией и энергоэффективностью зданий </a:t>
            </a:r>
          </a:p>
        </p:txBody>
      </p:sp>
    </p:spTree>
    <p:extLst>
      <p:ext uri="{BB962C8B-B14F-4D97-AF65-F5344CB8AC3E}">
        <p14:creationId xmlns:p14="http://schemas.microsoft.com/office/powerpoint/2010/main" val="41418741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1214</TotalTime>
  <Words>1189</Words>
  <Application>Microsoft Office PowerPoint</Application>
  <PresentationFormat>Произвольный</PresentationFormat>
  <Paragraphs>111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19365</dc:creator>
  <cp:lastModifiedBy>Lenovo</cp:lastModifiedBy>
  <cp:revision>102</cp:revision>
  <dcterms:created xsi:type="dcterms:W3CDTF">2023-10-17T11:47:57Z</dcterms:created>
  <dcterms:modified xsi:type="dcterms:W3CDTF">2023-12-08T12:03:49Z</dcterms:modified>
</cp:coreProperties>
</file>