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58" r:id="rId4"/>
  </p:sldMasterIdLst>
  <p:notesMasterIdLst>
    <p:notesMasterId r:id="rId18"/>
  </p:notesMasterIdLst>
  <p:handoutMasterIdLst>
    <p:handoutMasterId r:id="rId19"/>
  </p:handoutMasterIdLst>
  <p:sldIdLst>
    <p:sldId id="410" r:id="rId5"/>
    <p:sldId id="411" r:id="rId6"/>
    <p:sldId id="383" r:id="rId7"/>
    <p:sldId id="412" r:id="rId8"/>
    <p:sldId id="409" r:id="rId9"/>
    <p:sldId id="389" r:id="rId10"/>
    <p:sldId id="391" r:id="rId11"/>
    <p:sldId id="407" r:id="rId12"/>
    <p:sldId id="408" r:id="rId13"/>
    <p:sldId id="405" r:id="rId14"/>
    <p:sldId id="403" r:id="rId15"/>
    <p:sldId id="413" r:id="rId16"/>
    <p:sldId id="398" r:id="rId17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Автор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A107856-5554-42FB-B03E-39F5DBC370B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98" autoAdjust="0"/>
    <p:restoredTop sz="96327" autoAdjust="0"/>
  </p:normalViewPr>
  <p:slideViewPr>
    <p:cSldViewPr snapToGrid="0">
      <p:cViewPr varScale="1">
        <p:scale>
          <a:sx n="117" d="100"/>
          <a:sy n="117" d="100"/>
        </p:scale>
        <p:origin x="216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82" d="100"/>
          <a:sy n="82" d="100"/>
        </p:scale>
        <p:origin x="3954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08F6756E-81DA-9FAC-70D8-556F658BDD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51F6ED01-B613-435C-806E-485D60D5A270}" type="datetime1">
              <a:rPr lang="ru-RU" smtClean="0"/>
              <a:t>13.12.2024</a:t>
            </a:fld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71D415-D05A-7067-CCD3-457153D96C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E2C230DF-5933-439D-898F-38E9AC9BA68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B97095E3-54D2-CFD2-4F49-7536FC8641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8" name="Верхний колонтитул 7">
            <a:extLst>
              <a:ext uri="{FF2B5EF4-FFF2-40B4-BE49-F238E27FC236}">
                <a16:creationId xmlns:a16="http://schemas.microsoft.com/office/drawing/2014/main" id="{521EE01A-C0B5-5ECF-96DD-768F86AA15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fld id="{E22AA5DB-3D36-41C7-B5E9-13985188493D}" type="datetime1">
              <a:rPr lang="ru-RU" smtClean="0"/>
              <a:pPr/>
              <a:t>13.12.2024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A89C7E07-3C67-C64C-8DA0-0404F630397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2453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3416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0433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62480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82765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11604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61837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02331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44881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5923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ru-RU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Полилиния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" name="Полилиния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32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вестк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806C6F65-35CD-D64B-992A-0C1C1E003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Автофигура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" name="Полилиния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" name="Полилиния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0" name="Полилиния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89572"/>
            <a:ext cx="6787747" cy="1593507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 spc="50" baseline="0"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2" name="Объект 5">
            <a:extLst>
              <a:ext uri="{FF2B5EF4-FFF2-40B4-BE49-F238E27FC236}">
                <a16:creationId xmlns:a16="http://schemas.microsoft.com/office/drawing/2014/main" id="{186153BD-9D2B-47EB-3553-1D3F6663B2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4359" y="2281918"/>
            <a:ext cx="6787747" cy="3708517"/>
          </a:xfrm>
        </p:spPr>
        <p:txBody>
          <a:bodyPr lIns="0" tIns="228600" rIns="0" bIns="0" rtlCol="0">
            <a:normAutofit/>
          </a:bodyPr>
          <a:lstStyle>
            <a:lvl1pPr marL="283464" indent="-283464">
              <a:lnSpc>
                <a:spcPct val="80000"/>
              </a:lnSpc>
              <a:spcBef>
                <a:spcPts val="2200"/>
              </a:spcBef>
              <a:buFont typeface="Arial" panose="020B0604020202020204" pitchFamily="34" charset="0"/>
              <a:buChar char="•"/>
              <a:defRPr lang="ru-RU" sz="2400" b="1" i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-283464">
              <a:spcBef>
                <a:spcPts val="600"/>
              </a:spcBef>
              <a:defRPr lang="ru-RU" sz="2000"/>
            </a:lvl2pPr>
            <a:lvl3pPr indent="-283464">
              <a:spcBef>
                <a:spcPts val="1800"/>
              </a:spcBef>
              <a:defRPr lang="ru-RU" sz="2000"/>
            </a:lvl3pPr>
            <a:lvl4pPr indent="-283464">
              <a:spcBef>
                <a:spcPts val="1800"/>
              </a:spcBef>
              <a:defRPr lang="ru-RU" sz="2000"/>
            </a:lvl4pPr>
            <a:lvl5pPr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3" name="Номер слайда 42">
            <a:extLst>
              <a:ext uri="{FF2B5EF4-FFF2-40B4-BE49-F238E27FC236}">
                <a16:creationId xmlns:a16="http://schemas.microsoft.com/office/drawing/2014/main" id="{D80CCC8F-9CF1-9621-04EB-DFA68FEE42D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42" name="Дата 41">
            <a:extLst>
              <a:ext uri="{FF2B5EF4-FFF2-40B4-BE49-F238E27FC236}">
                <a16:creationId xmlns:a16="http://schemas.microsoft.com/office/drawing/2014/main" id="{29CE2856-DB8F-5603-C085-74C70560FAC8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979826C1-7A52-DA25-F422-EE62DED7D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0552" cy="0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8089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id="{B79D0555-EBDC-B53A-212D-A5921795FE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80543"/>
          </a:xfrm>
          <a:custGeom>
            <a:avLst/>
            <a:gdLst>
              <a:gd name="connsiteX0" fmla="*/ 6309360 w 12192000"/>
              <a:gd name="connsiteY0" fmla="*/ 3951843 h 6880543"/>
              <a:gd name="connsiteX1" fmla="*/ 6309360 w 12192000"/>
              <a:gd name="connsiteY1" fmla="*/ 4052427 h 6880543"/>
              <a:gd name="connsiteX2" fmla="*/ 8442960 w 12192000"/>
              <a:gd name="connsiteY2" fmla="*/ 4052427 h 6880543"/>
              <a:gd name="connsiteX3" fmla="*/ 8442960 w 12192000"/>
              <a:gd name="connsiteY3" fmla="*/ 3951843 h 6880543"/>
              <a:gd name="connsiteX4" fmla="*/ 0 w 12192000"/>
              <a:gd name="connsiteY4" fmla="*/ 0 h 6880543"/>
              <a:gd name="connsiteX5" fmla="*/ 12192000 w 12192000"/>
              <a:gd name="connsiteY5" fmla="*/ 0 h 6880543"/>
              <a:gd name="connsiteX6" fmla="*/ 12192000 w 12192000"/>
              <a:gd name="connsiteY6" fmla="*/ 6880543 h 6880543"/>
              <a:gd name="connsiteX7" fmla="*/ 0 w 12192000"/>
              <a:gd name="connsiteY7" fmla="*/ 6880543 h 688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80543">
                <a:moveTo>
                  <a:pt x="6309360" y="3951843"/>
                </a:moveTo>
                <a:lnTo>
                  <a:pt x="6309360" y="4052427"/>
                </a:lnTo>
                <a:lnTo>
                  <a:pt x="8442960" y="4052427"/>
                </a:lnTo>
                <a:lnTo>
                  <a:pt x="8442960" y="395184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80543"/>
                </a:lnTo>
                <a:lnTo>
                  <a:pt x="0" y="6880543"/>
                </a:lnTo>
                <a:close/>
              </a:path>
            </a:pathLst>
          </a:custGeom>
        </p:spPr>
        <p:txBody>
          <a:bodyPr wrap="square" tIns="182880" rtlCol="0">
            <a:noAutofit/>
          </a:bodyPr>
          <a:lstStyle>
            <a:lvl1pPr marL="0" indent="0" algn="ctr">
              <a:buNone/>
              <a:defRPr lang="ru-RU"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9359" y="444933"/>
            <a:ext cx="5477479" cy="3291840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6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96BA398-1ED2-1FCA-63B9-8915A8C7A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09360" y="3951843"/>
            <a:ext cx="2133600" cy="1005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9169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835" y="43052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ru-RU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id="{A9973BC6-F6E5-0B3B-C8AB-0AC4020D4E8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11113"/>
            <a:ext cx="5791200" cy="6880226"/>
          </a:xfrm>
        </p:spPr>
        <p:txBody>
          <a:bodyPr rtlCol="0">
            <a:normAutofit/>
          </a:bodyPr>
          <a:lstStyle>
            <a:lvl1pPr marL="0" indent="0" algn="ctr">
              <a:buNone/>
              <a:defRPr lang="ru-RU" sz="2000"/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  <p:sp>
        <p:nvSpPr>
          <p:cNvPr id="18" name="Текст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9835" y="4568602"/>
            <a:ext cx="5486400" cy="164592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ru-RU"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lang="ru-RU" sz="4000"/>
            </a:lvl2pPr>
            <a:lvl3pPr>
              <a:defRPr lang="ru-RU" sz="4000"/>
            </a:lvl3pPr>
            <a:lvl4pPr>
              <a:defRPr lang="ru-RU" sz="4000"/>
            </a:lvl4pPr>
            <a:lvl5pPr>
              <a:defRPr lang="ru-RU" sz="40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29169ED6-4B82-6844-119F-AC15CDF2D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914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дка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C57F1500-1A16-D1EF-4F0C-030852B29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2D07A0BE-3890-193E-9439-F294E61A7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1" name="Полилиния 19">
              <a:extLst>
                <a:ext uri="{FF2B5EF4-FFF2-40B4-BE49-F238E27FC236}">
                  <a16:creationId xmlns:a16="http://schemas.microsoft.com/office/drawing/2014/main" id="{C05217ED-C258-E6CE-BA7F-28A6EA41BCD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" name="Полилиния 20">
              <a:extLst>
                <a:ext uri="{FF2B5EF4-FFF2-40B4-BE49-F238E27FC236}">
                  <a16:creationId xmlns:a16="http://schemas.microsoft.com/office/drawing/2014/main" id="{F3E11A1F-14DD-BA35-D7D7-4D4ADEAA3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" name="Полилиния 21">
              <a:extLst>
                <a:ext uri="{FF2B5EF4-FFF2-40B4-BE49-F238E27FC236}">
                  <a16:creationId xmlns:a16="http://schemas.microsoft.com/office/drawing/2014/main" id="{F14541B0-973F-7E21-1019-D2FB83C8C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32" name="Заголовок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02875"/>
            <a:ext cx="10873740" cy="1680205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2" name="Объект 5">
            <a:extLst>
              <a:ext uri="{FF2B5EF4-FFF2-40B4-BE49-F238E27FC236}">
                <a16:creationId xmlns:a16="http://schemas.microsoft.com/office/drawing/2014/main" id="{F6FE0DC0-B0D7-F4D6-8038-177AD7A8C21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57600" y="2282008"/>
            <a:ext cx="7810500" cy="3699328"/>
          </a:xfrm>
        </p:spPr>
        <p:txBody>
          <a:bodyPr lIns="0" tIns="228600" rIns="0" bIns="0" rtlCol="0">
            <a:normAutofit/>
          </a:bodyPr>
          <a:lstStyle>
            <a:lvl1pPr marL="283464" indent="-283464">
              <a:spcBef>
                <a:spcPts val="1800"/>
              </a:spcBef>
              <a:buFont typeface="Arial" panose="020B0604020202020204" pitchFamily="34" charset="0"/>
              <a:buChar char="•"/>
              <a:defRPr lang="ru-RU" sz="2000"/>
            </a:lvl1pPr>
            <a:lvl2pPr indent="-283464">
              <a:spcBef>
                <a:spcPts val="1800"/>
              </a:spcBef>
              <a:defRPr lang="ru-RU" sz="2000"/>
            </a:lvl2pPr>
            <a:lvl3pPr indent="-283464">
              <a:spcBef>
                <a:spcPts val="1800"/>
              </a:spcBef>
              <a:defRPr lang="ru-RU" sz="2000"/>
            </a:lvl3pPr>
            <a:lvl4pPr indent="-283464">
              <a:spcBef>
                <a:spcPts val="1800"/>
              </a:spcBef>
              <a:defRPr lang="ru-RU" sz="2000"/>
            </a:lvl4pPr>
            <a:lvl5pPr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7ED58739-4346-5104-B1AC-89ED035912A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9272B8D-F380-9F1A-C8E6-BDD2352B1763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029641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ru-RU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Полилиния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" name="Полилиния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Текст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09905" y="4549552"/>
            <a:ext cx="5486400" cy="164592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ru-RU"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lang="ru-RU" sz="4000"/>
            </a:lvl2pPr>
            <a:lvl3pPr>
              <a:defRPr lang="ru-RU" sz="4000"/>
            </a:lvl3pPr>
            <a:lvl4pPr>
              <a:defRPr lang="ru-RU" sz="4000"/>
            </a:lvl4pPr>
            <a:lvl5pPr>
              <a:defRPr lang="ru-RU" sz="40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 содержимого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Полилиния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" name="Полилиния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" name="Полилиния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78129"/>
            <a:ext cx="9778365" cy="1494596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2" name="Объект 5">
            <a:extLst>
              <a:ext uri="{FF2B5EF4-FFF2-40B4-BE49-F238E27FC236}">
                <a16:creationId xmlns:a16="http://schemas.microsoft.com/office/drawing/2014/main" id="{F14DA3C5-63E4-BAFB-1D68-47F71EEEE53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676525"/>
            <a:ext cx="4490827" cy="3597470"/>
          </a:xfrm>
        </p:spPr>
        <p:txBody>
          <a:bodyPr lIns="0" tIns="4572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marL="283464" indent="-283464">
              <a:spcBef>
                <a:spcPts val="1800"/>
              </a:spcBef>
              <a:defRPr lang="ru-RU" sz="2000"/>
            </a:lvl2pPr>
            <a:lvl3pPr marL="594360" indent="-283464">
              <a:spcBef>
                <a:spcPts val="1800"/>
              </a:spcBef>
              <a:defRPr lang="ru-RU" sz="2000"/>
            </a:lvl3pPr>
            <a:lvl4pPr marL="822960" indent="-283464">
              <a:spcBef>
                <a:spcPts val="1800"/>
              </a:spcBef>
              <a:defRPr lang="ru-RU" sz="2000"/>
            </a:lvl4pPr>
            <a:lvl5pPr marL="1005840"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3" name="Объект 5">
            <a:extLst>
              <a:ext uri="{FF2B5EF4-FFF2-40B4-BE49-F238E27FC236}">
                <a16:creationId xmlns:a16="http://schemas.microsoft.com/office/drawing/2014/main" id="{BD11386D-847E-8CF5-E56A-42E80A65A08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881898" y="2676525"/>
            <a:ext cx="4490827" cy="3597470"/>
          </a:xfrm>
        </p:spPr>
        <p:txBody>
          <a:bodyPr lIns="0" tIns="4572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marL="283464" indent="-283464">
              <a:spcBef>
                <a:spcPts val="1800"/>
              </a:spcBef>
              <a:defRPr lang="ru-RU" sz="2000"/>
            </a:lvl2pPr>
            <a:lvl3pPr marL="548640" indent="-283464">
              <a:spcBef>
                <a:spcPts val="1800"/>
              </a:spcBef>
              <a:defRPr lang="ru-RU" sz="2000"/>
            </a:lvl3pPr>
            <a:lvl4pPr marL="822960" indent="-283464">
              <a:spcBef>
                <a:spcPts val="1800"/>
              </a:spcBef>
              <a:defRPr lang="ru-RU" sz="2000"/>
            </a:lvl4pPr>
            <a:lvl5pPr marL="1005840"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056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42E558A9-6DD6-E21D-3A8F-6707E1DD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2" name="Автофигура 24">
              <a:extLst>
                <a:ext uri="{FF2B5EF4-FFF2-40B4-BE49-F238E27FC236}">
                  <a16:creationId xmlns:a16="http://schemas.microsoft.com/office/drawing/2014/main" id="{3FC994E4-318C-1E66-B4E4-8F8FD08E0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" name="Полилиния 7">
              <a:extLst>
                <a:ext uri="{FF2B5EF4-FFF2-40B4-BE49-F238E27FC236}">
                  <a16:creationId xmlns:a16="http://schemas.microsoft.com/office/drawing/2014/main" id="{17C00E6B-F625-6D6C-8364-9DD9F3C36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" name="Полилиния 8">
              <a:extLst>
                <a:ext uri="{FF2B5EF4-FFF2-40B4-BE49-F238E27FC236}">
                  <a16:creationId xmlns:a16="http://schemas.microsoft.com/office/drawing/2014/main" id="{C6197B87-4F65-7981-9463-84830CD36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8" name="Полилиния 9">
              <a:extLst>
                <a:ext uri="{FF2B5EF4-FFF2-40B4-BE49-F238E27FC236}">
                  <a16:creationId xmlns:a16="http://schemas.microsoft.com/office/drawing/2014/main" id="{86AA517C-7217-D864-B7E7-40984A288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9" name="Полилиния 10">
              <a:extLst>
                <a:ext uri="{FF2B5EF4-FFF2-40B4-BE49-F238E27FC236}">
                  <a16:creationId xmlns:a16="http://schemas.microsoft.com/office/drawing/2014/main" id="{524013C6-491C-CAA2-5BD6-7C7359671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8885" y="3499667"/>
            <a:ext cx="4939666" cy="2542810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47460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Объект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457201"/>
            <a:ext cx="5198269" cy="2305050"/>
          </a:xfrm>
        </p:spPr>
        <p:txBody>
          <a:bodyPr lIns="0" tIns="274320" rtlCol="0">
            <a:normAutofit/>
          </a:bodyPr>
          <a:lstStyle>
            <a:lvl1pPr marL="457200" indent="-457200">
              <a:spcBef>
                <a:spcPts val="1800"/>
              </a:spcBef>
              <a:buFont typeface="+mj-lt"/>
              <a:buAutoNum type="arabicPeriod"/>
              <a:defRPr lang="ru-RU" sz="2000"/>
            </a:lvl1pPr>
            <a:lvl2pPr marL="914400" indent="-457200">
              <a:spcBef>
                <a:spcPts val="1800"/>
              </a:spcBef>
              <a:buFont typeface="+mj-lt"/>
              <a:buAutoNum type="alphaLcPeriod"/>
              <a:defRPr lang="ru-RU" sz="2000"/>
            </a:lvl2pPr>
            <a:lvl3pPr marL="1371600" indent="-457200">
              <a:spcBef>
                <a:spcPts val="1800"/>
              </a:spcBef>
              <a:buFont typeface="+mj-lt"/>
              <a:buAutoNum type="arabicParenR"/>
              <a:defRPr lang="ru-RU" sz="2000"/>
            </a:lvl3pPr>
            <a:lvl4pPr marL="1371600" indent="0">
              <a:spcBef>
                <a:spcPts val="1800"/>
              </a:spcBef>
              <a:buFont typeface="+mj-lt"/>
              <a:buNone/>
              <a:defRPr lang="ru-RU" sz="2000"/>
            </a:lvl4pPr>
            <a:lvl5pPr marL="2286000" indent="-457200">
              <a:spcBef>
                <a:spcPts val="1800"/>
              </a:spcBef>
              <a:buFont typeface="+mj-lt"/>
              <a:buAutoNum type="arabicPeriod"/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endParaRPr lang="ru-RU" dirty="0"/>
          </a:p>
        </p:txBody>
      </p:sp>
      <p:sp>
        <p:nvSpPr>
          <p:cNvPr id="2" name="Объект 5">
            <a:extLst>
              <a:ext uri="{FF2B5EF4-FFF2-40B4-BE49-F238E27FC236}">
                <a16:creationId xmlns:a16="http://schemas.microsoft.com/office/drawing/2014/main" id="{3AC171DA-232D-44C1-6B93-40BACB298F4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810595"/>
            <a:ext cx="5198269" cy="3319513"/>
          </a:xfrm>
        </p:spPr>
        <p:txBody>
          <a:bodyPr lIns="0" tIns="4572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marL="283464" indent="-283464">
              <a:spcBef>
                <a:spcPts val="1800"/>
              </a:spcBef>
              <a:defRPr lang="ru-RU" sz="2000"/>
            </a:lvl2pPr>
            <a:lvl3pPr marL="548640" indent="-283464">
              <a:spcBef>
                <a:spcPts val="1800"/>
              </a:spcBef>
              <a:defRPr lang="ru-RU" sz="2000"/>
            </a:lvl3pPr>
            <a:lvl4pPr marL="822960" indent="-283464">
              <a:spcBef>
                <a:spcPts val="1800"/>
              </a:spcBef>
              <a:defRPr lang="ru-RU" sz="2000"/>
            </a:lvl4pPr>
            <a:lvl5pPr marL="1005840"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54606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содержимое и рисунок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310" y="278129"/>
            <a:ext cx="5063490" cy="2354026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3" name="Объект 5">
            <a:extLst>
              <a:ext uri="{FF2B5EF4-FFF2-40B4-BE49-F238E27FC236}">
                <a16:creationId xmlns:a16="http://schemas.microsoft.com/office/drawing/2014/main" id="{1EF4505D-6803-3813-7738-04996342781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94360" y="3279579"/>
            <a:ext cx="5044440" cy="2994415"/>
          </a:xfrm>
        </p:spPr>
        <p:txBody>
          <a:bodyPr lIns="0" tIns="22860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indent="-283464">
              <a:spcBef>
                <a:spcPts val="1800"/>
              </a:spcBef>
              <a:defRPr lang="ru-RU" sz="2000"/>
            </a:lvl2pPr>
            <a:lvl3pPr indent="-283464">
              <a:spcBef>
                <a:spcPts val="1800"/>
              </a:spcBef>
              <a:defRPr lang="ru-RU" sz="2000"/>
            </a:lvl3pPr>
            <a:lvl4pPr indent="-283464">
              <a:spcBef>
                <a:spcPts val="1800"/>
              </a:spcBef>
              <a:defRPr lang="ru-RU" sz="2000"/>
            </a:lvl4pPr>
            <a:lvl5pPr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997459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Рисунок 11">
            <a:extLst>
              <a:ext uri="{FF2B5EF4-FFF2-40B4-BE49-F238E27FC236}">
                <a16:creationId xmlns:a16="http://schemas.microsoft.com/office/drawing/2014/main" id="{4658637A-5D36-6127-19BC-C203E23FA4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118225" cy="6858000"/>
          </a:xfrm>
        </p:spPr>
        <p:txBody>
          <a:bodyPr rtlCol="0">
            <a:normAutofit/>
          </a:bodyPr>
          <a:lstStyle>
            <a:lvl1pPr marL="0" indent="0" algn="ctr">
              <a:buNone/>
              <a:defRPr lang="ru-RU" sz="2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9319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содержимое и таблица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CF555767-B3D8-BD57-1D42-7F6E1E668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9" name="Полилиния 13">
              <a:extLst>
                <a:ext uri="{FF2B5EF4-FFF2-40B4-BE49-F238E27FC236}">
                  <a16:creationId xmlns:a16="http://schemas.microsoft.com/office/drawing/2014/main" id="{BC972B6D-098C-52F6-E990-52623B368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" name="Полилиния 14">
              <a:extLst>
                <a:ext uri="{FF2B5EF4-FFF2-40B4-BE49-F238E27FC236}">
                  <a16:creationId xmlns:a16="http://schemas.microsoft.com/office/drawing/2014/main" id="{3F0D3EE3-9A8C-531D-1EEE-1AFAB9F3B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7" name="Полилиния 15">
              <a:extLst>
                <a:ext uri="{FF2B5EF4-FFF2-40B4-BE49-F238E27FC236}">
                  <a16:creationId xmlns:a16="http://schemas.microsoft.com/office/drawing/2014/main" id="{A2BE192C-1768-890B-EC1B-5ED6E1F82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1409" y="4661717"/>
            <a:ext cx="7936230" cy="1380760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70935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Объект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584005"/>
            <a:ext cx="2825115" cy="3999060"/>
          </a:xfrm>
        </p:spPr>
        <p:txBody>
          <a:bodyPr lIns="0" tIns="27432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marL="457200" indent="0">
              <a:spcBef>
                <a:spcPts val="1800"/>
              </a:spcBef>
              <a:buNone/>
              <a:defRPr lang="ru-RU" sz="2000"/>
            </a:lvl2pPr>
            <a:lvl3pPr marL="914400" indent="0">
              <a:spcBef>
                <a:spcPts val="1800"/>
              </a:spcBef>
              <a:buNone/>
              <a:defRPr lang="ru-RU" sz="2000"/>
            </a:lvl3pPr>
            <a:lvl4pPr marL="1371600" indent="0">
              <a:spcBef>
                <a:spcPts val="1800"/>
              </a:spcBef>
              <a:buNone/>
              <a:defRPr lang="ru-RU" sz="2000"/>
            </a:lvl4pPr>
            <a:lvl5pPr marL="1828800" indent="0">
              <a:spcBef>
                <a:spcPts val="1800"/>
              </a:spcBef>
              <a:buNone/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70934" y="584005"/>
            <a:ext cx="7926705" cy="3999060"/>
          </a:xfrm>
        </p:spPr>
        <p:txBody>
          <a:bodyPr lIns="0" rtlCol="0">
            <a:normAutofit/>
          </a:bodyPr>
          <a:lstStyle>
            <a:lvl1pPr marL="0" indent="0">
              <a:spcBef>
                <a:spcPts val="1800"/>
              </a:spcBef>
              <a:buNone/>
              <a:defRPr lang="ru-RU" sz="2000"/>
            </a:lvl1pPr>
            <a:lvl2pPr>
              <a:spcBef>
                <a:spcPts val="600"/>
              </a:spcBef>
              <a:defRPr lang="ru-RU" sz="2000"/>
            </a:lvl2pPr>
            <a:lvl3pPr>
              <a:spcBef>
                <a:spcPts val="1800"/>
              </a:spcBef>
              <a:defRPr lang="ru-RU" sz="2000"/>
            </a:lvl3pPr>
            <a:lvl4pPr>
              <a:spcBef>
                <a:spcPts val="1800"/>
              </a:spcBef>
              <a:defRPr lang="ru-RU" sz="2000"/>
            </a:lvl4pPr>
            <a:lvl5pPr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43291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 содержимого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Полилиния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" name="Полилиния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" name="Полилиния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98408"/>
            <a:ext cx="10972800" cy="1574317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Объект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5523" y="2676525"/>
            <a:ext cx="5746750" cy="3597470"/>
          </a:xfrm>
        </p:spPr>
        <p:txBody>
          <a:bodyPr lIns="0" rtlCol="0">
            <a:normAutofit/>
          </a:bodyPr>
          <a:lstStyle>
            <a:lvl1pPr marL="0" indent="0">
              <a:spcBef>
                <a:spcPts val="1800"/>
              </a:spcBef>
              <a:buNone/>
              <a:defRPr lang="ru-RU" sz="2000"/>
            </a:lvl1pPr>
            <a:lvl2pPr>
              <a:spcBef>
                <a:spcPts val="600"/>
              </a:spcBef>
              <a:defRPr lang="ru-RU" sz="2000"/>
            </a:lvl2pPr>
            <a:lvl3pPr>
              <a:spcBef>
                <a:spcPts val="1800"/>
              </a:spcBef>
              <a:defRPr lang="ru-RU" sz="2000"/>
            </a:lvl3pPr>
            <a:lvl4pPr>
              <a:spcBef>
                <a:spcPts val="1800"/>
              </a:spcBef>
              <a:defRPr lang="ru-RU" sz="2000"/>
            </a:lvl4pPr>
            <a:lvl5pPr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7" name="Объект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20000" y="2676525"/>
            <a:ext cx="3947160" cy="3597470"/>
          </a:xfrm>
        </p:spPr>
        <p:txBody>
          <a:bodyPr lIns="0" rtlCol="0">
            <a:normAutofit/>
          </a:bodyPr>
          <a:lstStyle>
            <a:lvl1pPr marL="342900" indent="-342900">
              <a:spcBef>
                <a:spcPts val="1800"/>
              </a:spcBef>
              <a:buFont typeface="Arial" panose="020B0604020202020204" pitchFamily="34" charset="0"/>
              <a:buChar char="•"/>
              <a:defRPr lang="ru-RU" sz="2000"/>
            </a:lvl1pPr>
            <a:lvl2pPr>
              <a:spcBef>
                <a:spcPts val="1800"/>
              </a:spcBef>
              <a:defRPr lang="ru-RU" sz="2000"/>
            </a:lvl2pPr>
            <a:lvl3pPr>
              <a:spcBef>
                <a:spcPts val="1800"/>
              </a:spcBef>
              <a:defRPr lang="ru-RU" sz="2000"/>
            </a:lvl3pPr>
            <a:lvl4pPr>
              <a:spcBef>
                <a:spcPts val="1800"/>
              </a:spcBef>
              <a:defRPr lang="ru-RU" sz="2000"/>
            </a:lvl4pPr>
            <a:lvl5pPr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9744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02400"/>
            <a:ext cx="10972800" cy="1570325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9" name="Местозаполнитель таблицы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594360" y="2628629"/>
            <a:ext cx="10972800" cy="3636740"/>
          </a:xfrm>
        </p:spPr>
        <p:txBody>
          <a:bodyPr rtlCol="0">
            <a:noAutofit/>
          </a:bodyPr>
          <a:lstStyle>
            <a:lvl1pPr>
              <a:defRPr lang="ru-RU"/>
            </a:lvl1pPr>
          </a:lstStyle>
          <a:p>
            <a:pPr rtl="0"/>
            <a:r>
              <a:rPr lang="ru-RU"/>
              <a:t>Щелкните значок, чтобы добавить таблицу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10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4360" y="41147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ru-RU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flipH="1" flipV="1">
            <a:off x="6092752" y="0"/>
            <a:ext cx="6099248" cy="6099248"/>
            <a:chOff x="0" y="12289"/>
            <a:chExt cx="3550" cy="3551"/>
          </a:xfrm>
        </p:grpSpPr>
        <p:sp>
          <p:nvSpPr>
            <p:cNvPr id="10" name="Полилиния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" name="Полилиния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8" name="Текст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4549552"/>
            <a:ext cx="5486400" cy="164592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ru-RU"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lang="ru-RU" sz="4000"/>
            </a:lvl2pPr>
            <a:lvl3pPr>
              <a:defRPr lang="ru-RU" sz="4000"/>
            </a:lvl3pPr>
            <a:lvl4pPr>
              <a:defRPr lang="ru-RU" sz="4000"/>
            </a:lvl4pPr>
            <a:lvl5pPr>
              <a:defRPr lang="ru-RU" sz="40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58B149C6-5AAC-B8E5-5411-EA38821F67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273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36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30" name="Дата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33648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lang="ru-RU" sz="1100" b="0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endParaRPr lang="ru-RU" dirty="0">
              <a:latin typeface="+mn-lt"/>
            </a:endParaRPr>
          </a:p>
        </p:txBody>
      </p:sp>
      <p:sp>
        <p:nvSpPr>
          <p:cNvPr id="32" name="Номер слайда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436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lang="ru-RU" sz="1100" b="1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698" r:id="rId2"/>
    <p:sldLayoutId id="2147483710" r:id="rId3"/>
    <p:sldLayoutId id="2147483700" r:id="rId4"/>
    <p:sldLayoutId id="2147483701" r:id="rId5"/>
    <p:sldLayoutId id="2147483659" r:id="rId6"/>
    <p:sldLayoutId id="2147483709" r:id="rId7"/>
    <p:sldLayoutId id="2147483708" r:id="rId8"/>
    <p:sldLayoutId id="2147483707" r:id="rId9"/>
    <p:sldLayoutId id="2147483706" r:id="rId10"/>
    <p:sldLayoutId id="2147483705" r:id="rId11"/>
    <p:sldLayoutId id="2147483704" r:id="rId12"/>
    <p:sldLayoutId id="2147483703" r:id="rId13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lang="ru-RU"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 lang="ru-RU">
          <a:solidFill>
            <a:schemeClr val="tx2"/>
          </a:solidFill>
        </a:defRPr>
      </a:lvl2pPr>
      <a:lvl3pPr eaLnBrk="1" hangingPunct="1">
        <a:defRPr lang="ru-RU">
          <a:solidFill>
            <a:schemeClr val="tx2"/>
          </a:solidFill>
        </a:defRPr>
      </a:lvl3pPr>
      <a:lvl4pPr eaLnBrk="1" hangingPunct="1">
        <a:defRPr lang="ru-RU">
          <a:solidFill>
            <a:schemeClr val="tx2"/>
          </a:solidFill>
        </a:defRPr>
      </a:lvl4pPr>
      <a:lvl5pPr eaLnBrk="1" hangingPunct="1">
        <a:defRPr lang="ru-RU">
          <a:solidFill>
            <a:schemeClr val="tx2"/>
          </a:solidFill>
        </a:defRPr>
      </a:lvl5pPr>
      <a:lvl6pPr eaLnBrk="1" hangingPunct="1">
        <a:defRPr lang="ru-RU">
          <a:solidFill>
            <a:schemeClr val="tx2"/>
          </a:solidFill>
        </a:defRPr>
      </a:lvl6pPr>
      <a:lvl7pPr eaLnBrk="1" hangingPunct="1">
        <a:defRPr lang="ru-RU">
          <a:solidFill>
            <a:schemeClr val="tx2"/>
          </a:solidFill>
        </a:defRPr>
      </a:lvl7pPr>
      <a:lvl8pPr eaLnBrk="1" hangingPunct="1">
        <a:defRPr lang="ru-RU">
          <a:solidFill>
            <a:schemeClr val="tx2"/>
          </a:solidFill>
        </a:defRPr>
      </a:lvl8pPr>
      <a:lvl9pPr eaLnBrk="1" hangingPunct="1">
        <a:defRPr lang="ru-RU">
          <a:solidFill>
            <a:schemeClr val="tx2"/>
          </a:solidFill>
        </a:defRPr>
      </a:lvl9pPr>
    </p:titleStyle>
    <p:bodyStyle>
      <a:lvl1pPr marL="228600" indent="-283464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ru-RU"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B1D9D6-2977-ABCD-FDF8-51AFA5064E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9904" y="411479"/>
            <a:ext cx="5486400" cy="329184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Итоговая защита</a:t>
            </a:r>
          </a:p>
        </p:txBody>
      </p:sp>
      <p:pic>
        <p:nvPicPr>
          <p:cNvPr id="3" name="Рисунок 3">
            <a:extLst>
              <a:ext uri="{FF2B5EF4-FFF2-40B4-BE49-F238E27FC236}">
                <a16:creationId xmlns:a16="http://schemas.microsoft.com/office/drawing/2014/main" id="{4F32CC76-B5F0-90FE-673B-1CFAF826A3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1316" y="6212364"/>
            <a:ext cx="1654175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0304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79FA14-562A-919C-A51B-5BD310098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523" y="2385766"/>
            <a:ext cx="7790362" cy="1593507"/>
          </a:xfrm>
        </p:spPr>
        <p:txBody>
          <a:bodyPr/>
          <a:lstStyle/>
          <a:p>
            <a:r>
              <a:rPr lang="ru-RU" dirty="0"/>
              <a:t>Дрон по охране сельскохозяйственной территории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561A15-B41B-553E-8500-7373DC0B677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1866" y="4645479"/>
            <a:ext cx="6787747" cy="2014279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Наставник – Минин Дмитрий Леонидович</a:t>
            </a:r>
          </a:p>
          <a:p>
            <a:pPr marL="0" indent="0">
              <a:buNone/>
            </a:pPr>
            <a:r>
              <a:rPr lang="ru-RU" dirty="0"/>
              <a:t>Трек - Предпринимательский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3C8A808-47BA-090F-DB1A-A85121277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87" y="6191445"/>
            <a:ext cx="1654175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9859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30BF65-C84B-45C3-72CA-AFDA68851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725" y="866775"/>
            <a:ext cx="6787747" cy="680901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Проблема и актуальность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B8EBC2C-6DD7-5003-38EB-40753046FE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3725" y="1864861"/>
            <a:ext cx="7317468" cy="2919412"/>
          </a:xfrm>
        </p:spPr>
        <p:txBody>
          <a:bodyPr tIns="457200" rtlCol="0" anchor="b"/>
          <a:lstStyle>
            <a:defPPr>
              <a:defRPr lang="ru-RU"/>
            </a:defPPr>
          </a:lstStyle>
          <a:p>
            <a:pPr marL="0" indent="0" rtl="0">
              <a:buNone/>
            </a:pPr>
            <a:r>
              <a:rPr lang="ru-RU" dirty="0"/>
              <a:t>Проблемы, которые может решить проект</a:t>
            </a:r>
            <a:r>
              <a:rPr lang="en-US" dirty="0"/>
              <a:t>:</a:t>
            </a:r>
            <a:endParaRPr lang="ru-RU" dirty="0"/>
          </a:p>
          <a:p>
            <a:r>
              <a:rPr lang="ru-RU" dirty="0"/>
              <a:t>Сложность наблюдения за большими территориями</a:t>
            </a:r>
          </a:p>
          <a:p>
            <a:r>
              <a:rPr lang="ru-RU" dirty="0"/>
              <a:t>Дороговизна установки большого кол-ва камер и невозможность установки в некоторых местностях</a:t>
            </a:r>
          </a:p>
          <a:p>
            <a:r>
              <a:rPr lang="ru-RU" dirty="0"/>
              <a:t>Потери от вредителей и угроз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7D6B40-36BE-7F56-DF21-97082CAB531A}"/>
              </a:ext>
            </a:extLst>
          </p:cNvPr>
          <p:cNvSpPr txBox="1"/>
          <p:nvPr/>
        </p:nvSpPr>
        <p:spPr>
          <a:xfrm>
            <a:off x="2718707" y="4784273"/>
            <a:ext cx="909297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Доступность дронов и технологий обработки данных открывает новые возможности для повышения эффективности сельского хозяйства. </a:t>
            </a:r>
          </a:p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Увеличение случаев краж и вандализма на сельскохозяйственных угодьях требует современных решений.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C7A0C94-B933-D244-E38F-298DC0125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87" y="6191445"/>
            <a:ext cx="1654175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6685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EC8DC32-1EC2-1247-10C0-23A90CDB3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 проблемы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0903DD76-5F91-41FE-A7CC-7BEAB040B16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767691" y="2167708"/>
            <a:ext cx="8082643" cy="1530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Наша команда решила разработать универсальный модуль, способный легко стыковаться почти с каждым дроном. </a:t>
            </a:r>
          </a:p>
          <a:p>
            <a:pPr marL="0" indent="0">
              <a:buNone/>
            </a:pP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Объект 4">
            <a:extLst>
              <a:ext uri="{FF2B5EF4-FFF2-40B4-BE49-F238E27FC236}">
                <a16:creationId xmlns:a16="http://schemas.microsoft.com/office/drawing/2014/main" id="{FA7128B4-DAD7-E5A7-42C9-91AE7FB97F5D}"/>
              </a:ext>
            </a:extLst>
          </p:cNvPr>
          <p:cNvSpPr txBox="1">
            <a:spLocks/>
          </p:cNvSpPr>
          <p:nvPr/>
        </p:nvSpPr>
        <p:spPr>
          <a:xfrm>
            <a:off x="3616777" y="3429000"/>
            <a:ext cx="8082643" cy="1530713"/>
          </a:xfrm>
          <a:prstGeom prst="rect">
            <a:avLst/>
          </a:prstGeom>
        </p:spPr>
        <p:txBody>
          <a:bodyPr vert="horz" lIns="0" tIns="228600" rIns="0" bIns="0" rtlCol="0">
            <a:normAutofit/>
          </a:bodyPr>
          <a:lstStyle>
            <a:defPPr>
              <a:defRPr lang="ru-RU"/>
            </a:defPPr>
            <a:lvl1pPr marL="283464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Модуль способен нести на себе различное оборудование, которое можно легко будет заменить.</a:t>
            </a:r>
          </a:p>
        </p:txBody>
      </p:sp>
      <p:sp>
        <p:nvSpPr>
          <p:cNvPr id="7" name="Объект 4">
            <a:extLst>
              <a:ext uri="{FF2B5EF4-FFF2-40B4-BE49-F238E27FC236}">
                <a16:creationId xmlns:a16="http://schemas.microsoft.com/office/drawing/2014/main" id="{96D624FC-D142-DD1D-2797-7247EFC33499}"/>
              </a:ext>
            </a:extLst>
          </p:cNvPr>
          <p:cNvSpPr txBox="1">
            <a:spLocks/>
          </p:cNvSpPr>
          <p:nvPr/>
        </p:nvSpPr>
        <p:spPr>
          <a:xfrm>
            <a:off x="4109357" y="4757057"/>
            <a:ext cx="7998279" cy="1530713"/>
          </a:xfrm>
          <a:prstGeom prst="rect">
            <a:avLst/>
          </a:prstGeom>
        </p:spPr>
        <p:txBody>
          <a:bodyPr vert="horz" lIns="0" tIns="228600" rIns="0" bIns="0" rtlCol="0">
            <a:normAutofit/>
          </a:bodyPr>
          <a:lstStyle>
            <a:defPPr>
              <a:defRPr lang="ru-RU"/>
            </a:defPPr>
            <a:lvl1pPr marL="283464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Универсальность будет его фишкой, благодаря этому дрон с модулем смогут использовать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ао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многих отраслях.</a:t>
            </a:r>
          </a:p>
        </p:txBody>
      </p:sp>
    </p:spTree>
    <p:extLst>
      <p:ext uri="{BB962C8B-B14F-4D97-AF65-F5344CB8AC3E}">
        <p14:creationId xmlns:p14="http://schemas.microsoft.com/office/powerpoint/2010/main" val="1888900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Растение крупным планом">
            <a:extLst>
              <a:ext uri="{FF2B5EF4-FFF2-40B4-BE49-F238E27FC236}">
                <a16:creationId xmlns:a16="http://schemas.microsoft.com/office/drawing/2014/main" id="{8DB431A1-9806-9CFE-0E5F-1A5611C2A66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" r="23"/>
          <a:stretch/>
        </p:blipFill>
        <p:spPr>
          <a:xfrm>
            <a:off x="0" y="0"/>
            <a:ext cx="12192000" cy="6880225"/>
          </a:xfr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C37279A-330D-886F-340D-494A5005E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59" y="444933"/>
            <a:ext cx="5477479" cy="329184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Целевая аудитория</a:t>
            </a:r>
          </a:p>
        </p:txBody>
      </p:sp>
    </p:spTree>
    <p:extLst>
      <p:ext uri="{BB962C8B-B14F-4D97-AF65-F5344CB8AC3E}">
        <p14:creationId xmlns:p14="http://schemas.microsoft.com/office/powerpoint/2010/main" val="2249372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B8CE60-587E-1D5C-8B50-ED3441BA4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310" y="103670"/>
            <a:ext cx="5063490" cy="960671"/>
          </a:xfrm>
        </p:spPr>
        <p:txBody>
          <a:bodyPr rtlCol="0" anchor="b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 sz="3600" dirty="0"/>
              <a:t>К основной аудитории можно отнести</a:t>
            </a:r>
            <a:r>
              <a:rPr lang="en-US" sz="3600" dirty="0"/>
              <a:t>:</a:t>
            </a:r>
            <a:endParaRPr lang="ru-RU" sz="3600" dirty="0"/>
          </a:p>
        </p:txBody>
      </p:sp>
      <p:pic>
        <p:nvPicPr>
          <p:cNvPr id="12" name="Рисунок 4">
            <a:extLst>
              <a:ext uri="{FF2B5EF4-FFF2-40B4-BE49-F238E27FC236}">
                <a16:creationId xmlns:a16="http://schemas.microsoft.com/office/drawing/2014/main" id="{7D5BDB53-9169-3BBC-9362-0539514AC7D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80" r="25801"/>
          <a:stretch/>
        </p:blipFill>
        <p:spPr>
          <a:xfrm>
            <a:off x="6096000" y="10"/>
            <a:ext cx="6118225" cy="6857990"/>
          </a:xfrm>
          <a:noFill/>
        </p:spPr>
      </p:pic>
      <p:sp>
        <p:nvSpPr>
          <p:cNvPr id="4" name="Текст 2">
            <a:extLst>
              <a:ext uri="{FF2B5EF4-FFF2-40B4-BE49-F238E27FC236}">
                <a16:creationId xmlns:a16="http://schemas.microsoft.com/office/drawing/2014/main" id="{4FD2C851-8970-B7D0-5238-81E59F6E6798}"/>
              </a:ext>
            </a:extLst>
          </p:cNvPr>
          <p:cNvSpPr txBox="1">
            <a:spLocks/>
          </p:cNvSpPr>
          <p:nvPr/>
        </p:nvSpPr>
        <p:spPr>
          <a:xfrm>
            <a:off x="594360" y="1064342"/>
            <a:ext cx="5044440" cy="1809488"/>
          </a:xfrm>
          <a:prstGeom prst="rect">
            <a:avLst/>
          </a:prstGeom>
        </p:spPr>
        <p:txBody>
          <a:bodyPr vert="horz" lIns="0" tIns="228600" rIns="0" bIns="0" rtlCol="0">
            <a:normAutofit/>
          </a:bodyPr>
          <a:lstStyle>
            <a:defPPr>
              <a:defRPr lang="ru-RU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Фермеры и агрономы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Сельскохозяйственные кооперативы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7103B57A-5186-2F0F-BCBB-ACE1CB4CFA93}"/>
              </a:ext>
            </a:extLst>
          </p:cNvPr>
          <p:cNvSpPr txBox="1">
            <a:spLocks/>
          </p:cNvSpPr>
          <p:nvPr/>
        </p:nvSpPr>
        <p:spPr>
          <a:xfrm>
            <a:off x="584835" y="3121208"/>
            <a:ext cx="5063490" cy="960671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defPPr>
              <a:defRPr lang="ru-RU"/>
            </a:defPPr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ru-RU" sz="44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ru-RU">
                <a:solidFill>
                  <a:schemeClr val="tx2"/>
                </a:solidFill>
              </a:defRPr>
            </a:lvl2pPr>
            <a:lvl3pPr eaLnBrk="1" hangingPunct="1">
              <a:defRPr lang="ru-RU">
                <a:solidFill>
                  <a:schemeClr val="tx2"/>
                </a:solidFill>
              </a:defRPr>
            </a:lvl3pPr>
            <a:lvl4pPr eaLnBrk="1" hangingPunct="1">
              <a:defRPr lang="ru-RU">
                <a:solidFill>
                  <a:schemeClr val="tx2"/>
                </a:solidFill>
              </a:defRPr>
            </a:lvl4pPr>
            <a:lvl5pPr eaLnBrk="1" hangingPunct="1">
              <a:defRPr lang="ru-RU">
                <a:solidFill>
                  <a:schemeClr val="tx2"/>
                </a:solidFill>
              </a:defRPr>
            </a:lvl5pPr>
            <a:lvl6pPr eaLnBrk="1" hangingPunct="1">
              <a:defRPr lang="ru-RU">
                <a:solidFill>
                  <a:schemeClr val="tx2"/>
                </a:solidFill>
              </a:defRPr>
            </a:lvl6pPr>
            <a:lvl7pPr eaLnBrk="1" hangingPunct="1">
              <a:defRPr lang="ru-RU">
                <a:solidFill>
                  <a:schemeClr val="tx2"/>
                </a:solidFill>
              </a:defRPr>
            </a:lvl7pPr>
            <a:lvl8pPr eaLnBrk="1" hangingPunct="1">
              <a:defRPr lang="ru-RU">
                <a:solidFill>
                  <a:schemeClr val="tx2"/>
                </a:solidFill>
              </a:defRPr>
            </a:lvl8pPr>
            <a:lvl9pPr eaLnBrk="1" hangingPunct="1">
              <a:defRPr lang="ru-RU">
                <a:solidFill>
                  <a:schemeClr val="tx2"/>
                </a:solidFill>
              </a:defRPr>
            </a:lvl9pPr>
          </a:lstStyle>
          <a:p>
            <a:r>
              <a:rPr lang="ru-RU" sz="3600" dirty="0"/>
              <a:t>Дополнительная аудитория</a:t>
            </a:r>
            <a:r>
              <a:rPr lang="en-US" sz="3600" dirty="0"/>
              <a:t>:</a:t>
            </a:r>
            <a:endParaRPr lang="ru-RU" sz="3600" dirty="0"/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77797C4B-CD7C-8799-70BD-0C406922E6E9}"/>
              </a:ext>
            </a:extLst>
          </p:cNvPr>
          <p:cNvSpPr txBox="1">
            <a:spLocks/>
          </p:cNvSpPr>
          <p:nvPr/>
        </p:nvSpPr>
        <p:spPr>
          <a:xfrm>
            <a:off x="575310" y="4003229"/>
            <a:ext cx="5390061" cy="2751101"/>
          </a:xfrm>
          <a:prstGeom prst="rect">
            <a:avLst/>
          </a:prstGeom>
        </p:spPr>
        <p:txBody>
          <a:bodyPr vert="horz" lIns="0" tIns="228600" rIns="0" bIns="0" rtlCol="0">
            <a:normAutofit/>
          </a:bodyPr>
          <a:lstStyle>
            <a:defPPr>
              <a:defRPr lang="ru-RU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Научные и исследовательские организации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Государственные органы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Люди, нуждающиеся в личном пользовании</a:t>
            </a:r>
          </a:p>
        </p:txBody>
      </p:sp>
    </p:spTree>
    <p:extLst>
      <p:ext uri="{BB962C8B-B14F-4D97-AF65-F5344CB8AC3E}">
        <p14:creationId xmlns:p14="http://schemas.microsoft.com/office/powerpoint/2010/main" val="1440871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Аналоги и конкуренты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F70BD87D-F7DA-961B-4024-A354DC87D1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23010" y="2610184"/>
            <a:ext cx="9227275" cy="1458005"/>
          </a:xfrm>
        </p:spPr>
        <p:txBody>
          <a:bodyPr rtlCol="0" anchor="b">
            <a:noAutofit/>
          </a:bodyPr>
          <a:lstStyle>
            <a:defPPr>
              <a:defRPr lang="ru-RU"/>
            </a:defPPr>
          </a:lstStyle>
          <a:p>
            <a:pPr marL="0" indent="0" rtl="0">
              <a:buNone/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 Конкурентов, которые закрепились на рынке, пока что нет. Люди самостоятельно подбирают оборудование и лично создают крепление, на котором хоть как-то можно закрепить оборудование.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C78CEA4F-D72A-C069-6A51-328B103CA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Полилиния 19">
              <a:extLst>
                <a:ext uri="{FF2B5EF4-FFF2-40B4-BE49-F238E27FC236}">
                  <a16:creationId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" name="Полилиния 20">
              <a:extLst>
                <a:ext uri="{FF2B5EF4-FFF2-40B4-BE49-F238E27FC236}">
                  <a16:creationId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2" name="Полилиния 21">
              <a:extLst>
                <a:ext uri="{FF2B5EF4-FFF2-40B4-BE49-F238E27FC236}">
                  <a16:creationId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2" name="Текст 6">
            <a:extLst>
              <a:ext uri="{FF2B5EF4-FFF2-40B4-BE49-F238E27FC236}">
                <a16:creationId xmlns:a16="http://schemas.microsoft.com/office/drawing/2014/main" id="{BA91A457-BEC3-E922-3EFD-2F6B80DCE073}"/>
              </a:ext>
            </a:extLst>
          </p:cNvPr>
          <p:cNvSpPr txBox="1">
            <a:spLocks/>
          </p:cNvSpPr>
          <p:nvPr/>
        </p:nvSpPr>
        <p:spPr>
          <a:xfrm>
            <a:off x="3263690" y="5074921"/>
            <a:ext cx="7859486" cy="1060032"/>
          </a:xfrm>
          <a:prstGeom prst="rect">
            <a:avLst/>
          </a:prstGeom>
        </p:spPr>
        <p:txBody>
          <a:bodyPr vert="horz" lIns="0" tIns="228600" rIns="0" bIns="0" rtlCol="0" anchor="b">
            <a:noAutofit/>
          </a:bodyPr>
          <a:lstStyle>
            <a:defPPr>
              <a:defRPr lang="ru-RU"/>
            </a:defPPr>
            <a:lvl1pPr marL="283464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Существуют отдельные продавцы на просторах интерната, которые на заказ могут изготавливать модули по вашему запросу, однако таких людей не много.</a:t>
            </a:r>
          </a:p>
        </p:txBody>
      </p:sp>
    </p:spTree>
    <p:extLst>
      <p:ext uri="{BB962C8B-B14F-4D97-AF65-F5344CB8AC3E}">
        <p14:creationId xmlns:p14="http://schemas.microsoft.com/office/powerpoint/2010/main" val="3200312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BD29B5-1B58-809F-FEA7-B82105E94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8885" y="3499667"/>
            <a:ext cx="4939666" cy="254281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Доходы и расходы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6F97AD4D-526C-9C81-7BBA-31149CC06376}"/>
              </a:ext>
            </a:extLst>
          </p:cNvPr>
          <p:cNvSpPr txBox="1">
            <a:spLocks/>
          </p:cNvSpPr>
          <p:nvPr/>
        </p:nvSpPr>
        <p:spPr>
          <a:xfrm>
            <a:off x="480060" y="357869"/>
            <a:ext cx="4490827" cy="1944461"/>
          </a:xfrm>
          <a:prstGeom prst="rect">
            <a:avLst/>
          </a:prstGeom>
        </p:spPr>
        <p:txBody>
          <a:bodyPr vert="horz" lIns="0" tIns="45720" rIns="0" bIns="0" rtlCol="0">
            <a:normAutofit/>
          </a:bodyPr>
          <a:lstStyle>
            <a:defPPr>
              <a:defRPr lang="ru-RU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83464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54864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82296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00584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2400" b="1" dirty="0"/>
              <a:t> На этапе разработки модуля все средства брались из собственного кармана, мы не планировали сразу выходить на рынок или искать спонсоров.</a:t>
            </a:r>
          </a:p>
        </p:txBody>
      </p:sp>
      <p:sp>
        <p:nvSpPr>
          <p:cNvPr id="9" name="Объект 3">
            <a:extLst>
              <a:ext uri="{FF2B5EF4-FFF2-40B4-BE49-F238E27FC236}">
                <a16:creationId xmlns:a16="http://schemas.microsoft.com/office/drawing/2014/main" id="{906AA28D-2469-BDDE-9F46-C6E2E1D8C3F5}"/>
              </a:ext>
            </a:extLst>
          </p:cNvPr>
          <p:cNvSpPr txBox="1">
            <a:spLocks/>
          </p:cNvSpPr>
          <p:nvPr/>
        </p:nvSpPr>
        <p:spPr>
          <a:xfrm>
            <a:off x="480060" y="2445007"/>
            <a:ext cx="5180709" cy="3597470"/>
          </a:xfrm>
          <a:prstGeom prst="rect">
            <a:avLst/>
          </a:prstGeom>
        </p:spPr>
        <p:txBody>
          <a:bodyPr rtlCol="0">
            <a:noAutofit/>
          </a:bodyPr>
          <a:lstStyle>
            <a:defPPr>
              <a:defRPr lang="ru-RU"/>
            </a:defPPr>
            <a:lvl1pPr marL="228600" indent="-283464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ru-RU"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/>
              <a:t>Список расходов:</a:t>
            </a:r>
          </a:p>
          <a:p>
            <a:pPr lvl="1"/>
            <a:r>
              <a:rPr lang="ru-RU" b="1" dirty="0"/>
              <a:t>Лицензия программы </a:t>
            </a:r>
            <a:r>
              <a:rPr lang="ru-RU" b="1" dirty="0" err="1"/>
              <a:t>Solidworks</a:t>
            </a:r>
            <a:r>
              <a:rPr lang="ru-RU" b="1" dirty="0"/>
              <a:t> </a:t>
            </a:r>
            <a:r>
              <a:rPr lang="ru-RU" b="1" dirty="0" err="1"/>
              <a:t>Cad</a:t>
            </a:r>
            <a:br>
              <a:rPr lang="ru-RU" b="1" dirty="0"/>
            </a:br>
            <a:r>
              <a:rPr lang="ru-RU" b="1" dirty="0"/>
              <a:t>- 8000 руб. (Месяц пользования)</a:t>
            </a:r>
          </a:p>
          <a:p>
            <a:pPr lvl="1"/>
            <a:r>
              <a:rPr lang="ru-RU" b="1" dirty="0"/>
              <a:t>Затраты на материал – 1000 руб.</a:t>
            </a:r>
          </a:p>
          <a:p>
            <a:pPr lvl="1"/>
            <a:r>
              <a:rPr lang="ru-RU" b="1" dirty="0"/>
              <a:t>Крепёжный материал (Болты, винты, гайки и т.д.) – 500 руб.</a:t>
            </a:r>
          </a:p>
          <a:p>
            <a:pPr lvl="1"/>
            <a:r>
              <a:rPr lang="ru-RU" b="1" dirty="0"/>
              <a:t>Услуги программиста и заказ изготовление платы – 2000 руб.</a:t>
            </a:r>
          </a:p>
        </p:txBody>
      </p:sp>
    </p:spTree>
    <p:extLst>
      <p:ext uri="{BB962C8B-B14F-4D97-AF65-F5344CB8AC3E}">
        <p14:creationId xmlns:p14="http://schemas.microsoft.com/office/powerpoint/2010/main" val="3088225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5346ED-721D-85EE-2F1B-A31D0912D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78129"/>
            <a:ext cx="9778365" cy="1494596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Риски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097449-5B72-ADA0-3B2D-1CBC160D6B9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94360" y="2375126"/>
            <a:ext cx="7553597" cy="906917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rtl="0">
              <a:lnSpc>
                <a:spcPct val="100000"/>
              </a:lnSpc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Как и в любом проекте у нас есть риски, из-за которых проект может остановится на определённом этапе.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644AC910-343D-DF65-8FC1-22C4443112AF}"/>
              </a:ext>
            </a:extLst>
          </p:cNvPr>
          <p:cNvSpPr txBox="1">
            <a:spLocks/>
          </p:cNvSpPr>
          <p:nvPr/>
        </p:nvSpPr>
        <p:spPr>
          <a:xfrm>
            <a:off x="1843495" y="3429000"/>
            <a:ext cx="7553597" cy="2833007"/>
          </a:xfrm>
          <a:prstGeom prst="rect">
            <a:avLst/>
          </a:prstGeom>
        </p:spPr>
        <p:txBody>
          <a:bodyPr vert="horz" lIns="0" tIns="45720" rIns="0" bIns="0" rtlCol="0">
            <a:normAutofit/>
          </a:bodyPr>
          <a:lstStyle>
            <a:defPPr>
              <a:defRPr lang="ru-RU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83464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59436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82296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00584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ru-RU" sz="2400" b="1" dirty="0"/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AE99D281-1451-B0DA-A56C-230867B6B1EB}"/>
              </a:ext>
            </a:extLst>
          </p:cNvPr>
          <p:cNvSpPr txBox="1">
            <a:spLocks/>
          </p:cNvSpPr>
          <p:nvPr/>
        </p:nvSpPr>
        <p:spPr>
          <a:xfrm>
            <a:off x="1541416" y="3428319"/>
            <a:ext cx="7553597" cy="3348038"/>
          </a:xfrm>
          <a:prstGeom prst="rect">
            <a:avLst/>
          </a:prstGeom>
        </p:spPr>
        <p:txBody>
          <a:bodyPr vert="horz" lIns="0" tIns="45720" rIns="0" bIns="0" rtlCol="0">
            <a:normAutofit lnSpcReduction="10000"/>
          </a:bodyPr>
          <a:lstStyle>
            <a:defPPr>
              <a:defRPr lang="ru-RU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83464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59436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82296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00584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3200" b="1" dirty="0">
                <a:latin typeface="+mj-lt"/>
              </a:rPr>
              <a:t>Можно выделить несколько главных</a:t>
            </a:r>
            <a:r>
              <a:rPr lang="en-US" sz="3200" b="1" dirty="0">
                <a:latin typeface="+mj-lt"/>
              </a:rPr>
              <a:t>:</a:t>
            </a:r>
            <a:endParaRPr lang="ru-RU" sz="3200" b="1" dirty="0">
              <a:latin typeface="+mj-lt"/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Недостаточность навыков работы с программами, в следствии невозможность создания модели и чертежей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Отсутствие возможности постоянного изучения дрона и его испытания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Невозможность изготовления модуля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4842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76A9A9A7-F1D2-237D-AC72-E21A286F0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02400"/>
            <a:ext cx="4174285" cy="15703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Результат проектной работы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A33574-06D8-330B-8F9E-1115424A89F8}"/>
              </a:ext>
            </a:extLst>
          </p:cNvPr>
          <p:cNvSpPr txBox="1"/>
          <p:nvPr/>
        </p:nvSpPr>
        <p:spPr>
          <a:xfrm>
            <a:off x="3924289" y="261008"/>
            <a:ext cx="73518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Для первого прототипа было принято решение изготовить относительно простой модуль сброса груза. 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Для этого наша команда разработала несколько отдельных деталей, которые в последствии могли быть напечатаны на 3д принтере.</a:t>
            </a:r>
          </a:p>
        </p:txBody>
      </p:sp>
      <p:pic>
        <p:nvPicPr>
          <p:cNvPr id="21" name="Рисунок 20" descr="Изображение выглядит как ванная, плитка, туалет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A7547EFB-2585-0B43-6833-177A5FC46C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" y="2407134"/>
            <a:ext cx="2768272" cy="2076204"/>
          </a:xfrm>
          <a:prstGeom prst="rect">
            <a:avLst/>
          </a:prstGeom>
        </p:spPr>
      </p:pic>
      <p:pic>
        <p:nvPicPr>
          <p:cNvPr id="23" name="Рисунок 22" descr="Изображение выглядит как детская площадка, синий, игрушка&#10;&#10;Автоматически созданное описание">
            <a:extLst>
              <a:ext uri="{FF2B5EF4-FFF2-40B4-BE49-F238E27FC236}">
                <a16:creationId xmlns:a16="http://schemas.microsoft.com/office/drawing/2014/main" id="{2FE05D69-1C74-4D35-9F6F-A222FEA920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97" y="4555301"/>
            <a:ext cx="2800398" cy="2100299"/>
          </a:xfrm>
          <a:prstGeom prst="rect">
            <a:avLst/>
          </a:prstGeom>
        </p:spPr>
      </p:pic>
      <p:pic>
        <p:nvPicPr>
          <p:cNvPr id="25" name="Рисунок 24" descr="Изображение выглядит как контейнер, синий, пол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97EF3AFB-BE76-65B9-A558-3D3D3ACF05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240" y="2407134"/>
            <a:ext cx="2800399" cy="2100299"/>
          </a:xfrm>
          <a:prstGeom prst="rect">
            <a:avLst/>
          </a:prstGeom>
        </p:spPr>
      </p:pic>
      <p:pic>
        <p:nvPicPr>
          <p:cNvPr id="27" name="Рисунок 26" descr="Изображение выглядит как синий, контейнер, корзин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9C2E6B01-DA6B-A98C-EC3F-D9E4CB5D60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5800" y="2407134"/>
            <a:ext cx="2768272" cy="2076204"/>
          </a:xfrm>
          <a:prstGeom prst="rect">
            <a:avLst/>
          </a:prstGeom>
        </p:spPr>
      </p:pic>
      <p:pic>
        <p:nvPicPr>
          <p:cNvPr id="29" name="Рисунок 28" descr="Изображение выглядит как синий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D6523A1C-3E9F-3070-12DE-D86D59873B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237" y="4555302"/>
            <a:ext cx="2800398" cy="2100298"/>
          </a:xfrm>
          <a:prstGeom prst="rect">
            <a:avLst/>
          </a:prstGeom>
        </p:spPr>
      </p:pic>
      <p:pic>
        <p:nvPicPr>
          <p:cNvPr id="31" name="Рисунок 30" descr="Изображение выглядит как синий, дизайн, мат&#10;&#10;Автоматически созданное описание">
            <a:extLst>
              <a:ext uri="{FF2B5EF4-FFF2-40B4-BE49-F238E27FC236}">
                <a16:creationId xmlns:a16="http://schemas.microsoft.com/office/drawing/2014/main" id="{A16261A2-2E72-21E5-06D7-B2AFA366CA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240" y="4555299"/>
            <a:ext cx="2800399" cy="210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695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E9F3F28-3EFA-54DC-2297-D0E7B2F8BB27}"/>
              </a:ext>
            </a:extLst>
          </p:cNvPr>
          <p:cNvSpPr txBox="1"/>
          <p:nvPr/>
        </p:nvSpPr>
        <p:spPr>
          <a:xfrm>
            <a:off x="560439" y="285135"/>
            <a:ext cx="103388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Дальше эти детали были изготовлены на 3д принтере. При подготовке модуля, нам помогли с установкой микроконтроллера моторчика, который принимал сигнал с приложения. Нашей команде был предоставлен дрон на некоторое время, тогда мы и испытали наше устройство.</a:t>
            </a:r>
          </a:p>
        </p:txBody>
      </p:sp>
      <p:pic>
        <p:nvPicPr>
          <p:cNvPr id="8" name="Рисунок 7" descr="Изображение выглядит как кабель, электроника, Электрическая проводка, устройство&#10;&#10;Автоматически созданное описание">
            <a:extLst>
              <a:ext uri="{FF2B5EF4-FFF2-40B4-BE49-F238E27FC236}">
                <a16:creationId xmlns:a16="http://schemas.microsoft.com/office/drawing/2014/main" id="{F7EB8375-D39C-7395-2D47-2544C8F460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796" y="1843669"/>
            <a:ext cx="3545288" cy="5014331"/>
          </a:xfrm>
          <a:prstGeom prst="rect">
            <a:avLst/>
          </a:prstGeom>
        </p:spPr>
      </p:pic>
      <p:pic>
        <p:nvPicPr>
          <p:cNvPr id="10" name="Рисунок 9" descr="Изображение выглядит как машина, серебряный, на открытом воздухе, земля&#10;&#10;Автоматически созданное описание">
            <a:extLst>
              <a:ext uri="{FF2B5EF4-FFF2-40B4-BE49-F238E27FC236}">
                <a16:creationId xmlns:a16="http://schemas.microsoft.com/office/drawing/2014/main" id="{DF660DEA-E9EF-2D4B-EFC1-E24B051191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0196" y="1843669"/>
            <a:ext cx="3545289" cy="501433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B208512-05A2-DEE2-C928-0125EC772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87" y="6191445"/>
            <a:ext cx="1654175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24286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9C39B889-5330-827F-E433-B3ADE2BC1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Члены команды</a:t>
            </a:r>
            <a:r>
              <a:rPr lang="en-US" dirty="0"/>
              <a:t>:</a:t>
            </a:r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07E1087A-FF9B-F59C-4DBB-9C25E73252A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sz="24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Васильев Сергей Викторович</a:t>
            </a:r>
          </a:p>
          <a:p>
            <a:r>
              <a:rPr lang="ru-RU" sz="24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Васильев Глеб Юрьевич</a:t>
            </a:r>
            <a:endParaRPr lang="ru-RU" dirty="0">
              <a:latin typeface="+mj-lt"/>
            </a:endParaRPr>
          </a:p>
          <a:p>
            <a:r>
              <a:rPr lang="ru-RU" sz="24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Галафеев</a:t>
            </a:r>
            <a:r>
              <a:rPr lang="ru-RU" sz="24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 Егор Андреевич</a:t>
            </a:r>
          </a:p>
          <a:p>
            <a:r>
              <a:rPr lang="ru-RU" sz="24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Казарян Арсен </a:t>
            </a:r>
            <a:r>
              <a:rPr lang="ru-RU" sz="24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Артюшевич</a:t>
            </a:r>
            <a:endParaRPr lang="ru-RU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  <a:p>
            <a:r>
              <a:rPr lang="ru-RU" sz="24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Примов</a:t>
            </a:r>
            <a:r>
              <a:rPr lang="ru-RU" sz="24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 Владислав Алексеевич</a:t>
            </a:r>
          </a:p>
          <a:p>
            <a:r>
              <a:rPr lang="ru-RU" sz="24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Хахалкин</a:t>
            </a:r>
            <a:r>
              <a:rPr lang="ru-RU" sz="24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 Алексей Александрович</a:t>
            </a:r>
          </a:p>
        </p:txBody>
      </p:sp>
    </p:spTree>
    <p:extLst>
      <p:ext uri="{BB962C8B-B14F-4D97-AF65-F5344CB8AC3E}">
        <p14:creationId xmlns:p14="http://schemas.microsoft.com/office/powerpoint/2010/main" val="2170446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10C1B7-6E4E-3DEE-50C0-1CA3B14303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" y="411479"/>
            <a:ext cx="5486400" cy="329184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Спасибо!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29FE233-42AC-B1EA-B4A2-363A9016A8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87" y="6191445"/>
            <a:ext cx="1654175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1132419"/>
      </p:ext>
    </p:extLst>
  </p:cSld>
  <p:clrMapOvr>
    <a:masterClrMapping/>
  </p:clrMapOvr>
</p:sld>
</file>

<file path=ppt/theme/theme1.xml><?xml version="1.0" encoding="utf-8"?>
<a:theme xmlns:a="http://schemas.openxmlformats.org/drawingml/2006/main" name="Пользовательская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175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78853419_Win32_SL_V5" id="{958D2C9E-948D-4354-BF9D-DF8AE3C2B240}" vid="{22D4A967-05D2-4D72-8594-54CFF3414833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6D24F1A-6251-4B9A-A918-7D6F3A8F7E2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A0FE134-9032-4C7F-BC57-C7DE3F833363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A8A8ECD1-788F-484B-9043-D957FCFDF1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443</Words>
  <Application>Microsoft Office PowerPoint</Application>
  <PresentationFormat>Широкоэкранный</PresentationFormat>
  <Paragraphs>61</Paragraphs>
  <Slides>13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Franklin Gothic Book</vt:lpstr>
      <vt:lpstr>Franklin Gothic Demi</vt:lpstr>
      <vt:lpstr>Пользовательская</vt:lpstr>
      <vt:lpstr>Итоговая защита</vt:lpstr>
      <vt:lpstr>Дрон по охране сельскохозяйственной территории</vt:lpstr>
      <vt:lpstr>Проблема и актуальность</vt:lpstr>
      <vt:lpstr>Решение проблемы</vt:lpstr>
      <vt:lpstr>Целевая аудитория</vt:lpstr>
      <vt:lpstr>К основной аудитории можно отнести:</vt:lpstr>
      <vt:lpstr>Аналоги и конкуренты</vt:lpstr>
      <vt:lpstr>Доходы и расходы</vt:lpstr>
      <vt:lpstr>Риски</vt:lpstr>
      <vt:lpstr>Результат проектной работы</vt:lpstr>
      <vt:lpstr>Презентация PowerPoint</vt:lpstr>
      <vt:lpstr>Члены команды:</vt:lpstr>
      <vt:lpstr>Спасибо!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2023-12-20T08:12:12Z</dcterms:created>
  <dcterms:modified xsi:type="dcterms:W3CDTF">2024-12-13T09:54:59Z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