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J9MI4sJyzY8QWFR0vgLwIIcch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66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7294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3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3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3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3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3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3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3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3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3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3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3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3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3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463" y="-34440"/>
            <a:ext cx="12251463" cy="689244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-9" y="2773337"/>
            <a:ext cx="88206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endParaRPr sz="3638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2102" y="4581128"/>
            <a:ext cx="2187795" cy="112688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"/>
          <p:cNvSpPr txBox="1"/>
          <p:nvPr/>
        </p:nvSpPr>
        <p:spPr>
          <a:xfrm>
            <a:off x="1951451" y="474725"/>
            <a:ext cx="8229600" cy="3012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1" dirty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</a:rPr>
              <a:t>Зоо</a:t>
            </a:r>
            <a:r>
              <a:rPr lang="en-US" sz="6900" b="1" i="0" u="none" strike="noStrike" dirty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sym typeface="Arial"/>
              </a:rPr>
              <a:t>Гостиница </a:t>
            </a:r>
            <a:endParaRPr sz="3900" b="1" dirty="0">
              <a:ln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1" i="0" u="none" strike="noStrike" dirty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sym typeface="Arial"/>
              </a:rPr>
              <a:t>«</a:t>
            </a:r>
            <a:r>
              <a:rPr lang="en-US" sz="6900" b="1" i="0" u="none" strike="noStrike" dirty="0" err="1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sym typeface="Arial"/>
              </a:rPr>
              <a:t>ЛапкОтель</a:t>
            </a:r>
            <a:r>
              <a:rPr lang="en-US" sz="6900" b="1" i="0" u="none" strike="noStrike" dirty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sym typeface="Arial"/>
              </a:rPr>
              <a:t>»</a:t>
            </a:r>
            <a:endParaRPr sz="6900" b="1" i="0" u="none" strike="noStrike" dirty="0">
              <a:ln>
                <a:solidFill>
                  <a:schemeClr val="tx1"/>
                </a:solidFill>
              </a:ln>
              <a:solidFill>
                <a:schemeClr val="accent3"/>
              </a:solidFill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 err="1">
                <a:ln/>
                <a:solidFill>
                  <a:schemeClr val="accent3"/>
                </a:solidFill>
              </a:rPr>
              <a:t>Лидер</a:t>
            </a:r>
            <a:r>
              <a:rPr lang="en-US" sz="2700" b="1" dirty="0">
                <a:ln/>
                <a:solidFill>
                  <a:schemeClr val="accent3"/>
                </a:solidFill>
              </a:rPr>
              <a:t> </a:t>
            </a:r>
            <a:r>
              <a:rPr lang="en-US" sz="2700" b="1" dirty="0" err="1">
                <a:ln/>
                <a:solidFill>
                  <a:schemeClr val="accent3"/>
                </a:solidFill>
              </a:rPr>
              <a:t>проекта</a:t>
            </a:r>
            <a:r>
              <a:rPr lang="en-US" sz="2700" b="1" dirty="0">
                <a:ln/>
                <a:solidFill>
                  <a:schemeClr val="accent3"/>
                </a:solidFill>
              </a:rPr>
              <a:t>: Ангелина Полякова</a:t>
            </a:r>
            <a:endParaRPr sz="27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/>
          <p:nvPr/>
        </p:nvSpPr>
        <p:spPr>
          <a:xfrm>
            <a:off x="614625" y="1150874"/>
            <a:ext cx="6174900" cy="52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1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Зоогостиница "</a:t>
            </a:r>
            <a:r>
              <a:rPr lang="en-US" sz="2100" b="1" i="1" u="none" strike="noStrike" cap="none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ЛапкОтель</a:t>
            </a:r>
            <a:r>
              <a:rPr lang="en-US" sz="2100" b="1" i="1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-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явление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котором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нуждается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Астраханская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область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Реализация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будет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происходить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100" b="1" i="0" u="none" strike="noStrike" cap="none" dirty="0" err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стандарту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отдыха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животными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гостиницах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который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планируется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к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выпуску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использованию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уже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 </a:t>
            </a:r>
            <a:r>
              <a:rPr lang="en-US" sz="21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декабре</a:t>
            </a:r>
            <a:r>
              <a:rPr lang="en-US" sz="21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2024 </a:t>
            </a:r>
            <a:r>
              <a:rPr lang="en-US" sz="21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года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100" dirty="0"/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того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помочь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жителям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города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туристам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разместить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своих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питомцев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рядом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собой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с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возможностью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24/7, в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онлайн-формате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следить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своим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пушистым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другом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исключая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этом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лишнее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поиск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комфортабельных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защищенных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них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2" descr="photo_2024-10-19_18-17-4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2038" y="1150884"/>
            <a:ext cx="4213463" cy="40758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 txBox="1"/>
          <p:nvPr/>
        </p:nvSpPr>
        <p:spPr>
          <a:xfrm>
            <a:off x="365061" y="980728"/>
            <a:ext cx="9115200" cy="43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1E10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14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6171049"/>
            <a:ext cx="2999656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/>
          <p:nvPr/>
        </p:nvSpPr>
        <p:spPr>
          <a:xfrm>
            <a:off x="573205" y="1597083"/>
            <a:ext cx="10495129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настоящее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время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Роскачество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готовит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стандарт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отдыха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животными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который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предполагает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гостиницах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pet friendly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наличие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приветственных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угощений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и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мест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прогулок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дворе</a:t>
            </a:r>
            <a:r>
              <a:rPr lang="en-US" sz="2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отелей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собак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кошек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хомяков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других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домашних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животных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5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None/>
            </a:pPr>
            <a:endParaRPr sz="2000" b="0" i="0" u="none" strike="noStrike" cap="none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285750" y="3988415"/>
            <a:ext cx="65151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532250" y="3390570"/>
            <a:ext cx="10508700" cy="2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6256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56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Специалистами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холдинга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ROMIR Monitoring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был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проведен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всероссийский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опрос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тему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домашних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животных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Исследование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показало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у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граждан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семьей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пяти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более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составляет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57%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четырех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56%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трех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51%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двух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41%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Домашних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животных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заводит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также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треть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одиноких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людей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составляет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28%</a:t>
            </a:r>
            <a:r>
              <a:rPr lang="en-US" sz="21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0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3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05369" flipH="1">
            <a:off x="9406694" y="268704"/>
            <a:ext cx="993828" cy="1169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574568">
            <a:off x="10555146" y="149907"/>
            <a:ext cx="816373" cy="956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/>
          <p:nvPr/>
        </p:nvSpPr>
        <p:spPr>
          <a:xfrm>
            <a:off x="768824" y="542134"/>
            <a:ext cx="1014938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4224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240"/>
              <a:buFont typeface="Arial"/>
              <a:buChar char="•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результатам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исследования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сервиса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бронирования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отелей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 in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проведённого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2023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году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34% </a:t>
            </a:r>
            <a:r>
              <a:rPr lang="en-US" sz="2100" b="1" i="0" u="none" strike="noStrike" cap="none" dirty="0" err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туристов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ответили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отсутствие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питомцами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присматривает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другой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член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семьи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сосед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Ещё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респондентов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просят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родственников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друзей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периодически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навещать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оставшихся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дома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животных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Отдают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близким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26%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опрошенных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а </a:t>
            </a:r>
            <a:r>
              <a:rPr lang="en-US" sz="21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сказали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четвероногие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остаются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сами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туристы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оставляют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запасы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еды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воды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032" y="3463461"/>
            <a:ext cx="76581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14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8" descr="Picture background"/>
          <p:cNvPicPr preferRelativeResize="0"/>
          <p:nvPr/>
        </p:nvPicPr>
        <p:blipFill rotWithShape="1">
          <a:blip r:embed="rId3">
            <a:alphaModFix/>
          </a:blip>
          <a:srcRect l="2101" t="8752" r="8358" b="5068"/>
          <a:stretch/>
        </p:blipFill>
        <p:spPr>
          <a:xfrm>
            <a:off x="440755" y="1160783"/>
            <a:ext cx="3540868" cy="20407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77" name="Google Shape;77;p8" descr="Dog Health Blog Resources &amp; Tips Mizner Bioscience"/>
          <p:cNvPicPr preferRelativeResize="0"/>
          <p:nvPr/>
        </p:nvPicPr>
        <p:blipFill rotWithShape="1">
          <a:blip r:embed="rId4">
            <a:alphaModFix/>
          </a:blip>
          <a:srcRect l="5394"/>
          <a:stretch/>
        </p:blipFill>
        <p:spPr>
          <a:xfrm>
            <a:off x="4103388" y="3937834"/>
            <a:ext cx="3540868" cy="20407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78" name="Google Shape;78;p8" descr="https://avatars.mds.yandex.net/i?id=96eb8207dc8f8d279b1556d747ca2cf8f59a0bfff5ce0a0b-12751958-images-thumbs&amp;n=13"/>
          <p:cNvPicPr preferRelativeResize="0"/>
          <p:nvPr/>
        </p:nvPicPr>
        <p:blipFill rotWithShape="1">
          <a:blip r:embed="rId5">
            <a:alphaModFix/>
          </a:blip>
          <a:srcRect r="14666"/>
          <a:stretch/>
        </p:blipFill>
        <p:spPr>
          <a:xfrm>
            <a:off x="7616832" y="1160782"/>
            <a:ext cx="3540868" cy="20407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80" name="Google Shape;80;p8"/>
          <p:cNvSpPr txBox="1"/>
          <p:nvPr/>
        </p:nvSpPr>
        <p:spPr>
          <a:xfrm>
            <a:off x="4056217" y="2507917"/>
            <a:ext cx="3486020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290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Местные жители, которые уезжают на отдых и в командировки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8"/>
          <p:cNvSpPr txBox="1"/>
          <p:nvPr/>
        </p:nvSpPr>
        <p:spPr>
          <a:xfrm>
            <a:off x="4415827" y="1199040"/>
            <a:ext cx="276679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290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Туристы с животными;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/>
        </p:nvSpPr>
        <p:spPr>
          <a:xfrm>
            <a:off x="360040" y="332656"/>
            <a:ext cx="8472264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400" b="1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 txBox="1"/>
          <p:nvPr/>
        </p:nvSpPr>
        <p:spPr>
          <a:xfrm>
            <a:off x="713231" y="1045527"/>
            <a:ext cx="10649100" cy="53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Владельцы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домашних животных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доверяют</a:t>
            </a:r>
            <a:r>
              <a:rPr lang="en-US" sz="21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гостиницам для животных;</a:t>
            </a:r>
            <a:endParaRPr sz="2100"/>
          </a:p>
          <a:p>
            <a:pPr marL="3429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AutoNum type="arabicPeriod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больших семьях домашний питомец является надёжным смотрителем за детьми, поэтому</a:t>
            </a:r>
            <a:r>
              <a:rPr lang="en-US" sz="21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родители</a:t>
            </a:r>
            <a:r>
              <a:rPr lang="en-US" sz="21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 готовы оставлять животных дома</a:t>
            </a:r>
            <a:r>
              <a:rPr lang="en-US" sz="2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или в любом другом месте, вдали от семьи;</a:t>
            </a:r>
            <a:endParaRPr sz="2100"/>
          </a:p>
          <a:p>
            <a:pPr marL="3429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AutoNum type="arabicPeriod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 людей есть потребность в постоянном нахождении рядом со своим питомцем, что не позволяет им так часто ездить в отпуск, как хотелось бы, а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отели не предоставляют возможности заселяться с животными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2100"/>
          </a:p>
          <a:p>
            <a:pPr marL="3429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AutoNum type="arabicPeriod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Зачастую домашние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животные</a:t>
            </a:r>
            <a:r>
              <a:rPr lang="en-US" sz="21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испытывают</a:t>
            </a:r>
            <a:r>
              <a:rPr lang="en-US" sz="21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сильный стресс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находясь далеко от своих хозяев</a:t>
            </a:r>
            <a:endParaRPr sz="2100"/>
          </a:p>
          <a:p>
            <a:pPr marL="3429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AutoNum type="arabicPeriod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«рынке» 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Астраханской области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нет решений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предлагающих комфорт для питомца и удобство для его хозяина. </a:t>
            </a:r>
            <a:endParaRPr sz="2100"/>
          </a:p>
        </p:txBody>
      </p:sp>
      <p:pic>
        <p:nvPicPr>
          <p:cNvPr id="90" name="Google Shape;90;p12" descr="1714220881_funnyart-club-tmts-p-lapa-sobaki-risunok-kachestvennie-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65167">
            <a:off x="10780720" y="119690"/>
            <a:ext cx="687845" cy="80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2" descr="1714220881_funnyart-club-tmts-p-lapa-sobaki-risunok-kachestvennie-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238392">
            <a:off x="-68567" y="6241888"/>
            <a:ext cx="619091" cy="79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2" descr="1714220881_funnyart-club-tmts-p-lapa-sobaki-risunok-kachestvennie-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23086">
            <a:off x="9805591" y="347789"/>
            <a:ext cx="665140" cy="77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2" descr="1714220881_funnyart-club-tmts-p-lapa-sobaki-risunok-kachestvennie-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011411">
            <a:off x="-111853" y="5434793"/>
            <a:ext cx="665140" cy="779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/>
        </p:nvSpPr>
        <p:spPr>
          <a:xfrm>
            <a:off x="398140" y="332656"/>
            <a:ext cx="8472300" cy="97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3200" b="1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75" y="6047224"/>
            <a:ext cx="2999655" cy="33025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 txBox="1"/>
          <p:nvPr/>
        </p:nvSpPr>
        <p:spPr>
          <a:xfrm>
            <a:off x="1424031" y="941385"/>
            <a:ext cx="9159900" cy="523200"/>
          </a:xfrm>
          <a:prstGeom prst="rect">
            <a:avLst/>
          </a:prstGeom>
          <a:solidFill>
            <a:srgbClr val="D299FE"/>
          </a:solidFill>
          <a:ln w="28575" cap="flat" cmpd="sng">
            <a:solidFill>
              <a:srgbClr val="D299FE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47007F"/>
                </a:solidFill>
                <a:latin typeface="Arial"/>
                <a:ea typeface="Arial"/>
                <a:cs typeface="Arial"/>
                <a:sym typeface="Arial"/>
              </a:rPr>
              <a:t>Создание зоогостиницы на базе отеля для людей</a:t>
            </a:r>
            <a:endParaRPr sz="2800" b="1" i="0" u="none" strike="noStrike" cap="none">
              <a:solidFill>
                <a:srgbClr val="4700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398150" y="1709779"/>
            <a:ext cx="10689000" cy="43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90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Комфорт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(3 вида номеров для животных с различными перечнями услуг, которые порадуют не только питомца, но и его хозяина);</a:t>
            </a:r>
            <a:endParaRPr sz="2100"/>
          </a:p>
          <a:p>
            <a:pPr marL="0" marR="0" lvl="0" indent="-133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Char char="•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Профессионализм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(команда из 6 квалифицированных специалистов, которые качественно выполнят свою работу);</a:t>
            </a:r>
            <a:endParaRPr sz="2100"/>
          </a:p>
          <a:p>
            <a:pPr marL="0" marR="0" lvl="0" indent="-133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Char char="•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Рядом 24/7 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(система видеонаблюдения, которая позволит хозяину следить за своим питомцев, находясь в любом месте);</a:t>
            </a:r>
            <a:endParaRPr sz="2100"/>
          </a:p>
          <a:p>
            <a:pPr marL="0" marR="0" lvl="0" indent="-133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100"/>
              <a:buFont typeface="Arial"/>
              <a:buChar char="•"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1" i="1" u="none" strike="noStrike" cap="none">
                <a:solidFill>
                  <a:srgbClr val="E91002"/>
                </a:solidFill>
                <a:latin typeface="Arial"/>
                <a:ea typeface="Arial"/>
                <a:cs typeface="Arial"/>
                <a:sym typeface="Arial"/>
              </a:rPr>
              <a:t>Удобное расположение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(локация зоогостиницы позволит хозяину в любое время забрать питомца или просто убедиться, что с ним всё в порядке).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/>
          <p:nvPr/>
        </p:nvSpPr>
        <p:spPr>
          <a:xfrm>
            <a:off x="360040" y="468844"/>
            <a:ext cx="8472264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НАШИ ТЕХНОЛОГИИ</a:t>
            </a:r>
            <a:endParaRPr sz="14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8"/>
          <p:cNvSpPr txBox="1"/>
          <p:nvPr/>
        </p:nvSpPr>
        <p:spPr>
          <a:xfrm>
            <a:off x="360041" y="1379457"/>
            <a:ext cx="5561257" cy="364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 smtClean="0"/>
              <a:t>Платформа/приложение </a:t>
            </a:r>
            <a:r>
              <a:rPr lang="ru-RU" sz="2100" dirty="0"/>
              <a:t>с </a:t>
            </a:r>
            <a:r>
              <a:rPr lang="ru-RU" sz="2100" dirty="0" err="1" smtClean="0"/>
              <a:t>лк</a:t>
            </a:r>
            <a:r>
              <a:rPr lang="ru-RU" sz="2100" dirty="0"/>
              <a:t>;</a:t>
            </a:r>
            <a:endParaRPr lang="ru-RU" sz="2100" dirty="0" smtClean="0"/>
          </a:p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 smtClean="0"/>
              <a:t>Карта гостя-питомца;</a:t>
            </a:r>
          </a:p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 smtClean="0"/>
              <a:t>Мониторинг;</a:t>
            </a:r>
          </a:p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 err="1"/>
              <a:t>Г</a:t>
            </a:r>
            <a:r>
              <a:rPr lang="ru-RU" sz="2100" dirty="0" err="1" smtClean="0"/>
              <a:t>еоданные</a:t>
            </a:r>
            <a:r>
              <a:rPr lang="ru-RU" sz="2100" dirty="0" smtClean="0"/>
              <a:t> </a:t>
            </a:r>
            <a:r>
              <a:rPr lang="ru-RU" sz="2100" dirty="0"/>
              <a:t>(карта местоположения по браслету</a:t>
            </a:r>
            <a:r>
              <a:rPr lang="ru-RU" sz="2100" dirty="0" smtClean="0"/>
              <a:t>),</a:t>
            </a:r>
          </a:p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/>
              <a:t>К</a:t>
            </a:r>
            <a:r>
              <a:rPr lang="ru-RU" sz="2100" dirty="0" smtClean="0"/>
              <a:t>онструктор </a:t>
            </a:r>
            <a:r>
              <a:rPr lang="ru-RU" sz="2100" dirty="0"/>
              <a:t>меню для животного под параметры </a:t>
            </a:r>
            <a:r>
              <a:rPr lang="ru-RU" sz="2100" dirty="0" smtClean="0"/>
              <a:t>животного, составленный квалифицированными ветеринарами;</a:t>
            </a:r>
          </a:p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/>
              <a:t>М</a:t>
            </a:r>
            <a:r>
              <a:rPr lang="ru-RU" sz="2100" dirty="0" smtClean="0"/>
              <a:t>икро-обучение </a:t>
            </a:r>
            <a:r>
              <a:rPr lang="ru-RU" sz="2100" dirty="0"/>
              <a:t>на платформе для </a:t>
            </a:r>
            <a:r>
              <a:rPr lang="ru-RU" sz="2100" dirty="0" smtClean="0"/>
              <a:t>хозяев;</a:t>
            </a:r>
          </a:p>
          <a:p>
            <a:pPr lvl="0" indent="-112903" algn="just">
              <a:buClr>
                <a:srgbClr val="7030A0"/>
              </a:buClr>
              <a:buSzPts val="1778"/>
              <a:buFont typeface="Arial"/>
              <a:buChar char="•"/>
            </a:pPr>
            <a:r>
              <a:rPr lang="ru-RU" sz="2100" dirty="0"/>
              <a:t>Ч</a:t>
            </a:r>
            <a:r>
              <a:rPr lang="ru-RU" sz="2100" dirty="0" smtClean="0"/>
              <a:t>ат-бот </a:t>
            </a:r>
            <a:r>
              <a:rPr lang="ru-RU" sz="2100" dirty="0" err="1"/>
              <a:t>комьюнити</a:t>
            </a:r>
            <a:r>
              <a:rPr lang="ru-RU" sz="2100" dirty="0" smtClean="0"/>
              <a:t>)</a:t>
            </a:r>
            <a:endParaRPr sz="21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810" y="747132"/>
            <a:ext cx="5419492" cy="52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17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/>
        </p:nvSpPr>
        <p:spPr>
          <a:xfrm>
            <a:off x="1155032" y="288758"/>
            <a:ext cx="921619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47007F"/>
                </a:solidFill>
                <a:latin typeface="Arial"/>
                <a:ea typeface="Arial"/>
                <a:cs typeface="Arial"/>
                <a:sym typeface="Arial"/>
              </a:rPr>
              <a:t>Продукт проекта – </a:t>
            </a:r>
            <a:r>
              <a:rPr lang="en-US" sz="2800" b="1" i="1" u="none" strike="noStrike" cap="none">
                <a:solidFill>
                  <a:srgbClr val="47007F"/>
                </a:solidFill>
                <a:latin typeface="Arial"/>
                <a:ea typeface="Arial"/>
                <a:cs typeface="Arial"/>
                <a:sym typeface="Arial"/>
              </a:rPr>
              <a:t>макет сайта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3" descr="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970" y="247028"/>
            <a:ext cx="9837408" cy="6610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4">
            <a:alphaModFix/>
          </a:blip>
          <a:srcRect t="11654" b="6391"/>
          <a:stretch/>
        </p:blipFill>
        <p:spPr>
          <a:xfrm>
            <a:off x="2554014" y="1245476"/>
            <a:ext cx="6700346" cy="405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/>
          <p:nvPr/>
        </p:nvSpPr>
        <p:spPr>
          <a:xfrm>
            <a:off x="0" y="189270"/>
            <a:ext cx="11398469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Основные</a:t>
            </a:r>
            <a:r>
              <a:rPr lang="en-US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блоки</a:t>
            </a:r>
            <a:r>
              <a:rPr lang="en-US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нашего</a:t>
            </a:r>
            <a:r>
              <a:rPr lang="en-US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сайта</a:t>
            </a:r>
            <a:r>
              <a:rPr lang="en-US" sz="2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32"/>
              <a:buFont typeface="Arial"/>
              <a:buChar char="•"/>
            </a:pPr>
            <a:r>
              <a:rPr lang="en-US" sz="1600" b="1" i="0" u="none" strike="noStrike" cap="none" dirty="0">
                <a:solidFill>
                  <a:srgbClr val="CB8802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000" b="1" i="0" u="none" strike="noStrike" cap="none" dirty="0" err="1">
                <a:solidFill>
                  <a:srgbClr val="CB8802"/>
                </a:solidFill>
                <a:latin typeface="Arial"/>
                <a:ea typeface="Arial"/>
                <a:cs typeface="Arial"/>
                <a:sym typeface="Arial"/>
              </a:rPr>
              <a:t>Главная</a:t>
            </a:r>
            <a:r>
              <a:rPr lang="en-US" sz="2000" b="1" i="0" u="none" strike="noStrike" cap="none" dirty="0">
                <a:solidFill>
                  <a:srgbClr val="CB880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CB8802"/>
                </a:solidFill>
                <a:latin typeface="Arial"/>
                <a:ea typeface="Arial"/>
                <a:cs typeface="Arial"/>
                <a:sym typeface="Arial"/>
              </a:rPr>
              <a:t>страница</a:t>
            </a:r>
            <a:r>
              <a:rPr lang="en-US" sz="2000" b="1" i="1" u="none" strike="noStrike" cap="none" dirty="0">
                <a:solidFill>
                  <a:srgbClr val="CB880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Здесь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основная</a:t>
            </a:r>
            <a:r>
              <a:rPr lang="en-US" sz="20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информация</a:t>
            </a:r>
            <a:r>
              <a:rPr lang="en-US" sz="20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зоогостинице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описаны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преимущества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относительно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конкурентов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данной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отрасли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а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также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наглядная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визуализация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Кроме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того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перейдя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этой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ссылке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можно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найти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онлайн-форму</a:t>
            </a:r>
            <a:r>
              <a:rPr lang="en-US" sz="20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заявки</a:t>
            </a:r>
            <a:r>
              <a:rPr lang="en-US" sz="20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заселение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интересные</a:t>
            </a:r>
            <a:r>
              <a:rPr lang="en-US" sz="20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факты</a:t>
            </a:r>
            <a:r>
              <a:rPr lang="en-US" sz="20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питомцах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отзывы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наших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постояльцев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4" descr="Screenshot_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003" y="2605548"/>
            <a:ext cx="4803555" cy="25970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4">
            <a:alphaModFix/>
          </a:blip>
          <a:srcRect l="4608" r="2587" b="4540"/>
          <a:stretch/>
        </p:blipFill>
        <p:spPr>
          <a:xfrm>
            <a:off x="5990896" y="2481765"/>
            <a:ext cx="5092262" cy="259473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16" name="Google Shape;116;p14" descr="Screenshot_5.png"/>
          <p:cNvPicPr preferRelativeResize="0"/>
          <p:nvPr/>
        </p:nvPicPr>
        <p:blipFill rotWithShape="1">
          <a:blip r:embed="rId5">
            <a:alphaModFix/>
          </a:blip>
          <a:srcRect l="9123"/>
          <a:stretch/>
        </p:blipFill>
        <p:spPr>
          <a:xfrm>
            <a:off x="4035972" y="4792716"/>
            <a:ext cx="3090042" cy="165537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/>
          <p:nvPr/>
        </p:nvSpPr>
        <p:spPr>
          <a:xfrm>
            <a:off x="357112" y="1342603"/>
            <a:ext cx="5234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Сайт нашей зоогостиницы предполагает наличие </a:t>
            </a:r>
            <a:r>
              <a:rPr lang="en-US" sz="2100" b="1" i="0" u="none" strike="noStrike" cap="none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личного кабинета 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посетителя отеля, через который он получает </a:t>
            </a:r>
            <a:r>
              <a:rPr lang="en-US" sz="2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доступ к камерам</a:t>
            </a: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установленным в боксах с животными. Это позволяет нашим клиентам наблюдать за своими питомцами, находясь вдали от них.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5" descr="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0645" y="1040525"/>
            <a:ext cx="6897170" cy="4635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7022" y="1714009"/>
            <a:ext cx="4619296" cy="2921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 descr="1714220881_funnyart-club-tmts-p-lapa-sobaki-risunok-kachestvennie-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366213">
            <a:off x="1146337" y="565231"/>
            <a:ext cx="628370" cy="7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 descr="1714220881_funnyart-club-tmts-p-lapa-sobaki-risunok-kachestvennie-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020978">
            <a:off x="-148707" y="166044"/>
            <a:ext cx="928032" cy="1087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descr="1714220881_funnyart-club-tmts-p-lapa-sobaki-risunok-kachestvennie-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290500">
            <a:off x="-115560" y="4951346"/>
            <a:ext cx="1006276" cy="1179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descr="1714220881_funnyart-club-tmts-p-lapa-sobaki-risunok-kachestvennie-2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109651">
            <a:off x="978457" y="5722897"/>
            <a:ext cx="617733" cy="723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/>
          <p:nvPr/>
        </p:nvSpPr>
        <p:spPr>
          <a:xfrm>
            <a:off x="551794" y="660673"/>
            <a:ext cx="1067325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Номера и цены </a:t>
            </a: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отдельный блок сайта. Здесь представлены </a:t>
            </a:r>
            <a:r>
              <a:rPr lang="en-US" sz="24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цены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 различные категории номеров и их основные </a:t>
            </a:r>
            <a:r>
              <a:rPr lang="en-US" sz="24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характеристики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429" y="1623695"/>
            <a:ext cx="8734096" cy="476643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4" name="Google Shape;134;p16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278419">
            <a:off x="145429" y="4189119"/>
            <a:ext cx="813571" cy="953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690040">
            <a:off x="-68079" y="5304267"/>
            <a:ext cx="1037202" cy="121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8556549">
            <a:off x="11248693" y="137916"/>
            <a:ext cx="752776" cy="882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6807595">
            <a:off x="10332291" y="-147177"/>
            <a:ext cx="694049" cy="813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/>
          <p:nvPr/>
        </p:nvSpPr>
        <p:spPr>
          <a:xfrm>
            <a:off x="641253" y="313808"/>
            <a:ext cx="105945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Char char="•"/>
            </a:pPr>
            <a:r>
              <a:rPr lang="en-US" sz="2400" b="1" i="0" u="none" strike="noStrike" cap="none" dirty="0" err="1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Здесь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представлена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основная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информация</a:t>
            </a:r>
            <a:r>
              <a:rPr lang="en-US" sz="24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</a:t>
            </a:r>
            <a:r>
              <a:rPr lang="en-US" sz="24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участниках</a:t>
            </a:r>
            <a:r>
              <a:rPr lang="en-US" sz="24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данного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400" b="1" i="0" u="none" strike="noStrike" cap="none" dirty="0" err="1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Часто</a:t>
            </a:r>
            <a:r>
              <a:rPr lang="en-US" sz="2400" b="1" i="0" u="none" strike="noStrike" cap="none" dirty="0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задаваемые</a:t>
            </a:r>
            <a:r>
              <a:rPr lang="en-US" sz="2400" b="1" i="0" u="none" strike="noStrike" cap="none" dirty="0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875A01"/>
                </a:solidFill>
                <a:latin typeface="Arial"/>
                <a:ea typeface="Arial"/>
                <a:cs typeface="Arial"/>
                <a:sym typeface="Arial"/>
              </a:rPr>
              <a:t>вопросы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данном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разделе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сайта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клиентами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могут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получить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ответы</a:t>
            </a:r>
            <a:r>
              <a:rPr lang="en-US" sz="24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4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все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волнующие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их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9158" y="2807171"/>
            <a:ext cx="7551684" cy="360972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44" name="Google Shape;144;p17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567104">
            <a:off x="-190869" y="5551103"/>
            <a:ext cx="823179" cy="96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descr="1714220881_funnyart-club-tmts-p-lapa-sobaki-risunok-kachestvennie-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291213">
            <a:off x="-18396" y="4362398"/>
            <a:ext cx="822591" cy="96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1400" b="1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18"/>
          <p:cNvGrpSpPr/>
          <p:nvPr/>
        </p:nvGrpSpPr>
        <p:grpSpPr>
          <a:xfrm>
            <a:off x="424528" y="941950"/>
            <a:ext cx="5415106" cy="5226345"/>
            <a:chOff x="1356446" y="96160"/>
            <a:chExt cx="5415106" cy="5226345"/>
          </a:xfrm>
        </p:grpSpPr>
        <p:sp>
          <p:nvSpPr>
            <p:cNvPr id="152" name="Google Shape;152;p18"/>
            <p:cNvSpPr/>
            <p:nvPr/>
          </p:nvSpPr>
          <p:spPr>
            <a:xfrm>
              <a:off x="2505604" y="1344555"/>
              <a:ext cx="3116791" cy="3116791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 txBox="1"/>
            <p:nvPr/>
          </p:nvSpPr>
          <p:spPr>
            <a:xfrm>
              <a:off x="2505604" y="1344555"/>
              <a:ext cx="3116791" cy="3116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9350" tIns="39350" rIns="39350" bIns="39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Основные конкуренты</a:t>
              </a:r>
              <a:endParaRPr sz="3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3284802" y="96160"/>
              <a:ext cx="1558395" cy="1558395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 txBox="1"/>
            <p:nvPr/>
          </p:nvSpPr>
          <p:spPr>
            <a:xfrm>
              <a:off x="3284802" y="96160"/>
              <a:ext cx="1558395" cy="1558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Усы и хвост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5213157" y="1497192"/>
              <a:ext cx="1558395" cy="1558395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8"/>
            <p:cNvSpPr txBox="1"/>
            <p:nvPr/>
          </p:nvSpPr>
          <p:spPr>
            <a:xfrm>
              <a:off x="5213157" y="1497192"/>
              <a:ext cx="1558395" cy="1558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Барс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4476591" y="3764110"/>
              <a:ext cx="1558395" cy="1558395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8"/>
            <p:cNvSpPr txBox="1"/>
            <p:nvPr/>
          </p:nvSpPr>
          <p:spPr>
            <a:xfrm>
              <a:off x="4476591" y="3764110"/>
              <a:ext cx="1558395" cy="1558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Зоогостиница</a:t>
              </a:r>
              <a:endParaRPr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2093012" y="3764110"/>
              <a:ext cx="1558395" cy="1558395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8"/>
            <p:cNvSpPr txBox="1"/>
            <p:nvPr/>
          </p:nvSpPr>
          <p:spPr>
            <a:xfrm>
              <a:off x="2093012" y="3764110"/>
              <a:ext cx="1558395" cy="1558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Добрыня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8"/>
            <p:cNvSpPr/>
            <p:nvPr/>
          </p:nvSpPr>
          <p:spPr>
            <a:xfrm>
              <a:off x="1356446" y="1497192"/>
              <a:ext cx="1558395" cy="1558395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8"/>
            <p:cNvSpPr txBox="1"/>
            <p:nvPr/>
          </p:nvSpPr>
          <p:spPr>
            <a:xfrm>
              <a:off x="1356446" y="1497192"/>
              <a:ext cx="1558395" cy="1558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Лапки-царапки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18"/>
          <p:cNvSpPr txBox="1"/>
          <p:nvPr/>
        </p:nvSpPr>
        <p:spPr>
          <a:xfrm>
            <a:off x="6190925" y="200125"/>
            <a:ext cx="50637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u="none" strike="noStrike" cap="none" dirty="0" err="1">
                <a:solidFill>
                  <a:srgbClr val="660518"/>
                </a:solidFill>
                <a:latin typeface="Arial"/>
                <a:ea typeface="Arial"/>
                <a:cs typeface="Arial"/>
                <a:sym typeface="Arial"/>
              </a:rPr>
              <a:t>Н</a:t>
            </a:r>
            <a:r>
              <a:rPr lang="en-US" sz="1600" b="1" i="1" u="none" strike="noStrike" cap="none" dirty="0" err="1">
                <a:solidFill>
                  <a:srgbClr val="660518"/>
                </a:solidFill>
                <a:latin typeface="Arial"/>
                <a:ea typeface="Arial"/>
                <a:cs typeface="Arial"/>
                <a:sym typeface="Arial"/>
              </a:rPr>
              <a:t>едостатки</a:t>
            </a:r>
            <a:r>
              <a:rPr lang="en-US" sz="1600" b="1" i="1" u="none" strike="noStrike" cap="none" dirty="0">
                <a:solidFill>
                  <a:srgbClr val="66051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1" u="none" strike="noStrike" cap="none" dirty="0" err="1">
                <a:solidFill>
                  <a:srgbClr val="660518"/>
                </a:solidFill>
                <a:latin typeface="Arial"/>
                <a:ea typeface="Arial"/>
                <a:cs typeface="Arial"/>
                <a:sym typeface="Arial"/>
              </a:rPr>
              <a:t>конкурентов</a:t>
            </a:r>
            <a:r>
              <a:rPr lang="en-US" sz="1600" b="1" i="1" u="none" strike="noStrike" cap="none" dirty="0">
                <a:solidFill>
                  <a:srgbClr val="660518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200" dirty="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расположение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отдельно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стоящем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здании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200" dirty="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менее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комфортные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условия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проживания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200" dirty="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отсутствие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системы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видеонаблюдения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200" dirty="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отсутствие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сайта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приложения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зоогостиницы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Лапки-Царапки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Зоогостиница, 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Усы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хвост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Добрыня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);</a:t>
            </a:r>
            <a:endParaRPr sz="1200" dirty="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антисанитарные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условия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Добрыня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Зоогостиница)</a:t>
            </a:r>
            <a:endParaRPr sz="120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6267125" y="3616125"/>
            <a:ext cx="50637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u="none" strike="noStrike" cap="none">
                <a:solidFill>
                  <a:srgbClr val="660518"/>
                </a:solidFill>
                <a:latin typeface="Arial"/>
                <a:ea typeface="Arial"/>
                <a:cs typeface="Arial"/>
                <a:sym typeface="Arial"/>
              </a:rPr>
              <a:t>Преимущества конкурентов:</a:t>
            </a:r>
            <a:endParaRPr sz="1200"/>
          </a:p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1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широкая клиентская база;</a:t>
            </a:r>
            <a:endParaRPr sz="120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большое количество положительных отзывов;</a:t>
            </a:r>
            <a:endParaRPr sz="120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средний ценовой сегмент;</a:t>
            </a:r>
            <a:endParaRPr sz="120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большое количество ветеринарных услуг (Барс);</a:t>
            </a:r>
            <a:endParaRPr sz="120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высококвалифицированные специалисты (Барс);</a:t>
            </a:r>
            <a:endParaRPr sz="1200"/>
          </a:p>
          <a:p>
            <a:pPr marL="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518"/>
              </a:buClr>
              <a:buSzPts val="25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наличие прогулочной площадки ( Лапки-Царапки, Усы и хвост, Барс)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 descr="iphone-x-frame-copy.5099d7a2b5e840058781693515d2abc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0986" y="263153"/>
            <a:ext cx="7493620" cy="607458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/>
        </p:nvSpPr>
        <p:spPr>
          <a:xfrm>
            <a:off x="360040" y="332656"/>
            <a:ext cx="4200809" cy="991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КОМАНДА СТАРТАПА</a:t>
            </a:r>
            <a:endParaRPr sz="14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398149" y="1529250"/>
            <a:ext cx="3723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CC0A30"/>
                </a:solidFill>
                <a:latin typeface="Arial"/>
                <a:ea typeface="Arial"/>
                <a:cs typeface="Arial"/>
                <a:sym typeface="Arial"/>
              </a:rPr>
              <a:t>Лидер команды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Полякова Ангелина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425675" y="3214025"/>
            <a:ext cx="36954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A7E90"/>
                </a:solidFill>
              </a:rPr>
              <a:t>    </a:t>
            </a:r>
            <a:r>
              <a:rPr lang="en-US" sz="2400" b="1" i="0" u="none" strike="noStrike" cap="none">
                <a:solidFill>
                  <a:srgbClr val="3A7E90"/>
                </a:solidFill>
                <a:latin typeface="Arial"/>
                <a:ea typeface="Arial"/>
                <a:cs typeface="Arial"/>
                <a:sym typeface="Arial"/>
              </a:rPr>
              <a:t>Участники команды</a:t>
            </a:r>
            <a:endParaRPr sz="24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Бурлина Юлия</a:t>
            </a:r>
            <a:endParaRPr sz="24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Щёкина Анна</a:t>
            </a:r>
            <a:endParaRPr sz="2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19" descr="кюар код.JPG"/>
          <p:cNvPicPr preferRelativeResize="0"/>
          <p:nvPr/>
        </p:nvPicPr>
        <p:blipFill rotWithShape="1">
          <a:blip r:embed="rId4">
            <a:alphaModFix/>
          </a:blip>
          <a:srcRect l="20543" t="1337" r="21961" b="1174"/>
          <a:stretch/>
        </p:blipFill>
        <p:spPr>
          <a:xfrm>
            <a:off x="6703672" y="1611770"/>
            <a:ext cx="2048247" cy="245102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677917" y="5376041"/>
            <a:ext cx="6117021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angelina.polyakova.19@mail.ru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+7 (988) 060-07-55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19" descr="img_42165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669" y="6053959"/>
            <a:ext cx="283779" cy="283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 descr="email-icon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2531" y="5628290"/>
            <a:ext cx="312683" cy="31268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/>
          <p:nvPr/>
        </p:nvSpPr>
        <p:spPr>
          <a:xfrm>
            <a:off x="398154" y="5245802"/>
            <a:ext cx="11031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/>
          </a:p>
        </p:txBody>
      </p:sp>
      <p:pic>
        <p:nvPicPr>
          <p:cNvPr id="179" name="Google Shape;179;p19" descr="1714220881_funnyart-club-tmts-p-lapa-sobaki-risunok-kachestvennie-2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507980">
            <a:off x="8703584" y="4219257"/>
            <a:ext cx="997349" cy="116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 descr="1714220881_funnyart-club-tmts-p-lapa-sobaki-risunok-kachestvennie-2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224468">
            <a:off x="7787132" y="4802303"/>
            <a:ext cx="838747" cy="983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/>
        </p:nvSpPr>
        <p:spPr>
          <a:xfrm>
            <a:off x="1371599" y="2554013"/>
            <a:ext cx="953813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Благодарим за внимание!</a:t>
            </a:r>
            <a:endParaRPr sz="5400" b="1" i="1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816</Words>
  <Application>Microsoft Office PowerPoint</Application>
  <PresentationFormat>Широкоэкранный</PresentationFormat>
  <Paragraphs>75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Ангелина Полякова</cp:lastModifiedBy>
  <cp:revision>6</cp:revision>
  <dcterms:created xsi:type="dcterms:W3CDTF">2022-11-28T09:29:04Z</dcterms:created>
  <dcterms:modified xsi:type="dcterms:W3CDTF">2024-10-29T14:03:29Z</dcterms:modified>
</cp:coreProperties>
</file>