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307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FD493D"/>
    <a:srgbClr val="B5D8E1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78" d="100"/>
          <a:sy n="78" d="100"/>
        </p:scale>
        <p:origin x="86" y="125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850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solidFill>
                  <a:srgbClr val="8F00FF"/>
                </a:solidFill>
                <a:latin typeface="Gilroy-ExtraBold"/>
              </a:rPr>
              <a:t>РАЗРАБОТКА КОЛБАСНЫХ ИЗДЕЛИЙ С ДОБАВЛЕНИЕМ ПРОРОЩЕННЫХ ЗЕРНОВЫХ КУЛЬТУР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rgbClr val="8F00FF"/>
                </a:solidFill>
                <a:latin typeface="Gilroy-Light"/>
              </a:rPr>
              <a:t>ВДОВЕНКО ВИКТОРИЯ – Лидер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rgbClr val="8F00FF"/>
                </a:solidFill>
                <a:latin typeface="Gilroy-Light"/>
              </a:rPr>
              <a:t>КАЧАЛО АЛЕКСАНДРА 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rgbClr val="8F00FF"/>
                </a:solidFill>
                <a:latin typeface="Gilroy-Light"/>
              </a:rPr>
              <a:t>ТЕРЕШКИНА АЛЕКСАНДРА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rgbClr val="8F00FF"/>
                </a:solidFill>
                <a:latin typeface="Gilroy-Light"/>
              </a:rPr>
              <a:t>ВОЛИК ИРИНА 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rgbClr val="8F00FF"/>
                </a:solidFill>
                <a:latin typeface="Gilroy-Light"/>
              </a:rPr>
              <a:t>ЩЕТИНИНА АНАСТАСИЯ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14" name="Google Shape;84;p1">
            <a:extLst>
              <a:ext uri="{FF2B5EF4-FFF2-40B4-BE49-F238E27FC236}">
                <a16:creationId xmlns:a16="http://schemas.microsoft.com/office/drawing/2014/main" id="{8110FC45-0682-4A0A-B822-70489D975409}"/>
              </a:ext>
            </a:extLst>
          </p:cNvPr>
          <p:cNvSpPr txBox="1"/>
          <p:nvPr/>
        </p:nvSpPr>
        <p:spPr>
          <a:xfrm>
            <a:off x="510501" y="5854958"/>
            <a:ext cx="4000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8F00FF"/>
                </a:solidFill>
                <a:latin typeface="Gilroy-Light"/>
                <a:sym typeface="Montserrat"/>
              </a:rPr>
              <a:t>г. Ростов-на-Дону, 2023</a:t>
            </a:r>
            <a:endParaRPr sz="2000" dirty="0">
              <a:solidFill>
                <a:srgbClr val="8F00FF"/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149" grpId="0" animBg="1"/>
      <p:bldP spid="150" grpId="0" animBg="1"/>
      <p:bldP spid="151" grpId="0" animBg="1"/>
      <p:bldP spid="152" grpId="0" animBg="1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12812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СТАРТАП-ПРОЕКТА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2418360" y="1961173"/>
            <a:ext cx="7355278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Тема</a:t>
            </a:r>
            <a:r>
              <a:rPr lang="ru-RU" sz="2400" dirty="0"/>
              <a:t>: </a:t>
            </a:r>
            <a:r>
              <a:rPr lang="ru-RU" sz="2400" dirty="0">
                <a:solidFill>
                  <a:srgbClr val="1B1B1B"/>
                </a:solidFill>
                <a:latin typeface="Gilroy-Light"/>
              </a:rPr>
              <a:t>Биотехнология в агропромышленном комплексе</a:t>
            </a:r>
            <a:endParaRPr sz="2400" dirty="0">
              <a:solidFill>
                <a:srgbClr val="1B1B1B"/>
              </a:solidFill>
              <a:latin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1831250" y="2609553"/>
            <a:ext cx="8529497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spcBef>
                <a:spcPts val="20"/>
              </a:spcBef>
              <a:spcAft>
                <a:spcPts val="5"/>
              </a:spcAft>
            </a:pPr>
            <a:r>
              <a:rPr lang="ru-RU" sz="2400" b="1" dirty="0">
                <a:solidFill>
                  <a:srgbClr val="1B1B1B"/>
                </a:solidFill>
                <a:latin typeface="Gilroy-Light"/>
              </a:rPr>
              <a:t>Базовая бизнес-идея</a:t>
            </a:r>
            <a:r>
              <a:rPr lang="ru-RU" sz="2400" dirty="0">
                <a:solidFill>
                  <a:srgbClr val="1B1B1B"/>
                </a:solidFill>
                <a:latin typeface="Gilroy-Light"/>
              </a:rPr>
              <a:t>: создание и разработка эко-батончиков с добавлением сои и зерна, обогащениях витаминами и минералами и полностью растительного происхождения.</a:t>
            </a:r>
            <a:endParaRPr sz="2400" dirty="0">
              <a:solidFill>
                <a:srgbClr val="1B1B1B"/>
              </a:solidFill>
              <a:latin typeface="Gilroy-Ligh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Введение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B4C184-CB01-4478-A3C1-75F693466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222" y="3900825"/>
            <a:ext cx="4372776" cy="271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52060D4-9A25-4F39-A7DE-0834404F85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7" b="12373"/>
          <a:stretch/>
        </p:blipFill>
        <p:spPr bwMode="auto">
          <a:xfrm>
            <a:off x="7148053" y="4188996"/>
            <a:ext cx="3429000" cy="242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animBg="1"/>
      <p:bldP spid="185" grpId="0" animBg="1"/>
      <p:bldP spid="194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47231" y="5799585"/>
            <a:ext cx="498978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solidFill>
                  <a:srgbClr val="FCAF17"/>
                </a:solidFill>
                <a:latin typeface="Gilroy-Light"/>
              </a:rPr>
              <a:t>Сектор рынка</a:t>
            </a:r>
            <a:r>
              <a:rPr lang="ru-RU" sz="2400" dirty="0">
                <a:solidFill>
                  <a:srgbClr val="1B1B1B"/>
                </a:solidFill>
                <a:latin typeface="Gilroy-Light"/>
              </a:rPr>
              <a:t>: B2B2C или B2C.</a:t>
            </a:r>
            <a:endParaRPr sz="2400" dirty="0">
              <a:solidFill>
                <a:srgbClr val="1B1B1B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109128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ym typeface="Arial"/>
              </a:rPr>
              <a:t>КАК РАБОТАЕТ СТАРТАП-ПРОЕКТ</a:t>
            </a:r>
            <a:endParaRPr sz="3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2F4D49-16F7-4F4B-AFCB-7E6DBB980541}"/>
              </a:ext>
            </a:extLst>
          </p:cNvPr>
          <p:cNvSpPr txBox="1"/>
          <p:nvPr/>
        </p:nvSpPr>
        <p:spPr>
          <a:xfrm>
            <a:off x="673166" y="1833779"/>
            <a:ext cx="10871603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1. Отношения с потребителями</a:t>
            </a:r>
            <a:r>
              <a:rPr lang="ru-RU" sz="1800" b="0" i="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: разработать привлекательную упаковку и эффективную маркетинговую стратегию для привлечения и удержания клиентов. Особое внимание на использование онлайн-продаж и социальных медиа для привлечения внимания к товару.</a:t>
            </a:r>
            <a:r>
              <a:rPr lang="ru-RU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.SF UI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9F00FF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2. Отношения с поставщиками</a:t>
            </a:r>
            <a:r>
              <a:rPr lang="ru-RU" sz="1800" b="0" i="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: установить долгосрочные отношения с надежными поставщиками сои и других ингредиентов, чтобы гарантировать стабильность поставок сырья.</a:t>
            </a:r>
            <a:r>
              <a:rPr lang="ru-RU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.SF UI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9F00FF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3. Финансовые ресурсы</a:t>
            </a:r>
            <a:r>
              <a:rPr lang="ru-RU" sz="1800" b="0" i="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: рассмотреть возможность привлечения инвестиций для расширения бизнеса или использования кредитов для финансирования производства.</a:t>
            </a:r>
            <a:r>
              <a:rPr lang="ru-RU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.SF UI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9F00FF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4. Каналы продвижения и сбыта</a:t>
            </a:r>
            <a:r>
              <a:rPr lang="ru-RU" sz="1800" b="0" i="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: развивать собственный онлайн-магазин, а также устанавливать партнерства с местными магазинами и ресторанами для расширения каналов сбыта.</a:t>
            </a:r>
            <a:r>
              <a:rPr lang="ru-RU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.SF UI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9F00FF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5. Контроль качества</a:t>
            </a:r>
            <a:r>
              <a:rPr lang="ru-RU" sz="1800" b="0" i="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: Внедрение строгих процедур контроля качества и сертификации продукции, которые могут быть использованы в рекламных кампаниях для демонстрации качества и безопасности нашей продукции.</a:t>
            </a:r>
            <a:r>
              <a:rPr lang="ru-RU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.SF UI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ru-RU" sz="1800" b="1" i="0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6. Развитие сотрудничества</a:t>
            </a:r>
            <a:r>
              <a:rPr lang="ru-RU" sz="1800" b="0" i="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: Установление партнерских отношений с организациями, учреждениями или фермерскими хозяйствами для обмена ресурсами, знаниями и опытом.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 и характеристики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44560"/>
            <a:ext cx="936553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ПОТЕНЦИАЛЬНЫЕ ЗАКАЗЧИКИ И ПРЕИМУЩЕСТВА ПРОДУКТА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DD5FFFE-DCD3-4C6B-9771-86B06B5C381C}"/>
              </a:ext>
            </a:extLst>
          </p:cNvPr>
          <p:cNvSpPr txBox="1"/>
          <p:nvPr/>
        </p:nvSpPr>
        <p:spPr>
          <a:xfrm>
            <a:off x="3046429" y="5601987"/>
            <a:ext cx="6099142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Потребителями данного продукта являются </a:t>
            </a:r>
            <a:r>
              <a:rPr lang="ru-RU" sz="1800" b="1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спортсмены, вегетарианцы, люди, поддерживающие правильное питание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отказ от мясных продуктов. 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7D6BFC-27FE-4E55-83A5-98DE34BBF90E}"/>
              </a:ext>
            </a:extLst>
          </p:cNvPr>
          <p:cNvSpPr txBox="1"/>
          <p:nvPr/>
        </p:nvSpPr>
        <p:spPr>
          <a:xfrm>
            <a:off x="589496" y="2308490"/>
            <a:ext cx="6099142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Колбасные изделия будут изготовлены с добавлением сои. </a:t>
            </a:r>
            <a:r>
              <a:rPr lang="ru-RU" b="1" dirty="0">
                <a:solidFill>
                  <a:srgbClr val="9F00FF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В 100 граммах этого продукта содержится 385 ккал</a:t>
            </a:r>
            <a:r>
              <a:rPr lang="ru-RU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, что делает сою очень питательной. Также данный продукт содержит </a:t>
            </a:r>
            <a:r>
              <a:rPr lang="ru-RU" b="1" dirty="0">
                <a:solidFill>
                  <a:srgbClr val="FCAF17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витамин К, витамины группы B, железо, магний, фосфор, цинк, марганец и медь, витамин Е </a:t>
            </a:r>
            <a:r>
              <a:rPr lang="ru-RU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и другие. Также в наш продукт будет добавляться </a:t>
            </a:r>
            <a:r>
              <a:rPr lang="ru-RU" b="1" dirty="0">
                <a:solidFill>
                  <a:srgbClr val="FCAF17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пророщенные зерна ячменя</a:t>
            </a:r>
            <a:r>
              <a:rPr lang="ru-RU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 Данное решение обогатит колбасное изделие некоторыми группами витамин, минеральными веществами, которые положительно влияют на организм человека.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D72203A-BFA7-4437-B64B-E926E6619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789" y="1932495"/>
            <a:ext cx="4935248" cy="328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1631046" y="1130639"/>
            <a:ext cx="272873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02B4710A-6868-4E40-BA92-FB652C8B783B}"/>
              </a:ext>
            </a:extLst>
          </p:cNvPr>
          <p:cNvSpPr txBox="1"/>
          <p:nvPr/>
        </p:nvSpPr>
        <p:spPr>
          <a:xfrm>
            <a:off x="7832217" y="1130638"/>
            <a:ext cx="272873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76DB28-455D-482D-B0F9-006FF0596425}"/>
              </a:ext>
            </a:extLst>
          </p:cNvPr>
          <p:cNvSpPr txBox="1"/>
          <p:nvPr/>
        </p:nvSpPr>
        <p:spPr>
          <a:xfrm>
            <a:off x="6480928" y="1776966"/>
            <a:ext cx="4792073" cy="46166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CAF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Наш продукт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 производится исключительно из </a:t>
            </a:r>
            <a:r>
              <a:rPr lang="ru-RU" sz="1800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натуральных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ингредиентов, используется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свежеизвлечённый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белок зерен. Также наше колбасное изделие содержит натуральные </a:t>
            </a:r>
            <a:r>
              <a:rPr lang="ru-RU" sz="1800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специи и множество витаминов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Сбалансированность жиров, белков и углеводов позволяет ему </a:t>
            </a:r>
            <a:r>
              <a:rPr lang="ru-RU" sz="1800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 усваиваться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наполняя жизненной энергией, силой и повышая здоровье, </a:t>
            </a:r>
            <a:r>
              <a:rPr lang="ru-RU" sz="1800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нагружая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органы пищеварения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800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цена по сравнению с конкурентами </a:t>
            </a:r>
            <a:r>
              <a:rPr lang="ru-RU" sz="1800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значительно ниже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из-за близости нахождения нашего производства и доступности сырья.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</a:rPr>
              <a:t>Так, себестоимость одного эко-</a:t>
            </a:r>
            <a:r>
              <a:rPr lang="ru-RU" dirty="0" err="1">
                <a:latin typeface="Times New Roman" panose="02020603050405020304" pitchFamily="18" charset="0"/>
              </a:rPr>
              <a:t>баточника</a:t>
            </a:r>
            <a:r>
              <a:rPr lang="ru-RU" dirty="0">
                <a:latin typeface="Times New Roman" panose="02020603050405020304" pitchFamily="18" charset="0"/>
              </a:rPr>
              <a:t> (70гр) - </a:t>
            </a:r>
            <a:r>
              <a:rPr lang="ru-RU" b="1" dirty="0">
                <a:solidFill>
                  <a:srgbClr val="FCAF17"/>
                </a:solidFill>
                <a:latin typeface="Times New Roman" panose="02020603050405020304" pitchFamily="18" charset="0"/>
              </a:rPr>
              <a:t>105, 68рублей</a:t>
            </a:r>
            <a:endParaRPr lang="ru-RU" b="1" dirty="0">
              <a:solidFill>
                <a:srgbClr val="FCAF17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701852-8287-4677-AE09-0B7CA32613D9}"/>
              </a:ext>
            </a:extLst>
          </p:cNvPr>
          <p:cNvSpPr txBox="1"/>
          <p:nvPr/>
        </p:nvSpPr>
        <p:spPr>
          <a:xfrm>
            <a:off x="329200" y="1892051"/>
            <a:ext cx="5332429" cy="4247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вредных добавок и некачественного состава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продуктов является актуальной в наши дни. В современном мире многие продукты содержат </a:t>
            </a:r>
            <a:r>
              <a:rPr lang="ru-RU" sz="1800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вредные химические ингредиенты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такие как искусственные красители, ароматизаторы и консерванты. Эти добавки могут вызывать </a:t>
            </a:r>
            <a:r>
              <a:rPr lang="ru-RU" sz="1800" dirty="0">
                <a:solidFill>
                  <a:srgbClr val="FD493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аллергические реакции, проблемы с пищеварением и даже онкологические заболевания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1200" dirty="0">
              <a:effectLst/>
              <a:latin typeface=".SF UI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Кроме того, многие продукты содержат некачественные ингредиенты, такие как </a:t>
            </a:r>
            <a:r>
              <a:rPr lang="ru-RU" sz="1800" dirty="0">
                <a:solidFill>
                  <a:srgbClr val="FD493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генетически модифицированные ингредиенты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Также многие продукты питания содержат </a:t>
            </a:r>
            <a:r>
              <a:rPr lang="ru-RU" sz="1800" dirty="0">
                <a:solidFill>
                  <a:srgbClr val="FD493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избыточное количество сахара, соли и жиров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может привести к развитию ожирения, диабета и других заболеваний.</a:t>
            </a:r>
            <a:endParaRPr lang="ru-RU" sz="1200" dirty="0">
              <a:effectLst/>
              <a:latin typeface=".SF UI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0" grpId="0" animBg="1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498427" y="2491877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рынке немало конкурентов в сфере здорового питания, создающих эко-продукцию, похожую на наш продукт, но все они разные, не похожие на друг друга. Однако ни у кого нет такой технологии, которую мы разработали.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5483" y="164842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  <a:endParaRPr sz="36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0D665AC-8B06-49F4-827D-C43C21794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540" y="302310"/>
            <a:ext cx="3094758" cy="136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5434B90F-3F9C-4000-A765-5A1404F7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457" y="1943734"/>
            <a:ext cx="3094758" cy="162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55EFFB8-92DF-4BF7-84FE-6383500B3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584" y="3139118"/>
            <a:ext cx="3398670" cy="144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AB15F601-D9A5-4B78-8335-6E4A55EE5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" t="5248" r="1021" b="5831"/>
          <a:stretch/>
        </p:blipFill>
        <p:spPr bwMode="auto">
          <a:xfrm>
            <a:off x="8827326" y="5006667"/>
            <a:ext cx="3351731" cy="15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E7D813F2-2DBD-40CD-88DA-0E77D2199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465" y="5233650"/>
            <a:ext cx="2185904" cy="101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8DDC2CB6-6E25-4640-AEB2-78B469FA6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465" y="523226"/>
            <a:ext cx="2038750" cy="107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0985" y="2172724"/>
            <a:ext cx="6440837" cy="2677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rgbClr val="9F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Реализуемость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этого проекта </a:t>
            </a:r>
            <a:r>
              <a:rPr lang="ru-RU" sz="2400" dirty="0">
                <a:solidFill>
                  <a:srgbClr val="9F00FF"/>
                </a:solidFill>
                <a:latin typeface="Times New Roman" panose="02020603050405020304" pitchFamily="18" charset="0"/>
              </a:rPr>
              <a:t>высокая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бизнес устойчив, потому что с каждым годом растет количество людей, которые ведут </a:t>
            </a:r>
            <a:r>
              <a:rPr lang="ru-RU" sz="2400" dirty="0">
                <a:solidFill>
                  <a:srgbClr val="FCAF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здоровый образ жизни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Продукт </a:t>
            </a:r>
            <a:r>
              <a:rPr lang="ru-RU" sz="2400" dirty="0">
                <a:solidFill>
                  <a:srgbClr val="9F00FF"/>
                </a:solidFill>
                <a:latin typeface="Times New Roman" panose="02020603050405020304" pitchFamily="18" charset="0"/>
              </a:rPr>
              <a:t>дешевый в производстве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не требует больших затрат на оборудование. Также товар является уникальным, потому что сейчас на рынке нет аналогичных продуктов.</a:t>
            </a:r>
            <a:endParaRPr sz="240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600986" y="130911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ОЦЕНКА РЫНКА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498427" y="2379851"/>
            <a:ext cx="4989789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rgbClr val="FCAF17"/>
                </a:solidFill>
                <a:latin typeface="Times New Roman" panose="02020603050405020304" pitchFamily="18" charset="0"/>
              </a:rPr>
              <a:t>Основные каналы продвижения продукта:</a:t>
            </a:r>
            <a:b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  <a:t> 1. SEO</a:t>
            </a:r>
            <a:b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  <a:t> 2. SMM</a:t>
            </a:r>
            <a:b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  <a:t> 3. Контекстная реклама</a:t>
            </a:r>
            <a:b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  <a:t> 4. Таргетированная реклама</a:t>
            </a:r>
            <a:b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  <a:t> 5. </a:t>
            </a:r>
            <a:r>
              <a:rPr lang="ru-RU" sz="2400" dirty="0" err="1">
                <a:solidFill>
                  <a:srgbClr val="1B1B1B"/>
                </a:solidFill>
                <a:latin typeface="Times New Roman" panose="02020603050405020304" pitchFamily="18" charset="0"/>
              </a:rPr>
              <a:t>Email</a:t>
            </a:r>
            <a: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  <a:t>-маркетинг</a:t>
            </a:r>
            <a:b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  <a:t> 6. Мессенджер-маркетинг</a:t>
            </a:r>
            <a:b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  <a:t> 7. Контент-маркетинг</a:t>
            </a:r>
            <a:b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B1B1B"/>
                </a:solidFill>
                <a:latin typeface="Times New Roman" panose="02020603050405020304" pitchFamily="18" charset="0"/>
              </a:rPr>
              <a:t> 8. Продвижение через СМИ</a:t>
            </a:r>
            <a:endParaRPr sz="2400" dirty="0">
              <a:solidFill>
                <a:srgbClr val="1B1B1B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5483" y="1094426"/>
            <a:ext cx="6518934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ym typeface="Arial"/>
              </a:rPr>
              <a:t>ПЛАНЫ И ЗАПРОС НА ИНВЕСТИЦИИ/РЕСУРСЫ</a:t>
            </a:r>
          </a:p>
          <a:p>
            <a:pPr algn="l"/>
            <a:endParaRPr sz="36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FF2FAED-8855-419C-BB77-58E0F063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9126"/>
              </p:ext>
            </p:extLst>
          </p:nvPr>
        </p:nvGraphicFramePr>
        <p:xfrm>
          <a:off x="6385141" y="547198"/>
          <a:ext cx="5470277" cy="626078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15360">
                  <a:extLst>
                    <a:ext uri="{9D8B030D-6E8A-4147-A177-3AD203B41FA5}">
                      <a16:colId xmlns:a16="http://schemas.microsoft.com/office/drawing/2014/main" val="263700470"/>
                    </a:ext>
                  </a:extLst>
                </a:gridCol>
                <a:gridCol w="2477262">
                  <a:extLst>
                    <a:ext uri="{9D8B030D-6E8A-4147-A177-3AD203B41FA5}">
                      <a16:colId xmlns:a16="http://schemas.microsoft.com/office/drawing/2014/main" val="2063132675"/>
                    </a:ext>
                  </a:extLst>
                </a:gridCol>
                <a:gridCol w="1288552">
                  <a:extLst>
                    <a:ext uri="{9D8B030D-6E8A-4147-A177-3AD203B41FA5}">
                      <a16:colId xmlns:a16="http://schemas.microsoft.com/office/drawing/2014/main" val="2986780363"/>
                    </a:ext>
                  </a:extLst>
                </a:gridCol>
                <a:gridCol w="1289103">
                  <a:extLst>
                    <a:ext uri="{9D8B030D-6E8A-4147-A177-3AD203B41FA5}">
                      <a16:colId xmlns:a16="http://schemas.microsoft.com/office/drawing/2014/main" val="1606460264"/>
                    </a:ext>
                  </a:extLst>
                </a:gridCol>
              </a:tblGrid>
              <a:tr h="688761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№</a:t>
                      </a:r>
                    </a:p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этапа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Название этапа календарного плана</a:t>
                      </a: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Длительность этапа,</a:t>
                      </a: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мес.</a:t>
                      </a: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Стоимость,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extLst>
                  <a:ext uri="{0D108BD9-81ED-4DB2-BD59-A6C34878D82A}">
                    <a16:rowId xmlns:a16="http://schemas.microsoft.com/office/drawing/2014/main" val="2791201812"/>
                  </a:ext>
                </a:extLst>
              </a:tr>
              <a:tr h="427215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Составление бизнес-плана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3 месяца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0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extLst>
                  <a:ext uri="{0D108BD9-81ED-4DB2-BD59-A6C34878D82A}">
                    <a16:rowId xmlns:a16="http://schemas.microsoft.com/office/drawing/2014/main" val="2059685412"/>
                  </a:ext>
                </a:extLst>
              </a:tr>
              <a:tr h="531573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 dirty="0">
                          <a:effectLst/>
                        </a:rPr>
                        <a:t>Подписание бизнес-плана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1 месяц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0 руб.</a:t>
                      </a:r>
                    </a:p>
                    <a:p>
                      <a:pPr marL="457200"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extLst>
                  <a:ext uri="{0D108BD9-81ED-4DB2-BD59-A6C34878D82A}">
                    <a16:rowId xmlns:a16="http://schemas.microsoft.com/office/drawing/2014/main" val="3286334962"/>
                  </a:ext>
                </a:extLst>
              </a:tr>
              <a:tr h="626799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Регистрация ООО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1 месяц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0 руб.</a:t>
                      </a:r>
                    </a:p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extLst>
                  <a:ext uri="{0D108BD9-81ED-4DB2-BD59-A6C34878D82A}">
                    <a16:rowId xmlns:a16="http://schemas.microsoft.com/office/drawing/2014/main" val="1556870870"/>
                  </a:ext>
                </a:extLst>
              </a:tr>
              <a:tr h="626799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Аренда помещения и закупка оборудования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3 месяца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1100000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extLst>
                  <a:ext uri="{0D108BD9-81ED-4DB2-BD59-A6C34878D82A}">
                    <a16:rowId xmlns:a16="http://schemas.microsoft.com/office/drawing/2014/main" val="3516830827"/>
                  </a:ext>
                </a:extLst>
              </a:tr>
              <a:tr h="626799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Поиск и найм работников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3 месяца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190000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extLst>
                  <a:ext uri="{0D108BD9-81ED-4DB2-BD59-A6C34878D82A}">
                    <a16:rowId xmlns:a16="http://schemas.microsoft.com/office/drawing/2014/main" val="3465459490"/>
                  </a:ext>
                </a:extLst>
              </a:tr>
              <a:tr h="626799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Закупка продуктов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1 месяц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100000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extLst>
                  <a:ext uri="{0D108BD9-81ED-4DB2-BD59-A6C34878D82A}">
                    <a16:rowId xmlns:a16="http://schemas.microsoft.com/office/drawing/2014/main" val="4019396378"/>
                  </a:ext>
                </a:extLst>
              </a:tr>
              <a:tr h="626799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Запуск рекламы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1 месяц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 dirty="0">
                          <a:effectLst/>
                        </a:rPr>
                        <a:t>30000 руб.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extLst>
                  <a:ext uri="{0D108BD9-81ED-4DB2-BD59-A6C34878D82A}">
                    <a16:rowId xmlns:a16="http://schemas.microsoft.com/office/drawing/2014/main" val="1088449679"/>
                  </a:ext>
                </a:extLst>
              </a:tr>
              <a:tr h="626799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Запуск рекламы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1 месяц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30000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extLst>
                  <a:ext uri="{0D108BD9-81ED-4DB2-BD59-A6C34878D82A}">
                    <a16:rowId xmlns:a16="http://schemas.microsoft.com/office/drawing/2014/main" val="3990546655"/>
                  </a:ext>
                </a:extLst>
              </a:tr>
              <a:tr h="626799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Создание сайта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>
                          <a:effectLst/>
                        </a:rPr>
                        <a:t>1 месяц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1200" dirty="0">
                          <a:effectLst/>
                        </a:rPr>
                        <a:t>20000 руб.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88" marR="50788" marT="0" marB="0"/>
                </a:tc>
                <a:extLst>
                  <a:ext uri="{0D108BD9-81ED-4DB2-BD59-A6C34878D82A}">
                    <a16:rowId xmlns:a16="http://schemas.microsoft.com/office/drawing/2014/main" val="206301845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55D6654C-1C37-4D88-93EE-D67153159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4900" y="31611"/>
            <a:ext cx="44534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9F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Календарный план проекта</a:t>
            </a: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044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5322036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</a:t>
            </a:r>
            <a:r>
              <a:rPr lang="ru-RU" sz="6900" dirty="0" err="1"/>
              <a:t>пасибо</a:t>
            </a:r>
            <a:r>
              <a:rPr lang="ru-RU" sz="6900" dirty="0"/>
              <a:t> за внимание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(918)918-20-37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Vdovenkoviktoria81@gmail.com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3148</TotalTime>
  <Words>771</Words>
  <Application>Microsoft Office PowerPoint</Application>
  <PresentationFormat>Широкоэкранный</PresentationFormat>
  <Paragraphs>107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.SF UI</vt:lpstr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Виктория</cp:lastModifiedBy>
  <cp:revision>32</cp:revision>
  <dcterms:modified xsi:type="dcterms:W3CDTF">2023-12-04T10:02:11Z</dcterms:modified>
</cp:coreProperties>
</file>