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7" roundtripDataSignature="AMtx7mgVZNv3F6Xd8wArjVM6Sdz0A/jh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2D38C58-CDF4-422E-9A9B-3D4EC108B8CB}">
  <a:tblStyle styleId="{22D38C58-CDF4-422E-9A9B-3D4EC108B8CB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37" Type="http://customschemas.google.com/relationships/presentationmetadata" Target="metadata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2" name="Google Shape;142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3" name="Google Shape;163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9" name="Google Shape;17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9" name="Google Shape;199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2" name="Google Shape;212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6" name="Google Shape;226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3" name="Google Shape;243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1" name="Google Shape;281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8" name="Google Shape;298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3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3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1.jp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4.png"/><Relationship Id="rId7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24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13.png"/><Relationship Id="rId5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18.png"/><Relationship Id="rId5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20.png"/><Relationship Id="rId6" Type="http://schemas.openxmlformats.org/officeDocument/2006/relationships/image" Target="../media/image32.png"/><Relationship Id="rId7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3.png"/><Relationship Id="rId4" Type="http://schemas.openxmlformats.org/officeDocument/2006/relationships/image" Target="../media/image2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7.png"/><Relationship Id="rId4" Type="http://schemas.openxmlformats.org/officeDocument/2006/relationships/image" Target="../media/image2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hyperlink" Target="mailto:es.khamkova2117@omgau.org" TargetMode="External"/><Relationship Id="rId4" Type="http://schemas.openxmlformats.org/officeDocument/2006/relationships/image" Target="../media/image30.png"/><Relationship Id="rId5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НАЗВАНИЕ ПРОЕКТА</a:t>
            </a:r>
            <a:endParaRPr sz="3100"/>
          </a:p>
        </p:txBody>
      </p:sp>
      <p:sp>
        <p:nvSpPr>
          <p:cNvPr id="105" name="Google Shape;105;p1"/>
          <p:cNvSpPr txBox="1"/>
          <p:nvPr>
            <p:ph idx="1" type="body"/>
          </p:nvPr>
        </p:nvSpPr>
        <p:spPr>
          <a:xfrm>
            <a:off x="694743" y="2036481"/>
            <a:ext cx="38253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2700"/>
              <a:t>“</a:t>
            </a:r>
            <a:r>
              <a:rPr lang="ru" sz="2700"/>
              <a:t>ЗАБЫЛИ САХАР”</a:t>
            </a:r>
            <a:endParaRPr sz="2700"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908631" y="114038"/>
            <a:ext cx="2315768" cy="870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85203" y="2687406"/>
            <a:ext cx="2369029" cy="22019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384475" y="379525"/>
            <a:ext cx="6208200" cy="5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28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28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"/>
          <p:cNvGrpSpPr/>
          <p:nvPr/>
        </p:nvGrpSpPr>
        <p:grpSpPr>
          <a:xfrm>
            <a:off x="0" y="136200"/>
            <a:ext cx="4728304" cy="97200"/>
            <a:chOff x="0" y="692501"/>
            <a:chExt cx="2624940" cy="97200"/>
          </a:xfrm>
        </p:grpSpPr>
        <p:sp>
          <p:nvSpPr>
            <p:cNvPr id="131" name="Google Shape;131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36" name="Google Shape;136;p2"/>
          <p:cNvSpPr txBox="1"/>
          <p:nvPr/>
        </p:nvSpPr>
        <p:spPr>
          <a:xfrm>
            <a:off x="297450" y="1113638"/>
            <a:ext cx="4972800" cy="1569900"/>
          </a:xfrm>
          <a:prstGeom prst="rect">
            <a:avLst/>
          </a:prstGeom>
          <a:noFill/>
          <a:ln cap="flat" cmpd="sng" w="28575">
            <a:solidFill>
              <a:srgbClr val="B5D8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Люди страдающие </a:t>
            </a:r>
            <a:r>
              <a:rPr b="1" lang="ru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аллергическими заболеваниями, диабетом </a:t>
            </a:r>
            <a:r>
              <a:rPr lang="ru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хотят сладкое, но отказываются от него, чтобы не навредить своему здоровью  </a:t>
            </a:r>
            <a:r>
              <a:rPr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 </a:t>
            </a:r>
            <a:endParaRPr sz="13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1" sz="13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7" name="Google Shape;137;p2"/>
          <p:cNvSpPr txBox="1"/>
          <p:nvPr/>
        </p:nvSpPr>
        <p:spPr>
          <a:xfrm>
            <a:off x="1300925" y="3036675"/>
            <a:ext cx="4854900" cy="1487700"/>
          </a:xfrm>
          <a:prstGeom prst="rect">
            <a:avLst/>
          </a:prstGeom>
          <a:noFill/>
          <a:ln cap="flat" cmpd="sng" w="28575">
            <a:solidFill>
              <a:srgbClr val="FBB3C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Это нередко вызывает </a:t>
            </a:r>
            <a:r>
              <a:rPr b="1" lang="ru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состояние дискомфорта </a:t>
            </a:r>
            <a:r>
              <a:rPr lang="ru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и приводит к </a:t>
            </a:r>
            <a:r>
              <a:rPr b="1" lang="ru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подавленности настроения</a:t>
            </a:r>
            <a:endParaRPr sz="13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8" name="Google Shape;138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5650" y="3198925"/>
            <a:ext cx="1654182" cy="1688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22650" y="912925"/>
            <a:ext cx="1654182" cy="1612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"/>
          <p:cNvSpPr txBox="1"/>
          <p:nvPr>
            <p:ph type="title"/>
          </p:nvPr>
        </p:nvSpPr>
        <p:spPr>
          <a:xfrm>
            <a:off x="1236217" y="6562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3"/>
          <p:cNvSpPr txBox="1"/>
          <p:nvPr>
            <p:ph idx="1" type="body"/>
          </p:nvPr>
        </p:nvSpPr>
        <p:spPr>
          <a:xfrm>
            <a:off x="83125" y="2145400"/>
            <a:ext cx="8657700" cy="380100"/>
          </a:xfrm>
          <a:prstGeom prst="rect">
            <a:avLst/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600"/>
              <a:t>Магазины здорового питания, кофейни, </a:t>
            </a:r>
            <a:r>
              <a:rPr lang="ru" sz="1600"/>
              <a:t>которые будут продавать нашу продукцию</a:t>
            </a: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3"/>
          <p:cNvSpPr txBox="1"/>
          <p:nvPr>
            <p:ph idx="1" type="body"/>
          </p:nvPr>
        </p:nvSpPr>
        <p:spPr>
          <a:xfrm>
            <a:off x="4366225" y="3013225"/>
            <a:ext cx="3693000" cy="1876200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/>
              <a:t>Людям, которые хотят попробовать</a:t>
            </a:r>
            <a:r>
              <a:rPr b="1" i="1" lang="ru" sz="1400"/>
              <a:t> </a:t>
            </a:r>
            <a:endParaRPr b="1" i="1" sz="14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1" lang="ru" sz="1400"/>
              <a:t>ПП </a:t>
            </a:r>
            <a:r>
              <a:rPr lang="ru" sz="1400"/>
              <a:t>или страдают </a:t>
            </a:r>
            <a:r>
              <a:rPr b="1" i="1" lang="ru" sz="1400"/>
              <a:t>ЗОЖ</a:t>
            </a:r>
            <a:endParaRPr b="1" i="1" sz="1400"/>
          </a:p>
        </p:txBody>
      </p:sp>
      <p:pic>
        <p:nvPicPr>
          <p:cNvPr id="155" name="Google Shape;155;p3"/>
          <p:cNvPicPr preferRelativeResize="0"/>
          <p:nvPr/>
        </p:nvPicPr>
        <p:blipFill rotWithShape="1">
          <a:blip r:embed="rId4">
            <a:alphaModFix/>
          </a:blip>
          <a:srcRect b="0" l="0" r="0" t="24425"/>
          <a:stretch/>
        </p:blipFill>
        <p:spPr>
          <a:xfrm>
            <a:off x="1390065" y="3646587"/>
            <a:ext cx="1586934" cy="1085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72625" y="3383100"/>
            <a:ext cx="1480196" cy="1612074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3"/>
          <p:cNvSpPr txBox="1"/>
          <p:nvPr/>
        </p:nvSpPr>
        <p:spPr>
          <a:xfrm>
            <a:off x="1032300" y="1513088"/>
            <a:ext cx="7079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2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Нашими потенциальными потребителями являются: </a:t>
            </a:r>
            <a:endParaRPr sz="2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8" name="Google Shape;158;p3"/>
          <p:cNvSpPr txBox="1"/>
          <p:nvPr>
            <p:ph idx="1" type="body"/>
          </p:nvPr>
        </p:nvSpPr>
        <p:spPr>
          <a:xfrm>
            <a:off x="530725" y="3013225"/>
            <a:ext cx="3672300" cy="1876200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400"/>
              <a:t>Семьям с аллергиками и диабетиками, </a:t>
            </a:r>
            <a:r>
              <a:rPr lang="ru" sz="1400"/>
              <a:t>которые хотят сладкое</a:t>
            </a:r>
            <a:endParaRPr sz="1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9" name="Google Shape;159;p3"/>
          <p:cNvCxnSpPr>
            <a:stCxn id="153" idx="2"/>
            <a:endCxn id="158" idx="0"/>
          </p:cNvCxnSpPr>
          <p:nvPr/>
        </p:nvCxnSpPr>
        <p:spPr>
          <a:xfrm rot="5400000">
            <a:off x="3145525" y="1746850"/>
            <a:ext cx="487800" cy="2045100"/>
          </a:xfrm>
          <a:prstGeom prst="bentConnector3">
            <a:avLst>
              <a:gd fmla="val 49992" name="adj1"/>
            </a:avLst>
          </a:prstGeom>
          <a:noFill/>
          <a:ln cap="flat" cmpd="sng" w="9525">
            <a:solidFill>
              <a:srgbClr val="E0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0" name="Google Shape;160;p3"/>
          <p:cNvCxnSpPr>
            <a:stCxn id="153" idx="2"/>
            <a:endCxn id="154" idx="0"/>
          </p:cNvCxnSpPr>
          <p:nvPr/>
        </p:nvCxnSpPr>
        <p:spPr>
          <a:xfrm flipH="1" rot="-5400000">
            <a:off x="5068525" y="1868950"/>
            <a:ext cx="487800" cy="1800900"/>
          </a:xfrm>
          <a:prstGeom prst="bentConnector3">
            <a:avLst>
              <a:gd fmla="val 49992" name="adj1"/>
            </a:avLst>
          </a:prstGeom>
          <a:noFill/>
          <a:ln cap="flat" cmpd="sng" w="9525">
            <a:solidFill>
              <a:srgbClr val="E06666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"/>
          <p:cNvSpPr txBox="1"/>
          <p:nvPr>
            <p:ph type="title"/>
          </p:nvPr>
        </p:nvSpPr>
        <p:spPr>
          <a:xfrm>
            <a:off x="1350442" y="6364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6" name="Google Shape;166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3" name="Google Shape;17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725" y="3340701"/>
            <a:ext cx="2088599" cy="2088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55774" y="382625"/>
            <a:ext cx="1489562" cy="159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4"/>
          <p:cNvSpPr txBox="1"/>
          <p:nvPr>
            <p:ph idx="1" type="body"/>
          </p:nvPr>
        </p:nvSpPr>
        <p:spPr>
          <a:xfrm>
            <a:off x="926850" y="2022700"/>
            <a:ext cx="7167900" cy="1593300"/>
          </a:xfrm>
          <a:prstGeom prst="rect">
            <a:avLst/>
          </a:prstGeom>
          <a:noFill/>
          <a:ln cap="flat" cmpd="sng" w="28575">
            <a:solidFill>
              <a:srgbClr val="FBB3C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2000"/>
              <a:t>Люди, с некоторыми пищевыми ограничениями</a:t>
            </a:r>
            <a:endParaRPr sz="2000"/>
          </a:p>
          <a:p>
            <a:pPr indent="0" lvl="0" marL="0" rtl="0" algn="ctr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2000"/>
              <a:t>(аллергия, диабет, непереносимость лактозы и т.д.)</a:t>
            </a:r>
            <a:endParaRPr sz="2000"/>
          </a:p>
          <a:p>
            <a:pPr indent="0" lvl="0" marL="0" rtl="0" algn="ctr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000"/>
              <a:t>не могут позволить себе съесть кондитерские изделия</a:t>
            </a:r>
            <a:endParaRPr sz="1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>
            <p:ph type="title"/>
          </p:nvPr>
        </p:nvSpPr>
        <p:spPr>
          <a:xfrm>
            <a:off x="327742" y="9510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2" name="Google Shape;182;p5"/>
          <p:cNvSpPr txBox="1"/>
          <p:nvPr>
            <p:ph idx="1" type="body"/>
          </p:nvPr>
        </p:nvSpPr>
        <p:spPr>
          <a:xfrm>
            <a:off x="4098288" y="2382338"/>
            <a:ext cx="4281000" cy="1076700"/>
          </a:xfrm>
          <a:prstGeom prst="rect">
            <a:avLst/>
          </a:prstGeom>
          <a:noFill/>
          <a:ln cap="flat" cmpd="sng" w="28575">
            <a:solidFill>
              <a:srgbClr val="FBB3C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400">
                <a:solidFill>
                  <a:srgbClr val="132C40"/>
                </a:solidFill>
              </a:rPr>
              <a:t>Научно-технологический  задел</a:t>
            </a:r>
            <a:r>
              <a:rPr lang="ru" sz="1400">
                <a:solidFill>
                  <a:srgbClr val="132C40"/>
                </a:solidFill>
              </a:rPr>
              <a:t> </a:t>
            </a:r>
            <a:endParaRPr sz="1400">
              <a:solidFill>
                <a:srgbClr val="132C40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/>
              <a:t>Исследования нашего ВУЗа в области пищевых технологий помогут нам создать правильные рецепты</a:t>
            </a:r>
            <a:endParaRPr b="1" sz="1400">
              <a:solidFill>
                <a:srgbClr val="FD493D"/>
              </a:solidFill>
            </a:endParaRPr>
          </a:p>
        </p:txBody>
      </p:sp>
      <p:sp>
        <p:nvSpPr>
          <p:cNvPr id="183" name="Google Shape;183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" name="Google Shape;184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5"/>
          <p:cNvSpPr/>
          <p:nvPr/>
        </p:nvSpPr>
        <p:spPr>
          <a:xfrm>
            <a:off x="327743" y="168594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0" name="Google Shape;19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1721" y="24258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08100" y="3250750"/>
            <a:ext cx="1271200" cy="127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5"/>
          <p:cNvSpPr txBox="1"/>
          <p:nvPr>
            <p:ph idx="1" type="body"/>
          </p:nvPr>
        </p:nvSpPr>
        <p:spPr>
          <a:xfrm>
            <a:off x="272250" y="1561725"/>
            <a:ext cx="3720000" cy="647400"/>
          </a:xfrm>
          <a:prstGeom prst="rect">
            <a:avLst/>
          </a:prstGeom>
          <a:noFill/>
          <a:ln cap="flat" cmpd="sng" w="28575">
            <a:solidFill>
              <a:srgbClr val="FBB3C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600"/>
              <a:t>Научно-технологическое решение</a:t>
            </a:r>
            <a:r>
              <a:rPr lang="ru" sz="1600"/>
              <a:t>  </a:t>
            </a:r>
            <a:endParaRPr sz="16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/>
              <a:t>Гипоаллергенный продукт</a:t>
            </a:r>
            <a:endParaRPr sz="1300">
              <a:solidFill>
                <a:srgbClr val="FF2F2D"/>
              </a:solidFill>
            </a:endParaRPr>
          </a:p>
        </p:txBody>
      </p:sp>
      <p:pic>
        <p:nvPicPr>
          <p:cNvPr id="193" name="Google Shape;193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9839" y="2299550"/>
            <a:ext cx="1271215" cy="115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026564">
            <a:off x="627428" y="2379370"/>
            <a:ext cx="1362199" cy="1362199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5"/>
          <p:cNvSpPr txBox="1"/>
          <p:nvPr>
            <p:ph idx="1" type="body"/>
          </p:nvPr>
        </p:nvSpPr>
        <p:spPr>
          <a:xfrm>
            <a:off x="477900" y="3719688"/>
            <a:ext cx="3308700" cy="333300"/>
          </a:xfrm>
          <a:prstGeom prst="rect">
            <a:avLst/>
          </a:prstGeom>
          <a:noFill/>
          <a:ln cap="flat" cmpd="sng" w="9525">
            <a:solidFill>
              <a:srgbClr val="B8A7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8F00FF"/>
                </a:solidFill>
              </a:rPr>
              <a:t>Торты на 1 кг и порционные десерты</a:t>
            </a:r>
            <a:endParaRPr sz="1400">
              <a:solidFill>
                <a:srgbClr val="132C40"/>
              </a:solidFill>
            </a:endParaRPr>
          </a:p>
        </p:txBody>
      </p:sp>
      <p:pic>
        <p:nvPicPr>
          <p:cNvPr id="196" name="Google Shape;196;p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33324" y="2299554"/>
            <a:ext cx="791505" cy="1159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"/>
          <p:cNvSpPr txBox="1"/>
          <p:nvPr>
            <p:ph type="title"/>
          </p:nvPr>
        </p:nvSpPr>
        <p:spPr>
          <a:xfrm>
            <a:off x="401732" y="2279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02" name="Google Shape;202;p6"/>
          <p:cNvSpPr txBox="1"/>
          <p:nvPr>
            <p:ph idx="1" type="body"/>
          </p:nvPr>
        </p:nvSpPr>
        <p:spPr>
          <a:xfrm>
            <a:off x="610801" y="2598350"/>
            <a:ext cx="7340400" cy="394800"/>
          </a:xfrm>
          <a:prstGeom prst="rect">
            <a:avLst/>
          </a:prstGeom>
          <a:noFill/>
          <a:ln cap="flat" cmpd="sng" w="28575">
            <a:solidFill>
              <a:srgbClr val="B5D8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800"/>
              <a:t>Решать проблему </a:t>
            </a:r>
            <a:r>
              <a:rPr lang="ru" sz="1800"/>
              <a:t>того, что они не могут съесть десерт   </a:t>
            </a:r>
            <a:endParaRPr sz="1800"/>
          </a:p>
        </p:txBody>
      </p:sp>
      <p:sp>
        <p:nvSpPr>
          <p:cNvPr id="203" name="Google Shape;203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6"/>
          <p:cNvSpPr txBox="1"/>
          <p:nvPr>
            <p:ph idx="1" type="body"/>
          </p:nvPr>
        </p:nvSpPr>
        <p:spPr>
          <a:xfrm>
            <a:off x="610800" y="2039475"/>
            <a:ext cx="7340400" cy="394800"/>
          </a:xfrm>
          <a:prstGeom prst="rect">
            <a:avLst/>
          </a:prstGeom>
          <a:noFill/>
          <a:ln cap="flat" cmpd="sng" w="28575">
            <a:solidFill>
              <a:srgbClr val="B5D8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800"/>
              <a:t>Помогаем</a:t>
            </a:r>
            <a:r>
              <a:rPr lang="ru" sz="1800"/>
              <a:t> людям с пищевыми ограничениями</a:t>
            </a:r>
            <a:endParaRPr sz="1800"/>
          </a:p>
        </p:txBody>
      </p:sp>
      <p:sp>
        <p:nvSpPr>
          <p:cNvPr id="206" name="Google Shape;206;p6"/>
          <p:cNvSpPr txBox="1"/>
          <p:nvPr/>
        </p:nvSpPr>
        <p:spPr>
          <a:xfrm>
            <a:off x="610800" y="4273900"/>
            <a:ext cx="7340400" cy="461700"/>
          </a:xfrm>
          <a:prstGeom prst="rect">
            <a:avLst/>
          </a:prstGeom>
          <a:noFill/>
          <a:ln cap="flat" cmpd="sng" w="28575">
            <a:solidFill>
              <a:srgbClr val="B5D8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Получать пользу 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вкусно и полезно поесть, поднять настроение</a:t>
            </a:r>
            <a:endParaRPr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7" name="Google Shape;207;p6"/>
          <p:cNvSpPr txBox="1"/>
          <p:nvPr/>
        </p:nvSpPr>
        <p:spPr>
          <a:xfrm>
            <a:off x="610800" y="1431150"/>
            <a:ext cx="7340400" cy="446400"/>
          </a:xfrm>
          <a:prstGeom prst="rect">
            <a:avLst/>
          </a:prstGeom>
          <a:noFill/>
          <a:ln cap="flat" cmpd="sng" w="28575">
            <a:solidFill>
              <a:srgbClr val="B5D8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Мы, стартап </a:t>
            </a: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«Забыли сахар»</a:t>
            </a:r>
            <a:endParaRPr sz="1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8" name="Google Shape;208;p6"/>
          <p:cNvSpPr txBox="1"/>
          <p:nvPr/>
        </p:nvSpPr>
        <p:spPr>
          <a:xfrm>
            <a:off x="610801" y="3702425"/>
            <a:ext cx="7340400" cy="461700"/>
          </a:xfrm>
          <a:prstGeom prst="rect">
            <a:avLst/>
          </a:prstGeom>
          <a:noFill/>
          <a:ln cap="flat" cmpd="sng" w="28575">
            <a:solidFill>
              <a:srgbClr val="B5D8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8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С помощью </a:t>
            </a:r>
            <a:r>
              <a:rPr lang="ru" sz="18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наших уникальных, технологичных рецептов</a:t>
            </a:r>
            <a:endParaRPr sz="18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9" name="Google Shape;209;p6"/>
          <p:cNvSpPr txBox="1"/>
          <p:nvPr/>
        </p:nvSpPr>
        <p:spPr>
          <a:xfrm>
            <a:off x="610801" y="3130950"/>
            <a:ext cx="7340400" cy="461700"/>
          </a:xfrm>
          <a:prstGeom prst="rect">
            <a:avLst/>
          </a:prstGeom>
          <a:noFill/>
          <a:ln cap="flat" cmpd="sng" w="28575">
            <a:solidFill>
              <a:srgbClr val="B5D8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ситуации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когда у них есть потребности съесть сладкое</a:t>
            </a:r>
            <a:endParaRPr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7"/>
          <p:cNvSpPr txBox="1"/>
          <p:nvPr/>
        </p:nvSpPr>
        <p:spPr>
          <a:xfrm>
            <a:off x="578376" y="2203100"/>
            <a:ext cx="7881900" cy="1563900"/>
          </a:xfrm>
          <a:prstGeom prst="rect">
            <a:avLst/>
          </a:prstGeom>
          <a:noFill/>
          <a:ln cap="flat" cmpd="sng" w="28575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 работаем на рынке</a:t>
            </a: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B2B (+B2C)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100 000 ЛЮДЕЙ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НАШЕ РЕШЕНИЕ БУДЕТ СТОИТ 3000 Р</a:t>
            </a: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УБЛЕЙ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СЕГМЕНТЫ А И Б 30% 90 000 000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СМОЖЕМ ЗАРАБОТАТЬ В ПЕРВЫЙ ГОД 5 % 4 500 000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8" name="Google Shape;218;p7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9" name="Google Shape;219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3" name="Google Shape;223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9674" y="-105397"/>
            <a:ext cx="2743398" cy="2193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8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2" name="Google Shape;232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8"/>
          <p:cNvSpPr txBox="1"/>
          <p:nvPr/>
        </p:nvSpPr>
        <p:spPr>
          <a:xfrm>
            <a:off x="342900" y="4036800"/>
            <a:ext cx="8138100" cy="681000"/>
          </a:xfrm>
          <a:prstGeom prst="rect">
            <a:avLst/>
          </a:prstGeom>
          <a:noFill/>
          <a:ln cap="flat" cmpd="sng" w="28575">
            <a:solidFill>
              <a:srgbClr val="B5D8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5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Наша стратегия: </a:t>
            </a: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Сделать интересную, качественную рекламу.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Завлечь людей благодаря полезным инновационным технологиям.</a:t>
            </a:r>
            <a:endParaRPr sz="1500"/>
          </a:p>
        </p:txBody>
      </p:sp>
      <p:sp>
        <p:nvSpPr>
          <p:cNvPr id="237" name="Google Shape;237;p8"/>
          <p:cNvSpPr txBox="1"/>
          <p:nvPr/>
        </p:nvSpPr>
        <p:spPr>
          <a:xfrm>
            <a:off x="5052050" y="2336225"/>
            <a:ext cx="3667800" cy="1212000"/>
          </a:xfrm>
          <a:prstGeom prst="rect">
            <a:avLst/>
          </a:prstGeom>
          <a:noFill/>
          <a:ln cap="flat" cmpd="sng" w="28575">
            <a:solidFill>
              <a:srgbClr val="FBB3C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Сильные стороны:</a:t>
            </a: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готовая клиентская база, реклама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Слабые стороны:</a:t>
            </a: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нет порционных гипоаллергенных десертов</a:t>
            </a:r>
            <a:endParaRPr sz="1700"/>
          </a:p>
        </p:txBody>
      </p:sp>
      <p:sp>
        <p:nvSpPr>
          <p:cNvPr id="238" name="Google Shape;238;p8"/>
          <p:cNvSpPr txBox="1"/>
          <p:nvPr/>
        </p:nvSpPr>
        <p:spPr>
          <a:xfrm>
            <a:off x="260275" y="2130725"/>
            <a:ext cx="4417800" cy="1417500"/>
          </a:xfrm>
          <a:prstGeom prst="rect">
            <a:avLst/>
          </a:prstGeom>
          <a:noFill/>
          <a:ln cap="flat" cmpd="sng" w="28575">
            <a:solidFill>
              <a:srgbClr val="FBB3C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Производители сладостей</a:t>
            </a:r>
            <a:endParaRPr b="1"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Например,</a:t>
            </a:r>
            <a:endParaRPr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Кондитерская Тортофф</a:t>
            </a:r>
            <a:endParaRPr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PP_TORT_OMSK (торты на заказ)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39" name="Google Shape;239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5250" y="1815249"/>
            <a:ext cx="1288873" cy="1288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72525" y="1542623"/>
            <a:ext cx="1934269" cy="946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9"/>
          <p:cNvSpPr txBox="1"/>
          <p:nvPr/>
        </p:nvSpPr>
        <p:spPr>
          <a:xfrm>
            <a:off x="602294" y="2088581"/>
            <a:ext cx="6936600" cy="2428800"/>
          </a:xfrm>
          <a:prstGeom prst="rect">
            <a:avLst/>
          </a:prstGeom>
          <a:noFill/>
          <a:ln cap="flat" cmpd="sng" w="28575">
            <a:solidFill>
              <a:srgbClr val="B5D8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127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●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 будем делать ГИПОАЛЛЕРГЕННЫЕ КОНДИТЕРСКИЕ ИЗДЕЛИЯ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127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●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 нас будут покупать торты на 1 кг и порционные десерты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127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●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Это будет стоить 3000 руб./кг</a:t>
            </a:r>
            <a:endParaRPr sz="1600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127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●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Дополнительно мы можем зарабатывать на сдачи в аренду помещения, реклама в приложении и на сайте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6" name="Google Shape;246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9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9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50" name="Google Shape;250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4" name="Google Shape;254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08025" y="295298"/>
            <a:ext cx="1845300" cy="1662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0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0" name="Google Shape;260;p10"/>
          <p:cNvSpPr txBox="1"/>
          <p:nvPr>
            <p:ph idx="1" type="body"/>
          </p:nvPr>
        </p:nvSpPr>
        <p:spPr>
          <a:xfrm>
            <a:off x="643850" y="2298800"/>
            <a:ext cx="7213800" cy="20346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700"/>
              <a:t>Опишите ваши текущие результаты: </a:t>
            </a:r>
            <a:endParaRPr sz="17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ru" sz="1700"/>
              <a:t>Есть подобный проект, готовый бизнес по производству кондитерских изделий и поддержка специалистов из других городов</a:t>
            </a:r>
            <a:endParaRPr sz="1700"/>
          </a:p>
        </p:txBody>
      </p:sp>
      <p:sp>
        <p:nvSpPr>
          <p:cNvPr id="261" name="Google Shape;261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5" name="Google Shape;265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36517" y="142800"/>
            <a:ext cx="1892275" cy="1945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1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71" name="Google Shape;271;p11"/>
          <p:cNvGraphicFramePr/>
          <p:nvPr/>
        </p:nvGraphicFramePr>
        <p:xfrm>
          <a:off x="5060585" y="547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{22D38C58-CDF4-422E-9A9B-3D4EC108B8CB}</a:tableStyleId>
              </a:tblPr>
              <a:tblGrid>
                <a:gridCol w="1824875"/>
                <a:gridCol w="1752150"/>
              </a:tblGrid>
              <a:tr h="67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Лидер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Хамкова Екатерина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Технолог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Мизамов Алик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Маркетолог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Мальцева Валерия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05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Дизайнер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Полоцкая Александра</a:t>
                      </a:r>
                      <a:endParaRPr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89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Спикер</a:t>
                      </a:r>
                      <a:endParaRPr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Шипицина Марина</a:t>
                      </a:r>
                      <a:endParaRPr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05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Оцифровщик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Копылов Никита</a:t>
                      </a:r>
                      <a:endParaRPr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Экономист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Буковский Антон</a:t>
                      </a:r>
                      <a:endParaRPr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01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Исследователь ресурсов</a:t>
                      </a:r>
                      <a:endParaRPr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Васильев Данил</a:t>
                      </a:r>
                      <a:endParaRPr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8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Исследователь ресурсов</a:t>
                      </a:r>
                      <a:endParaRPr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Ткачук Дарья</a:t>
                      </a:r>
                      <a:endParaRPr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6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Аналитик</a:t>
                      </a:r>
                      <a:endParaRPr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Прелюбенко Аделаида</a:t>
                      </a:r>
                      <a:endParaRPr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2" name="Google Shape;272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78" name="Google Shape;278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225" y="1363531"/>
            <a:ext cx="4755785" cy="2311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2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84" name="Google Shape;284;p12"/>
          <p:cNvSpPr txBox="1"/>
          <p:nvPr>
            <p:ph idx="1" type="body"/>
          </p:nvPr>
        </p:nvSpPr>
        <p:spPr>
          <a:xfrm>
            <a:off x="456825" y="1433725"/>
            <a:ext cx="7973700" cy="3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</a:t>
            </a:r>
            <a:r>
              <a:rPr lang="ru" sz="1600">
                <a:solidFill>
                  <a:srgbClr val="132C40"/>
                </a:solidFill>
              </a:rPr>
              <a:t>и</a:t>
            </a:r>
            <a:endParaRPr sz="16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85" name="Google Shape;285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8" name="Google Shape;28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" name="Google Shape;292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93" name="Google Shape;293;p12"/>
          <p:cNvGraphicFramePr/>
          <p:nvPr/>
        </p:nvGraphicFramePr>
        <p:xfrm>
          <a:off x="456835" y="2402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{22D38C58-CDF4-422E-9A9B-3D4EC108B8CB}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Создаем рецептуру 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03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Провести маркетинговые исследования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3 дня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94" name="Google Shape;294;p12"/>
          <p:cNvSpPr txBox="1"/>
          <p:nvPr/>
        </p:nvSpPr>
        <p:spPr>
          <a:xfrm>
            <a:off x="530725" y="189387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5" name="Google Shape;295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57025" y="273320"/>
            <a:ext cx="2566480" cy="185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3"/>
          <p:cNvSpPr txBox="1"/>
          <p:nvPr>
            <p:ph type="title"/>
          </p:nvPr>
        </p:nvSpPr>
        <p:spPr>
          <a:xfrm>
            <a:off x="1308867" y="5823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01" name="Google Shape;301;p13"/>
          <p:cNvSpPr txBox="1"/>
          <p:nvPr>
            <p:ph idx="1" type="body"/>
          </p:nvPr>
        </p:nvSpPr>
        <p:spPr>
          <a:xfrm>
            <a:off x="4012950" y="2158963"/>
            <a:ext cx="4257600" cy="1944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600">
                <a:solidFill>
                  <a:srgbClr val="132C40"/>
                </a:solidFill>
              </a:rPr>
              <a:t>ФИО: Хамкова Екатерина Сергеевна</a:t>
            </a:r>
            <a:endParaRPr sz="16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600">
                <a:solidFill>
                  <a:srgbClr val="132C40"/>
                </a:solidFill>
              </a:rPr>
              <a:t>Адрес эл.почты: </a:t>
            </a:r>
            <a:r>
              <a:rPr lang="ru" sz="1600" u="sng">
                <a:solidFill>
                  <a:schemeClr val="hlink"/>
                </a:solidFill>
                <a:hlinkClick r:id="rId3"/>
              </a:rPr>
              <a:t>es.khamkova2117@omgau.org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132C40"/>
                </a:solidFill>
              </a:rPr>
              <a:t>Тел.: 8 (982) 552 - 46 - 25</a:t>
            </a:r>
            <a:endParaRPr sz="16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302" name="Google Shape;302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3" name="Google Shape;303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5" name="Google Shape;30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7" name="Google Shape;307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8" name="Google Shape;308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9" name="Google Shape;309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10" name="Google Shape;31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98341" y="1424131"/>
            <a:ext cx="2104616" cy="34145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