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3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305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021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970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018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21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81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416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41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71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9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34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4F3F-1C8E-431C-9502-1E84DA67F073}" type="datetimeFigureOut">
              <a:rPr lang="ru-RU" smtClean="0"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5FEED-C51E-4A4D-B23D-C386B1C8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44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hyperlink" Target="mailto:aikhomutinnikov@edu.tvers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313528" y="5251256"/>
            <a:ext cx="9663224" cy="1531088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ru-RU" i="1" dirty="0" smtClean="0">
                <a:solidFill>
                  <a:schemeClr val="bg1"/>
                </a:solidFill>
              </a:rPr>
              <a:t>Инициативная разработка:</a:t>
            </a:r>
          </a:p>
          <a:p>
            <a:pPr algn="r">
              <a:spcBef>
                <a:spcPts val="600"/>
              </a:spcBef>
            </a:pPr>
            <a:r>
              <a:rPr lang="ru-RU" dirty="0">
                <a:solidFill>
                  <a:schemeClr val="bg1"/>
                </a:solidFill>
              </a:rPr>
              <a:t>ФГБОУ ВО «Тверской государственный </a:t>
            </a:r>
            <a:r>
              <a:rPr lang="ru-RU" dirty="0" smtClean="0">
                <a:solidFill>
                  <a:schemeClr val="bg1"/>
                </a:solidFill>
              </a:rPr>
              <a:t>университет»</a:t>
            </a:r>
          </a:p>
          <a:p>
            <a:pPr algn="r">
              <a:spcBef>
                <a:spcPts val="600"/>
              </a:spcBef>
            </a:pPr>
            <a:r>
              <a:rPr lang="ru-RU" dirty="0">
                <a:solidFill>
                  <a:schemeClr val="bg1"/>
                </a:solidFill>
              </a:rPr>
              <a:t>к</a:t>
            </a:r>
            <a:r>
              <a:rPr lang="ru-RU" dirty="0" smtClean="0">
                <a:solidFill>
                  <a:schemeClr val="bg1"/>
                </a:solidFill>
              </a:rPr>
              <a:t>оманда проекта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427" y="2778087"/>
            <a:ext cx="4713380" cy="28926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4549" y="1251212"/>
            <a:ext cx="775113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Информационно-аналитическая </a:t>
            </a:r>
          </a:p>
          <a:p>
            <a:pPr algn="ctr"/>
            <a:r>
              <a:rPr lang="ru-RU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программа «</a:t>
            </a:r>
            <a:r>
              <a:rPr lang="en-US" sz="36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Adronik.bot</a:t>
            </a:r>
            <a:r>
              <a:rPr lang="en-US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-</a:t>
            </a:r>
            <a:r>
              <a:rPr lang="ru-RU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Ваш помощник в </a:t>
            </a:r>
          </a:p>
          <a:p>
            <a:pPr algn="ctr"/>
            <a:r>
              <a:rPr lang="ru-RU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Инвестициях» на базе </a:t>
            </a:r>
            <a:r>
              <a:rPr lang="en-US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Telegram</a:t>
            </a:r>
            <a:endParaRPr lang="ru-RU" sz="36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684" y="-96589"/>
            <a:ext cx="3327991" cy="164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31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6380" y="2428567"/>
            <a:ext cx="8707564" cy="31854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dirty="0" smtClean="0"/>
              <a:t>Пользователями нашей работы будут как начинающие, так и опытные инвесторы. Зачастую инвестору трудно определиться с выбором  ценных бумаг, которые в будущем принесут максимальный доход, т.к. в процессе выбора возникает множество трудностей, связанных с необходимостью поиска котировок акций, анализа оперативной информации с фондовых бирж, выбором оптимального соотношения риска и доходности.</a:t>
            </a:r>
            <a:endParaRPr lang="ru-RU" sz="2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82" y="-291612"/>
            <a:ext cx="4713380" cy="22508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172" t="16393" r="80115"/>
          <a:stretch/>
        </p:blipFill>
        <p:spPr>
          <a:xfrm>
            <a:off x="1" y="0"/>
            <a:ext cx="157126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06134" y="1468144"/>
            <a:ext cx="89665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Пользователь и его проблема</a:t>
            </a:r>
          </a:p>
          <a:p>
            <a:pPr algn="ctr"/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08110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6380" y="2428567"/>
            <a:ext cx="8707564" cy="318542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Информационно-аналитическая программа  "</a:t>
            </a:r>
            <a:r>
              <a:rPr lang="ru-RU" dirty="0" err="1" smtClean="0"/>
              <a:t>Adronik.bot</a:t>
            </a:r>
            <a:r>
              <a:rPr lang="ru-RU" dirty="0" smtClean="0"/>
              <a:t> - Ваш помощник в инвестициях" на базе </a:t>
            </a:r>
            <a:r>
              <a:rPr lang="ru-RU" dirty="0" err="1" smtClean="0"/>
              <a:t>Telegram</a:t>
            </a:r>
            <a:r>
              <a:rPr lang="ru-RU" dirty="0" smtClean="0"/>
              <a:t> поможет инвестору определиться с выбором вложения своих средств в ценные бумаги российских эмитентов. Программа позволяет составить инвестиционный портфель с максимальной доходностью и минимально возможными рисками, проанализировать динамику цен на обыкновенные акции в режиме реального времени, быть в курсе новостей с фондовой биржи.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82" y="-291612"/>
            <a:ext cx="4713380" cy="22508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172" t="16393" r="80115"/>
          <a:stretch/>
        </p:blipFill>
        <p:spPr>
          <a:xfrm>
            <a:off x="1" y="0"/>
            <a:ext cx="157126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81110" y="1468144"/>
            <a:ext cx="28166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Решение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72542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6380" y="2428568"/>
            <a:ext cx="8707564" cy="95258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Самостоятельная работа инвестора по анализу </a:t>
            </a:r>
            <a:r>
              <a:rPr lang="ru-RU" sz="2600" dirty="0" smtClean="0"/>
              <a:t>ситуации</a:t>
            </a:r>
            <a:r>
              <a:rPr lang="ru-RU" dirty="0" smtClean="0"/>
              <a:t> на фондовом рынке;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82" y="-291612"/>
            <a:ext cx="4713380" cy="22508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172" t="16393" r="80115"/>
          <a:stretch/>
        </p:blipFill>
        <p:spPr>
          <a:xfrm>
            <a:off x="1" y="0"/>
            <a:ext cx="157126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84988" y="1468144"/>
            <a:ext cx="5408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Аналоги решения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116380" y="3582226"/>
            <a:ext cx="8707564" cy="1138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dirty="0" smtClean="0"/>
              <a:t>Помощь профессиональных участников рынка ценных бумаг, которые берут фиксированную плату за свои услуги.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116380" y="4933183"/>
            <a:ext cx="8707564" cy="5875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dirty="0" smtClean="0"/>
              <a:t>Платные курсы по обучению инвестированию.</a:t>
            </a:r>
          </a:p>
        </p:txBody>
      </p:sp>
    </p:spTree>
    <p:extLst>
      <p:ext uri="{BB962C8B-B14F-4D97-AF65-F5344CB8AC3E}">
        <p14:creationId xmlns:p14="http://schemas.microsoft.com/office/powerpoint/2010/main" val="15118543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82" y="-291612"/>
            <a:ext cx="4713380" cy="22508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172" t="16393" r="80115"/>
          <a:stretch/>
        </p:blipFill>
        <p:spPr>
          <a:xfrm>
            <a:off x="1" y="0"/>
            <a:ext cx="157126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89492" y="1309589"/>
            <a:ext cx="45061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Наша команда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2041451" y="2232919"/>
            <a:ext cx="9803218" cy="3836621"/>
          </a:xfrm>
        </p:spPr>
        <p:txBody>
          <a:bodyPr>
            <a:noAutofit/>
          </a:bodyPr>
          <a:lstStyle/>
          <a:p>
            <a:r>
              <a:rPr lang="ru-RU" sz="2600" b="1" dirty="0" err="1" smtClean="0"/>
              <a:t>Андроник</a:t>
            </a:r>
            <a:r>
              <a:rPr lang="ru-RU" sz="2600" b="1" dirty="0" smtClean="0"/>
              <a:t> Вадим Игоревич </a:t>
            </a:r>
            <a:r>
              <a:rPr lang="ru-RU" sz="2600" dirty="0"/>
              <a:t>– </a:t>
            </a:r>
            <a:r>
              <a:rPr lang="ru-RU" sz="2600" dirty="0" smtClean="0"/>
              <a:t> ответственный разработчик программы</a:t>
            </a:r>
            <a:endParaRPr lang="ru-RU" sz="2600" b="1" dirty="0" smtClean="0"/>
          </a:p>
          <a:p>
            <a:r>
              <a:rPr lang="ru-RU" sz="2600" b="1" dirty="0" smtClean="0"/>
              <a:t>Баранова Полина Александровна</a:t>
            </a:r>
            <a:r>
              <a:rPr lang="ru-RU" sz="2600" dirty="0"/>
              <a:t> – </a:t>
            </a:r>
            <a:r>
              <a:rPr lang="ru-RU" sz="2600" dirty="0" smtClean="0"/>
              <a:t>специалист по бизнес-плану</a:t>
            </a:r>
            <a:endParaRPr lang="ru-RU" sz="2600" b="1" dirty="0" smtClean="0"/>
          </a:p>
          <a:p>
            <a:r>
              <a:rPr lang="ru-RU" sz="2600" b="1" dirty="0" smtClean="0"/>
              <a:t>Гнатюк Виктория Валерьевна</a:t>
            </a:r>
            <a:r>
              <a:rPr lang="ru-RU" sz="2600" dirty="0"/>
              <a:t> – </a:t>
            </a:r>
            <a:r>
              <a:rPr lang="ru-RU" sz="2600" dirty="0" smtClean="0"/>
              <a:t> специалист по сбыту и продажам</a:t>
            </a:r>
            <a:endParaRPr lang="ru-RU" sz="2600" b="1" dirty="0"/>
          </a:p>
          <a:p>
            <a:r>
              <a:rPr lang="ru-RU" sz="2600" b="1" dirty="0" smtClean="0"/>
              <a:t>Горелова Анастасия Михайловна </a:t>
            </a:r>
            <a:r>
              <a:rPr lang="ru-RU" sz="2600" dirty="0"/>
              <a:t>–</a:t>
            </a:r>
            <a:r>
              <a:rPr lang="ru-RU" sz="2600" b="1" dirty="0" smtClean="0"/>
              <a:t> </a:t>
            </a:r>
            <a:r>
              <a:rPr lang="ru-RU" sz="2600" dirty="0" smtClean="0"/>
              <a:t>специалист по связью с общественностью</a:t>
            </a:r>
          </a:p>
          <a:p>
            <a:r>
              <a:rPr lang="ru-RU" sz="2600" b="1" dirty="0" smtClean="0"/>
              <a:t>Морозова Дарья Васильевна </a:t>
            </a:r>
            <a:r>
              <a:rPr lang="ru-RU" sz="2600" dirty="0"/>
              <a:t>– </a:t>
            </a:r>
            <a:r>
              <a:rPr lang="ru-RU" sz="2600" dirty="0" smtClean="0"/>
              <a:t>специалист по ценообразованию</a:t>
            </a:r>
          </a:p>
          <a:p>
            <a:r>
              <a:rPr lang="ru-RU" sz="2600" b="1" dirty="0" smtClean="0"/>
              <a:t>Смирнова Александра Романовна</a:t>
            </a:r>
            <a:r>
              <a:rPr lang="ru-RU" sz="2600" dirty="0"/>
              <a:t> – специалист </a:t>
            </a:r>
            <a:r>
              <a:rPr lang="ru-RU" sz="2600" dirty="0" smtClean="0"/>
              <a:t>по </a:t>
            </a:r>
            <a:r>
              <a:rPr lang="ru-RU" sz="2600" dirty="0" err="1" smtClean="0"/>
              <a:t>маркентигу</a:t>
            </a:r>
            <a:r>
              <a:rPr lang="ru-RU" sz="2600" dirty="0" smtClean="0"/>
              <a:t> и рекламе</a:t>
            </a:r>
          </a:p>
          <a:p>
            <a:r>
              <a:rPr lang="ru-RU" sz="2600" b="1" dirty="0" err="1" smtClean="0"/>
              <a:t>Хомутинников</a:t>
            </a:r>
            <a:r>
              <a:rPr lang="ru-RU" sz="2600" b="1" dirty="0" smtClean="0"/>
              <a:t> Алексей Иванович </a:t>
            </a:r>
            <a:r>
              <a:rPr lang="ru-RU" sz="2600" dirty="0" smtClean="0"/>
              <a:t>– руководитель проекта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731338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82" y="-291612"/>
            <a:ext cx="4713380" cy="22508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172" t="16393" r="80115"/>
          <a:stretch/>
        </p:blipFill>
        <p:spPr>
          <a:xfrm>
            <a:off x="1" y="0"/>
            <a:ext cx="157126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14487" y="1309589"/>
            <a:ext cx="64561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Вопросы к экспертам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78" b="98056" l="10000" r="9765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6207" y="3108491"/>
            <a:ext cx="6665793" cy="374950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43200" y="2552131"/>
            <a:ext cx="3955312" cy="12865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dirty="0" smtClean="0"/>
              <a:t>Как образуется цена</a:t>
            </a:r>
            <a:endParaRPr lang="ru-RU" sz="2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743200" y="4081288"/>
            <a:ext cx="3955312" cy="12865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dirty="0"/>
              <a:t>Каковы оптимальные способы рекламы </a:t>
            </a:r>
            <a:r>
              <a:rPr lang="ru-RU" sz="2600" dirty="0" smtClean="0"/>
              <a:t>проекта</a:t>
            </a:r>
            <a:endParaRPr lang="ru-RU" sz="2600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6836735" y="3000233"/>
            <a:ext cx="435935" cy="381958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6836735" y="4521868"/>
            <a:ext cx="435935" cy="381958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3919" l="10000" r="90000">
                        <a14:foregroundMark x1="46196" y1="70946" x2="55435" y2="859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03728" y="2515579"/>
            <a:ext cx="4637616" cy="298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404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82" y="-291612"/>
            <a:ext cx="4713380" cy="22508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172" t="16393" r="80115"/>
          <a:stretch/>
        </p:blipFill>
        <p:spPr>
          <a:xfrm>
            <a:off x="1" y="0"/>
            <a:ext cx="157126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53354" y="1468144"/>
            <a:ext cx="70721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Заинтересованные </a:t>
            </a:r>
          </a:p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стороны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стейкхолдеры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56143" y="3763925"/>
            <a:ext cx="2075885" cy="1711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chemeClr val="tx1"/>
                </a:solidFill>
              </a:rPr>
              <a:t>Начинающий инвестор</a:t>
            </a:r>
            <a:endParaRPr lang="ru-RU" sz="26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6902" y="3763924"/>
            <a:ext cx="2977303" cy="1711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chemeClr val="tx1"/>
                </a:solidFill>
              </a:rPr>
              <a:t>Профессиональный</a:t>
            </a:r>
          </a:p>
          <a:p>
            <a:pPr algn="ctr"/>
            <a:r>
              <a:rPr lang="ru-RU" sz="2600" dirty="0" smtClean="0">
                <a:solidFill>
                  <a:schemeClr val="tx1"/>
                </a:solidFill>
              </a:rPr>
              <a:t>инвестор </a:t>
            </a:r>
            <a:endParaRPr lang="ru-RU" sz="26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79080" y="3763923"/>
            <a:ext cx="1212298" cy="1711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smtClean="0">
                <a:solidFill>
                  <a:schemeClr val="tx1"/>
                </a:solidFill>
              </a:rPr>
              <a:t>Брокер</a:t>
            </a:r>
            <a:endParaRPr lang="ru-RU" sz="2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76254" y="3763923"/>
            <a:ext cx="1137867" cy="1711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chemeClr val="tx1"/>
                </a:solidFill>
              </a:rPr>
              <a:t>Дилер</a:t>
            </a:r>
            <a:endParaRPr lang="ru-RU" sz="2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398997" y="3763923"/>
            <a:ext cx="2703019" cy="1711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>
                <a:solidFill>
                  <a:schemeClr val="tx1"/>
                </a:solidFill>
              </a:rPr>
              <a:t>Инвестиционный советник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2434834" y="3307128"/>
            <a:ext cx="518501" cy="372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966631" y="3307127"/>
            <a:ext cx="518501" cy="372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239177" y="3307126"/>
            <a:ext cx="518501" cy="372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8485936" y="3307125"/>
            <a:ext cx="518501" cy="372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10517981" y="3307124"/>
            <a:ext cx="518501" cy="372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3793" y="3538994"/>
            <a:ext cx="8707564" cy="1759756"/>
          </a:xfrm>
        </p:spPr>
        <p:txBody>
          <a:bodyPr>
            <a:normAutofit/>
          </a:bodyPr>
          <a:lstStyle/>
          <a:p>
            <a:r>
              <a:rPr lang="ru-RU" dirty="0" smtClean="0"/>
              <a:t>Планирование </a:t>
            </a:r>
            <a:r>
              <a:rPr lang="ru-RU" dirty="0" err="1" smtClean="0"/>
              <a:t>тайминга</a:t>
            </a:r>
            <a:r>
              <a:rPr lang="ru-RU" dirty="0" smtClean="0"/>
              <a:t> выполнения проекта;</a:t>
            </a:r>
          </a:p>
          <a:p>
            <a:r>
              <a:rPr lang="ru-RU" dirty="0" smtClean="0"/>
              <a:t>Доработка интерактивной части телеграмм-бота;</a:t>
            </a:r>
          </a:p>
          <a:p>
            <a:r>
              <a:rPr lang="ru-RU" dirty="0" smtClean="0"/>
              <a:t>Определение стоимости услуги и способов ее оплаты;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82" y="-291612"/>
            <a:ext cx="4713380" cy="22508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172" t="16393" r="80115"/>
          <a:stretch/>
        </p:blipFill>
        <p:spPr>
          <a:xfrm>
            <a:off x="1" y="0"/>
            <a:ext cx="157126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93793" y="1468144"/>
            <a:ext cx="879125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Дальнейшие шаги по работе </a:t>
            </a:r>
          </a:p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над проектом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2915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3793" y="3222470"/>
            <a:ext cx="8707564" cy="3185423"/>
          </a:xfrm>
        </p:spPr>
        <p:txBody>
          <a:bodyPr>
            <a:normAutofit/>
          </a:bodyPr>
          <a:lstStyle/>
          <a:p>
            <a:r>
              <a:rPr lang="ru-RU" dirty="0" smtClean="0"/>
              <a:t>Реализация проекта;</a:t>
            </a:r>
          </a:p>
          <a:p>
            <a:r>
              <a:rPr lang="ru-RU" dirty="0" smtClean="0"/>
              <a:t>Реклама проекта;</a:t>
            </a:r>
          </a:p>
          <a:p>
            <a:r>
              <a:rPr lang="ru-RU" dirty="0" smtClean="0"/>
              <a:t>Анализ результатов деятельности;</a:t>
            </a:r>
          </a:p>
          <a:p>
            <a:r>
              <a:rPr lang="ru-RU" dirty="0" smtClean="0"/>
              <a:t>Корректировка ошибок.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82" y="-291612"/>
            <a:ext cx="4713380" cy="22508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172" t="16393" r="80115"/>
          <a:stretch/>
        </p:blipFill>
        <p:spPr>
          <a:xfrm>
            <a:off x="1" y="0"/>
            <a:ext cx="157126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93793" y="1468144"/>
            <a:ext cx="879125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Дальнейшие шаги по работе </a:t>
            </a:r>
          </a:p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над проектом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58137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9" y="371475"/>
            <a:ext cx="4025191" cy="24703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338" y="679865"/>
            <a:ext cx="3759708" cy="1853536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235321" y="4601914"/>
            <a:ext cx="8848725" cy="16750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b="1" i="1" dirty="0" smtClean="0"/>
              <a:t>Контактная информация:</a:t>
            </a:r>
          </a:p>
          <a:p>
            <a:pPr algn="r"/>
            <a:endParaRPr lang="ru-RU" sz="2400" b="1" i="1" dirty="0" smtClean="0"/>
          </a:p>
          <a:p>
            <a:pPr algn="r"/>
            <a:r>
              <a:rPr lang="ru-RU" sz="2400" i="1" dirty="0" smtClean="0"/>
              <a:t>Команда</a:t>
            </a:r>
            <a:r>
              <a:rPr lang="en-US" sz="2400" i="1" dirty="0"/>
              <a:t> </a:t>
            </a:r>
            <a:r>
              <a:rPr lang="ru-RU" sz="2400" i="1" dirty="0" smtClean="0"/>
              <a:t>проекта </a:t>
            </a:r>
            <a:r>
              <a:rPr lang="ru-RU" sz="2400" dirty="0" smtClean="0"/>
              <a:t>«</a:t>
            </a:r>
            <a:r>
              <a:rPr lang="ru-RU" sz="2400" dirty="0" err="1" smtClean="0"/>
              <a:t>Adronik.bot</a:t>
            </a:r>
            <a:r>
              <a:rPr lang="ru-RU" sz="2400" dirty="0" smtClean="0"/>
              <a:t> </a:t>
            </a:r>
            <a:r>
              <a:rPr lang="ru-RU" sz="2400" dirty="0"/>
              <a:t>- Ваш помощник в </a:t>
            </a:r>
            <a:r>
              <a:rPr lang="ru-RU" sz="2400" dirty="0" smtClean="0"/>
              <a:t>инвестициях»</a:t>
            </a:r>
          </a:p>
          <a:p>
            <a:pPr algn="r"/>
            <a:r>
              <a:rPr lang="en-US" sz="2400" dirty="0" smtClean="0">
                <a:hlinkClick r:id="rId4"/>
              </a:rPr>
              <a:t>aikhomutinnikov@edu.tversu.ru</a:t>
            </a:r>
            <a:endParaRPr lang="ru-RU" sz="2400" dirty="0" smtClean="0"/>
          </a:p>
          <a:p>
            <a:pPr algn="r"/>
            <a:r>
              <a:rPr lang="ru-RU" sz="2400" dirty="0" smtClean="0"/>
              <a:t>+7-904-006-99-83</a:t>
            </a:r>
            <a:endParaRPr lang="en-US" sz="2400" dirty="0" smtClean="0"/>
          </a:p>
          <a:p>
            <a:pPr algn="r"/>
            <a:r>
              <a:rPr lang="ru-RU" sz="2400" dirty="0" smtClean="0"/>
              <a:t> </a:t>
            </a:r>
            <a:endParaRPr lang="ru-RU" sz="2400" i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2233638" y="3155979"/>
            <a:ext cx="834145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СПАСИБО ЗА ВНИМАНИЕ !!!</a:t>
            </a:r>
          </a:p>
          <a:p>
            <a:pPr algn="ctr"/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30" b="89927" l="3200" r="97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550" y="4248138"/>
            <a:ext cx="3750175" cy="238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292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265</Words>
  <Application>Microsoft Office PowerPoint</Application>
  <PresentationFormat>Широкоэкранный</PresentationFormat>
  <Paragraphs>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Информационно-аналитическая программа  "Adronik.bot- Ваш помощник в инвестициях" на базе Telegram</dc:title>
  <dc:creator>Админ</dc:creator>
  <cp:lastModifiedBy>Пользователь</cp:lastModifiedBy>
  <cp:revision>28</cp:revision>
  <dcterms:created xsi:type="dcterms:W3CDTF">2023-03-25T12:52:55Z</dcterms:created>
  <dcterms:modified xsi:type="dcterms:W3CDTF">2023-04-02T18:26:30Z</dcterms:modified>
</cp:coreProperties>
</file>