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79" r:id="rId4"/>
    <p:sldId id="278" r:id="rId5"/>
    <p:sldId id="275" r:id="rId6"/>
    <p:sldId id="280" r:id="rId7"/>
    <p:sldId id="276" r:id="rId8"/>
    <p:sldId id="281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3833"/>
    <a:srgbClr val="8F00FF"/>
    <a:srgbClr val="ADDAE3"/>
    <a:srgbClr val="FBB3C1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>
      <p:cViewPr varScale="1">
        <p:scale>
          <a:sx n="108" d="100"/>
          <a:sy n="108" d="100"/>
        </p:scale>
        <p:origin x="69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Продажа битумной мастики в России за 2018-2022 год</a:t>
            </a:r>
          </a:p>
        </c:rich>
      </c:tx>
      <c:layout>
        <c:manualLayout>
          <c:xMode val="edge"/>
          <c:yMode val="edge"/>
          <c:x val="0.17293954206836651"/>
          <c:y val="3.40074484345327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7271657244662026E-2"/>
          <c:y val="0.23183653719166322"/>
          <c:w val="0.89829387277702788"/>
          <c:h val="0.66614798849866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3000"/>
                    <a:tint val="50000"/>
                    <a:satMod val="300000"/>
                  </a:schemeClr>
                </a:gs>
                <a:gs pos="35000">
                  <a:schemeClr val="accent4">
                    <a:shade val="53000"/>
                    <a:tint val="37000"/>
                    <a:satMod val="300000"/>
                  </a:schemeClr>
                </a:gs>
                <a:gs pos="100000">
                  <a:schemeClr val="accent4">
                    <a:shade val="53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53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E1-418A-A054-36F868A0A3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76000"/>
                    <a:tint val="50000"/>
                    <a:satMod val="300000"/>
                  </a:schemeClr>
                </a:gs>
                <a:gs pos="35000">
                  <a:schemeClr val="accent4">
                    <a:shade val="76000"/>
                    <a:tint val="37000"/>
                    <a:satMod val="300000"/>
                  </a:schemeClr>
                </a:gs>
                <a:gs pos="100000">
                  <a:schemeClr val="accent4">
                    <a:shade val="76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76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38.299999999999997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E1-418A-A054-36F868A0A3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32.1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E1-418A-A054-36F868A0A3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77000"/>
                    <a:tint val="50000"/>
                    <a:satMod val="300000"/>
                  </a:schemeClr>
                </a:gs>
                <a:gs pos="35000">
                  <a:schemeClr val="accent4">
                    <a:tint val="77000"/>
                    <a:tint val="37000"/>
                    <a:satMod val="300000"/>
                  </a:schemeClr>
                </a:gs>
                <a:gs pos="100000">
                  <a:schemeClr val="accent4">
                    <a:tint val="77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tint val="77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50.5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E1-418A-A054-36F868A0A3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4000"/>
                    <a:tint val="50000"/>
                    <a:satMod val="300000"/>
                  </a:schemeClr>
                </a:gs>
                <a:gs pos="35000">
                  <a:schemeClr val="accent4">
                    <a:tint val="54000"/>
                    <a:tint val="37000"/>
                    <a:satMod val="300000"/>
                  </a:schemeClr>
                </a:gs>
                <a:gs pos="100000">
                  <a:schemeClr val="accent4">
                    <a:tint val="54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tint val="54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51.6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AE1-418A-A054-36F868A0A35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35808296"/>
        <c:axId val="535804696"/>
      </c:barChart>
      <c:catAx>
        <c:axId val="53580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5804696"/>
        <c:crosses val="autoZero"/>
        <c:auto val="1"/>
        <c:lblAlgn val="ctr"/>
        <c:lblOffset val="100"/>
        <c:noMultiLvlLbl val="0"/>
      </c:catAx>
      <c:valAx>
        <c:axId val="53580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580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1C90FC-5149-47E1-8A8D-BDBC817C7423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C54635F9-9F18-413C-8992-ADD0C8976FD5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В г. Стерлитамак около 5 предприятий по производству битумной мастики, по всей Башкирии около 71 завода и  предприятий</a:t>
          </a:r>
        </a:p>
      </dgm:t>
    </dgm:pt>
    <dgm:pt modelId="{6592A41D-286C-400F-ABBF-876C292FF75F}" type="parTrans" cxnId="{23B6E00C-7123-4D57-83F2-40B7839B1E62}">
      <dgm:prSet/>
      <dgm:spPr/>
      <dgm:t>
        <a:bodyPr/>
        <a:lstStyle/>
        <a:p>
          <a:endParaRPr lang="ru-RU"/>
        </a:p>
      </dgm:t>
    </dgm:pt>
    <dgm:pt modelId="{00C83654-750E-42A5-87E1-DAA63AEC3EE1}" type="sibTrans" cxnId="{23B6E00C-7123-4D57-83F2-40B7839B1E62}">
      <dgm:prSet/>
      <dgm:spPr/>
      <dgm:t>
        <a:bodyPr/>
        <a:lstStyle/>
        <a:p>
          <a:endParaRPr lang="ru-RU"/>
        </a:p>
      </dgm:t>
    </dgm:pt>
    <dgm:pt modelId="{1E348FA5-7740-4C96-87B9-9E0DB026D165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По сравнению стандартной битумной мастикой , наш продукт обладает более высокой прочностью и долговечностью, возможность применяться в суровых погодных условиях. А так же позволяет экономить составляющий компонент – доломит.</a:t>
          </a:r>
        </a:p>
      </dgm:t>
    </dgm:pt>
    <dgm:pt modelId="{343F5022-8F04-4376-A50C-9B3D4F4ED114}" type="parTrans" cxnId="{B886598B-F3FD-4D42-90E1-FA57A29D03E5}">
      <dgm:prSet/>
      <dgm:spPr/>
      <dgm:t>
        <a:bodyPr/>
        <a:lstStyle/>
        <a:p>
          <a:endParaRPr lang="ru-RU"/>
        </a:p>
      </dgm:t>
    </dgm:pt>
    <dgm:pt modelId="{2D2E8C15-2A23-4FC3-B790-6CE79BFFD980}" type="sibTrans" cxnId="{B886598B-F3FD-4D42-90E1-FA57A29D03E5}">
      <dgm:prSet/>
      <dgm:spPr/>
      <dgm:t>
        <a:bodyPr/>
        <a:lstStyle/>
        <a:p>
          <a:endParaRPr lang="ru-RU"/>
        </a:p>
      </dgm:t>
    </dgm:pt>
    <dgm:pt modelId="{DF2BADF6-B1A8-4D22-9785-30BB63C4A9C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За счет добавления отходов способствует не только снижению себестоимости, но и улучшает экологическую ситуацию</a:t>
          </a:r>
          <a:endParaRPr lang="ru-RU" sz="1800" dirty="0"/>
        </a:p>
      </dgm:t>
    </dgm:pt>
    <dgm:pt modelId="{0137FB72-757E-4391-BB8F-768FCBBCA041}" type="parTrans" cxnId="{7B3CDC34-8199-459B-9C50-29CC78B22BAD}">
      <dgm:prSet/>
      <dgm:spPr/>
      <dgm:t>
        <a:bodyPr/>
        <a:lstStyle/>
        <a:p>
          <a:endParaRPr lang="ru-RU"/>
        </a:p>
      </dgm:t>
    </dgm:pt>
    <dgm:pt modelId="{01E1D1B8-7BC5-46C5-A483-E27F55D8CBE6}" type="sibTrans" cxnId="{7B3CDC34-8199-459B-9C50-29CC78B22BAD}">
      <dgm:prSet/>
      <dgm:spPr/>
      <dgm:t>
        <a:bodyPr/>
        <a:lstStyle/>
        <a:p>
          <a:endParaRPr lang="ru-RU"/>
        </a:p>
      </dgm:t>
    </dgm:pt>
    <dgm:pt modelId="{5BA2FA42-8BCF-494E-91A7-F9A83608A70D}" type="pres">
      <dgm:prSet presAssocID="{BF1C90FC-5149-47E1-8A8D-BDBC817C7423}" presName="linearFlow" presStyleCnt="0">
        <dgm:presLayoutVars>
          <dgm:dir/>
          <dgm:resizeHandles val="exact"/>
        </dgm:presLayoutVars>
      </dgm:prSet>
      <dgm:spPr/>
    </dgm:pt>
    <dgm:pt modelId="{327C6919-6ACF-476D-A967-099F51D4DED7}" type="pres">
      <dgm:prSet presAssocID="{C54635F9-9F18-413C-8992-ADD0C8976FD5}" presName="composite" presStyleCnt="0"/>
      <dgm:spPr/>
    </dgm:pt>
    <dgm:pt modelId="{606BE191-07D2-4466-8829-F54F80323E8F}" type="pres">
      <dgm:prSet presAssocID="{C54635F9-9F18-413C-8992-ADD0C8976FD5}" presName="imgShp" presStyleLbl="fgImgPlace1" presStyleIdx="0" presStyleCnt="3" custLinFactNeighborX="-61641" custLinFactNeighborY="-1501"/>
      <dgm:spPr>
        <a:solidFill>
          <a:schemeClr val="accent6">
            <a:lumMod val="60000"/>
            <a:lumOff val="40000"/>
          </a:schemeClr>
        </a:solidFill>
      </dgm:spPr>
    </dgm:pt>
    <dgm:pt modelId="{0940AB03-5FEC-4FCC-9FEE-B67DFEC12526}" type="pres">
      <dgm:prSet presAssocID="{C54635F9-9F18-413C-8992-ADD0C8976FD5}" presName="txShp" presStyleLbl="node1" presStyleIdx="0" presStyleCnt="3" custScaleX="123084" custLinFactNeighborX="496" custLinFactNeighborY="2272">
        <dgm:presLayoutVars>
          <dgm:bulletEnabled val="1"/>
        </dgm:presLayoutVars>
      </dgm:prSet>
      <dgm:spPr/>
    </dgm:pt>
    <dgm:pt modelId="{B29DAFCF-46BE-4305-B202-366692175974}" type="pres">
      <dgm:prSet presAssocID="{00C83654-750E-42A5-87E1-DAA63AEC3EE1}" presName="spacing" presStyleCnt="0"/>
      <dgm:spPr/>
    </dgm:pt>
    <dgm:pt modelId="{D612A58D-E024-4B76-BD77-4D69ED4618C7}" type="pres">
      <dgm:prSet presAssocID="{1E348FA5-7740-4C96-87B9-9E0DB026D165}" presName="composite" presStyleCnt="0"/>
      <dgm:spPr/>
    </dgm:pt>
    <dgm:pt modelId="{E4CA1893-64AA-4F12-9A11-AFAB39D7DF4C}" type="pres">
      <dgm:prSet presAssocID="{1E348FA5-7740-4C96-87B9-9E0DB026D165}" presName="imgShp" presStyleLbl="fgImgPlace1" presStyleIdx="1" presStyleCnt="3" custLinFactNeighborX="-55487" custLinFactNeighborY="-6636"/>
      <dgm:spPr>
        <a:solidFill>
          <a:schemeClr val="accent3">
            <a:lumMod val="60000"/>
            <a:lumOff val="40000"/>
          </a:schemeClr>
        </a:solidFill>
      </dgm:spPr>
    </dgm:pt>
    <dgm:pt modelId="{766B1540-94C6-4690-8148-A49F185A5218}" type="pres">
      <dgm:prSet presAssocID="{1E348FA5-7740-4C96-87B9-9E0DB026D165}" presName="txShp" presStyleLbl="node1" presStyleIdx="1" presStyleCnt="3" custScaleX="120795" custScaleY="143390">
        <dgm:presLayoutVars>
          <dgm:bulletEnabled val="1"/>
        </dgm:presLayoutVars>
      </dgm:prSet>
      <dgm:spPr/>
    </dgm:pt>
    <dgm:pt modelId="{2C56570B-EC45-4868-A873-8575691A7D5E}" type="pres">
      <dgm:prSet presAssocID="{2D2E8C15-2A23-4FC3-B790-6CE79BFFD980}" presName="spacing" presStyleCnt="0"/>
      <dgm:spPr/>
    </dgm:pt>
    <dgm:pt modelId="{98A2AE30-BBA2-4E92-BEBE-7DB1F3D61A45}" type="pres">
      <dgm:prSet presAssocID="{DF2BADF6-B1A8-4D22-9785-30BB63C4A9CC}" presName="composite" presStyleCnt="0"/>
      <dgm:spPr/>
    </dgm:pt>
    <dgm:pt modelId="{B61E0C64-4EC2-438A-9BDB-7252CDA7C51B}" type="pres">
      <dgm:prSet presAssocID="{DF2BADF6-B1A8-4D22-9785-30BB63C4A9CC}" presName="imgShp" presStyleLbl="fgImgPlace1" presStyleIdx="2" presStyleCnt="3" custLinFactNeighborX="-58000" custLinFactNeighborY="-8419"/>
      <dgm:spPr>
        <a:solidFill>
          <a:schemeClr val="accent5">
            <a:lumMod val="40000"/>
            <a:lumOff val="60000"/>
          </a:schemeClr>
        </a:solidFill>
      </dgm:spPr>
    </dgm:pt>
    <dgm:pt modelId="{CDC00FC2-3143-452E-BF9D-4879BCF4ADE4}" type="pres">
      <dgm:prSet presAssocID="{DF2BADF6-B1A8-4D22-9785-30BB63C4A9CC}" presName="txShp" presStyleLbl="node1" presStyleIdx="2" presStyleCnt="3" custScaleX="122603" custScaleY="122006" custLinFactNeighborX="-771" custLinFactNeighborY="-5396">
        <dgm:presLayoutVars>
          <dgm:bulletEnabled val="1"/>
        </dgm:presLayoutVars>
      </dgm:prSet>
      <dgm:spPr/>
    </dgm:pt>
  </dgm:ptLst>
  <dgm:cxnLst>
    <dgm:cxn modelId="{23B6E00C-7123-4D57-83F2-40B7839B1E62}" srcId="{BF1C90FC-5149-47E1-8A8D-BDBC817C7423}" destId="{C54635F9-9F18-413C-8992-ADD0C8976FD5}" srcOrd="0" destOrd="0" parTransId="{6592A41D-286C-400F-ABBF-876C292FF75F}" sibTransId="{00C83654-750E-42A5-87E1-DAA63AEC3EE1}"/>
    <dgm:cxn modelId="{7B3CDC34-8199-459B-9C50-29CC78B22BAD}" srcId="{BF1C90FC-5149-47E1-8A8D-BDBC817C7423}" destId="{DF2BADF6-B1A8-4D22-9785-30BB63C4A9CC}" srcOrd="2" destOrd="0" parTransId="{0137FB72-757E-4391-BB8F-768FCBBCA041}" sibTransId="{01E1D1B8-7BC5-46C5-A483-E27F55D8CBE6}"/>
    <dgm:cxn modelId="{B886598B-F3FD-4D42-90E1-FA57A29D03E5}" srcId="{BF1C90FC-5149-47E1-8A8D-BDBC817C7423}" destId="{1E348FA5-7740-4C96-87B9-9E0DB026D165}" srcOrd="1" destOrd="0" parTransId="{343F5022-8F04-4376-A50C-9B3D4F4ED114}" sibTransId="{2D2E8C15-2A23-4FC3-B790-6CE79BFFD980}"/>
    <dgm:cxn modelId="{866E459B-8BD0-42A8-919A-4697A2E106AE}" type="presOf" srcId="{BF1C90FC-5149-47E1-8A8D-BDBC817C7423}" destId="{5BA2FA42-8BCF-494E-91A7-F9A83608A70D}" srcOrd="0" destOrd="0" presId="urn:microsoft.com/office/officeart/2005/8/layout/vList3"/>
    <dgm:cxn modelId="{FD4BB6A6-AFFD-40CE-A0FC-54C482E1640F}" type="presOf" srcId="{C54635F9-9F18-413C-8992-ADD0C8976FD5}" destId="{0940AB03-5FEC-4FCC-9FEE-B67DFEC12526}" srcOrd="0" destOrd="0" presId="urn:microsoft.com/office/officeart/2005/8/layout/vList3"/>
    <dgm:cxn modelId="{B2A938CD-378D-4B11-A2F2-869DA52FBFBD}" type="presOf" srcId="{DF2BADF6-B1A8-4D22-9785-30BB63C4A9CC}" destId="{CDC00FC2-3143-452E-BF9D-4879BCF4ADE4}" srcOrd="0" destOrd="0" presId="urn:microsoft.com/office/officeart/2005/8/layout/vList3"/>
    <dgm:cxn modelId="{1DD510DE-C5BE-432B-A24E-098DC9F357CB}" type="presOf" srcId="{1E348FA5-7740-4C96-87B9-9E0DB026D165}" destId="{766B1540-94C6-4690-8148-A49F185A5218}" srcOrd="0" destOrd="0" presId="urn:microsoft.com/office/officeart/2005/8/layout/vList3"/>
    <dgm:cxn modelId="{43FA8DF1-6C5B-49B9-89EF-9E90DB1A4145}" type="presParOf" srcId="{5BA2FA42-8BCF-494E-91A7-F9A83608A70D}" destId="{327C6919-6ACF-476D-A967-099F51D4DED7}" srcOrd="0" destOrd="0" presId="urn:microsoft.com/office/officeart/2005/8/layout/vList3"/>
    <dgm:cxn modelId="{EFA95DA3-542F-400A-9D82-72EB41D73483}" type="presParOf" srcId="{327C6919-6ACF-476D-A967-099F51D4DED7}" destId="{606BE191-07D2-4466-8829-F54F80323E8F}" srcOrd="0" destOrd="0" presId="urn:microsoft.com/office/officeart/2005/8/layout/vList3"/>
    <dgm:cxn modelId="{0CEEE418-36C6-4E4C-BCEC-C92B26E2BB0F}" type="presParOf" srcId="{327C6919-6ACF-476D-A967-099F51D4DED7}" destId="{0940AB03-5FEC-4FCC-9FEE-B67DFEC12526}" srcOrd="1" destOrd="0" presId="urn:microsoft.com/office/officeart/2005/8/layout/vList3"/>
    <dgm:cxn modelId="{5A68A1C1-AC2B-46A2-95A4-F868F85AED08}" type="presParOf" srcId="{5BA2FA42-8BCF-494E-91A7-F9A83608A70D}" destId="{B29DAFCF-46BE-4305-B202-366692175974}" srcOrd="1" destOrd="0" presId="urn:microsoft.com/office/officeart/2005/8/layout/vList3"/>
    <dgm:cxn modelId="{E90F21DD-9381-4F29-915A-6D313B21885D}" type="presParOf" srcId="{5BA2FA42-8BCF-494E-91A7-F9A83608A70D}" destId="{D612A58D-E024-4B76-BD77-4D69ED4618C7}" srcOrd="2" destOrd="0" presId="urn:microsoft.com/office/officeart/2005/8/layout/vList3"/>
    <dgm:cxn modelId="{D36D7AB1-B9F6-432E-9B50-CBAB295A3B09}" type="presParOf" srcId="{D612A58D-E024-4B76-BD77-4D69ED4618C7}" destId="{E4CA1893-64AA-4F12-9A11-AFAB39D7DF4C}" srcOrd="0" destOrd="0" presId="urn:microsoft.com/office/officeart/2005/8/layout/vList3"/>
    <dgm:cxn modelId="{4436DADF-6A0E-46BE-9E8E-D87C2C56FA70}" type="presParOf" srcId="{D612A58D-E024-4B76-BD77-4D69ED4618C7}" destId="{766B1540-94C6-4690-8148-A49F185A5218}" srcOrd="1" destOrd="0" presId="urn:microsoft.com/office/officeart/2005/8/layout/vList3"/>
    <dgm:cxn modelId="{6AEC53EB-8B77-4F99-B1DF-FDBAC74165C6}" type="presParOf" srcId="{5BA2FA42-8BCF-494E-91A7-F9A83608A70D}" destId="{2C56570B-EC45-4868-A873-8575691A7D5E}" srcOrd="3" destOrd="0" presId="urn:microsoft.com/office/officeart/2005/8/layout/vList3"/>
    <dgm:cxn modelId="{BBA1D468-BCFC-4C1F-8C6B-EB1D0E492B31}" type="presParOf" srcId="{5BA2FA42-8BCF-494E-91A7-F9A83608A70D}" destId="{98A2AE30-BBA2-4E92-BEBE-7DB1F3D61A45}" srcOrd="4" destOrd="0" presId="urn:microsoft.com/office/officeart/2005/8/layout/vList3"/>
    <dgm:cxn modelId="{8D4CDD84-A4FB-4677-9E48-890B33D2009E}" type="presParOf" srcId="{98A2AE30-BBA2-4E92-BEBE-7DB1F3D61A45}" destId="{B61E0C64-4EC2-438A-9BDB-7252CDA7C51B}" srcOrd="0" destOrd="0" presId="urn:microsoft.com/office/officeart/2005/8/layout/vList3"/>
    <dgm:cxn modelId="{4C9B08BB-E1FE-44CA-B40E-1902418F3949}" type="presParOf" srcId="{98A2AE30-BBA2-4E92-BEBE-7DB1F3D61A45}" destId="{CDC00FC2-3143-452E-BF9D-4879BCF4ADE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40AB03-5FEC-4FCC-9FEE-B67DFEC12526}">
      <dsp:nvSpPr>
        <dsp:cNvPr id="0" name=""/>
        <dsp:cNvSpPr/>
      </dsp:nvSpPr>
      <dsp:spPr>
        <a:xfrm rot="10800000">
          <a:off x="818662" y="25345"/>
          <a:ext cx="7125189" cy="105370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465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г. Стерлитамак около 5 предприятий по производству битумной мастики, по всей Башкирии около 71 завода и  предприятий</a:t>
          </a:r>
        </a:p>
      </dsp:txBody>
      <dsp:txXfrm rot="10800000">
        <a:off x="1082088" y="25345"/>
        <a:ext cx="6861763" cy="1053706"/>
      </dsp:txXfrm>
    </dsp:sp>
    <dsp:sp modelId="{606BE191-07D2-4466-8829-F54F80323E8F}">
      <dsp:nvSpPr>
        <dsp:cNvPr id="0" name=""/>
        <dsp:cNvSpPr/>
      </dsp:nvSpPr>
      <dsp:spPr>
        <a:xfrm>
          <a:off x="281733" y="0"/>
          <a:ext cx="1053706" cy="1053706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6B1540-94C6-4690-8148-A49F185A5218}">
      <dsp:nvSpPr>
        <dsp:cNvPr id="0" name=""/>
        <dsp:cNvSpPr/>
      </dsp:nvSpPr>
      <dsp:spPr>
        <a:xfrm rot="10800000">
          <a:off x="856203" y="1369651"/>
          <a:ext cx="6992681" cy="151091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465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 сравнению стандартной битумной мастикой , наш продукт обладает более высокой прочностью и долговечностью, возможность применяться в суровых погодных условиях. А так же позволяет экономить составляющий компонент – доломит.</a:t>
          </a:r>
        </a:p>
      </dsp:txBody>
      <dsp:txXfrm rot="10800000">
        <a:off x="1233930" y="1369651"/>
        <a:ext cx="6614954" cy="1510910"/>
      </dsp:txXfrm>
    </dsp:sp>
    <dsp:sp modelId="{E4CA1893-64AA-4F12-9A11-AFAB39D7DF4C}">
      <dsp:nvSpPr>
        <dsp:cNvPr id="0" name=""/>
        <dsp:cNvSpPr/>
      </dsp:nvSpPr>
      <dsp:spPr>
        <a:xfrm>
          <a:off x="346578" y="1528328"/>
          <a:ext cx="1053706" cy="1053706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C00FC2-3143-452E-BF9D-4879BCF4ADE4}">
      <dsp:nvSpPr>
        <dsp:cNvPr id="0" name=""/>
        <dsp:cNvSpPr/>
      </dsp:nvSpPr>
      <dsp:spPr>
        <a:xfrm rot="10800000">
          <a:off x="759239" y="3138242"/>
          <a:ext cx="7097344" cy="128558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465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 счет добавления отходов способствует не только снижению себестоимости, но и улучшает экологическую ситуацию</a:t>
          </a:r>
          <a:endParaRPr lang="ru-RU" sz="1800" kern="1200" dirty="0"/>
        </a:p>
      </dsp:txBody>
      <dsp:txXfrm rot="10800000">
        <a:off x="1080635" y="3138242"/>
        <a:ext cx="6775948" cy="1285585"/>
      </dsp:txXfrm>
    </dsp:sp>
    <dsp:sp modelId="{B61E0C64-4EC2-438A-9BDB-7252CDA7C51B}">
      <dsp:nvSpPr>
        <dsp:cNvPr id="0" name=""/>
        <dsp:cNvSpPr/>
      </dsp:nvSpPr>
      <dsp:spPr>
        <a:xfrm>
          <a:off x="320099" y="3222328"/>
          <a:ext cx="1053706" cy="1053706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28F18C-4523-4CFA-8CED-AF30127C34F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B9BFD-8382-4F37-8531-BA683D45B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638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B9BFD-8382-4F37-8531-BA683D45B6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53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69862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11084811" y="644988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93494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631504" y="2478336"/>
            <a:ext cx="7200928" cy="2603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>
              <a:lnSpc>
                <a:spcPct val="101924"/>
              </a:lnSpc>
              <a:buClr>
                <a:srgbClr val="000000"/>
              </a:buClr>
              <a:buSzPts val="3638"/>
            </a:pPr>
            <a:r>
              <a:rPr lang="ru-RU" sz="4000" b="1" i="0" dirty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Модернизации технологии создание битумной мастики при помощи доменного шлака</a:t>
            </a:r>
            <a:endParaRPr lang="ru" sz="3638" b="1" dirty="0">
              <a:solidFill>
                <a:srgbClr val="7030A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63352" y="5445224"/>
            <a:ext cx="5182200" cy="870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>
              <a:lnSpc>
                <a:spcPct val="101924"/>
              </a:lnSpc>
              <a:spcBef>
                <a:spcPts val="55"/>
              </a:spcBef>
              <a:buClr>
                <a:srgbClr val="000000"/>
              </a:buClr>
              <a:buSzPts val="2438"/>
            </a:pPr>
            <a:r>
              <a:rPr lang="ru-RU" sz="2438" b="1" dirty="0">
                <a:solidFill>
                  <a:srgbClr val="654692"/>
                </a:solidFill>
                <a:latin typeface="Arial"/>
                <a:ea typeface="Arial"/>
                <a:cs typeface="Arial"/>
                <a:sym typeface="Arial"/>
              </a:rPr>
              <a:t>Мухамедьянов Римат </a:t>
            </a:r>
            <a:r>
              <a:rPr lang="ru-RU" sz="2438" b="1" dirty="0" err="1">
                <a:solidFill>
                  <a:srgbClr val="654692"/>
                </a:solidFill>
                <a:latin typeface="Arial"/>
                <a:ea typeface="Arial"/>
                <a:cs typeface="Arial"/>
                <a:sym typeface="Arial"/>
              </a:rPr>
              <a:t>Радикович</a:t>
            </a:r>
            <a:endParaRPr sz="2438" dirty="0">
              <a:solidFill>
                <a:srgbClr val="65469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4057" y="15137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2037327" y="605191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3" y="5373216"/>
            <a:ext cx="1633955" cy="12875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4056" y="143719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Общие сведения</a:t>
            </a:r>
          </a:p>
        </p:txBody>
      </p:sp>
      <p:sp>
        <p:nvSpPr>
          <p:cNvPr id="34" name="Объект 4"/>
          <p:cNvSpPr>
            <a:spLocks noGrp="1"/>
          </p:cNvSpPr>
          <p:nvPr>
            <p:ph idx="1"/>
          </p:nvPr>
        </p:nvSpPr>
        <p:spPr>
          <a:xfrm>
            <a:off x="839416" y="1389415"/>
            <a:ext cx="10513168" cy="43795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endParaRPr lang="ru-RU" sz="18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20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Название: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Яшел</a:t>
            </a:r>
            <a:r>
              <a:rPr lang="ru-RU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Юл – </a:t>
            </a:r>
            <a:r>
              <a:rPr lang="ru-RU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Модернизация технологии создания битумной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Мастики при помощи доменного шлака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6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Руководитель команды</a:t>
            </a: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Мухамедьянов Римат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Радикович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Студент ИХТИ УГНТУ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8D33A94-F3BE-4D59-998F-4EA5C48BD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3904639"/>
            <a:ext cx="1936170" cy="10895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EB93CA-E5BD-42C4-AD52-6FC41FB36CB7}"/>
              </a:ext>
            </a:extLst>
          </p:cNvPr>
          <p:cNvSpPr txBox="1"/>
          <p:nvPr/>
        </p:nvSpPr>
        <p:spPr>
          <a:xfrm flipH="1">
            <a:off x="2827866" y="4365104"/>
            <a:ext cx="3377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Партнер, поставщик сырья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F4DF4CB-F7CE-41C0-99D0-E957BFB7AE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2" t="18514" r="22185" b="26924"/>
          <a:stretch/>
        </p:blipFill>
        <p:spPr bwMode="auto">
          <a:xfrm>
            <a:off x="8816136" y="197246"/>
            <a:ext cx="2866249" cy="384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94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763030" y="560819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3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44056" y="143719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Решаемая проблема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071664" y="1315662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53CCA0C-4867-43EB-9B2B-EBEF8F225478}"/>
              </a:ext>
            </a:extLst>
          </p:cNvPr>
          <p:cNvSpPr/>
          <p:nvPr/>
        </p:nvSpPr>
        <p:spPr>
          <a:xfrm>
            <a:off x="6559616" y="2853599"/>
            <a:ext cx="2952328" cy="442551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Решаемые проблемы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34B69D1E-4C04-47BA-8996-650BCDFB4D00}"/>
              </a:ext>
            </a:extLst>
          </p:cNvPr>
          <p:cNvCxnSpPr>
            <a:cxnSpLocks/>
          </p:cNvCxnSpPr>
          <p:nvPr/>
        </p:nvCxnSpPr>
        <p:spPr>
          <a:xfrm flipH="1">
            <a:off x="6846253" y="3296150"/>
            <a:ext cx="289428" cy="322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395F57C-1ECF-43D1-8670-97A8D81A8042}"/>
              </a:ext>
            </a:extLst>
          </p:cNvPr>
          <p:cNvSpPr/>
          <p:nvPr/>
        </p:nvSpPr>
        <p:spPr>
          <a:xfrm>
            <a:off x="5723990" y="3636969"/>
            <a:ext cx="2390084" cy="170112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помогает металлургическим предприятиям решить проблемы с хранением отходов и аренды участков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B8810B6-7AFE-4BC6-9DFF-396EEF617278}"/>
              </a:ext>
            </a:extLst>
          </p:cNvPr>
          <p:cNvCxnSpPr>
            <a:cxnSpLocks/>
          </p:cNvCxnSpPr>
          <p:nvPr/>
        </p:nvCxnSpPr>
        <p:spPr>
          <a:xfrm>
            <a:off x="8575840" y="3296150"/>
            <a:ext cx="288032" cy="322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2895546-35EA-4B7B-89A7-F035D75C7ACA}"/>
              </a:ext>
            </a:extLst>
          </p:cNvPr>
          <p:cNvSpPr/>
          <p:nvPr/>
        </p:nvSpPr>
        <p:spPr>
          <a:xfrm>
            <a:off x="8251388" y="3631084"/>
            <a:ext cx="2390083" cy="167012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для предприятий понижает себестоимость битумной мастики благодаря добавления отходов</a:t>
            </a:r>
            <a:endParaRPr lang="ru-RU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C49016AD-065E-41EE-958C-D57A89CB6282}"/>
              </a:ext>
            </a:extLst>
          </p:cNvPr>
          <p:cNvSpPr/>
          <p:nvPr/>
        </p:nvSpPr>
        <p:spPr>
          <a:xfrm>
            <a:off x="1860099" y="1254910"/>
            <a:ext cx="3600400" cy="49083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Предполагаемые потребители 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E808DB1-A065-43DB-BF00-297606D215B0}"/>
              </a:ext>
            </a:extLst>
          </p:cNvPr>
          <p:cNvCxnSpPr>
            <a:cxnSpLocks/>
          </p:cNvCxnSpPr>
          <p:nvPr/>
        </p:nvCxnSpPr>
        <p:spPr>
          <a:xfrm>
            <a:off x="2148131" y="1745747"/>
            <a:ext cx="0" cy="2472193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3AC5A6F5-BAF5-41F4-A600-053D21B0B054}"/>
              </a:ext>
            </a:extLst>
          </p:cNvPr>
          <p:cNvCxnSpPr>
            <a:cxnSpLocks/>
          </p:cNvCxnSpPr>
          <p:nvPr/>
        </p:nvCxnSpPr>
        <p:spPr>
          <a:xfrm>
            <a:off x="2148131" y="2089996"/>
            <a:ext cx="576064" cy="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037A0D83-610E-44F7-82E9-8BA8E89E6090}"/>
              </a:ext>
            </a:extLst>
          </p:cNvPr>
          <p:cNvCxnSpPr>
            <a:cxnSpLocks/>
          </p:cNvCxnSpPr>
          <p:nvPr/>
        </p:nvCxnSpPr>
        <p:spPr>
          <a:xfrm>
            <a:off x="2155042" y="3169224"/>
            <a:ext cx="576064" cy="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8F5E03B2-4FBE-44E7-AE48-DA6A0E9CB74C}"/>
              </a:ext>
            </a:extLst>
          </p:cNvPr>
          <p:cNvCxnSpPr>
            <a:cxnSpLocks/>
          </p:cNvCxnSpPr>
          <p:nvPr/>
        </p:nvCxnSpPr>
        <p:spPr>
          <a:xfrm>
            <a:off x="2148131" y="4217939"/>
            <a:ext cx="576064" cy="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C5B0A51-C084-4AED-AB39-E3B4A0866042}"/>
              </a:ext>
            </a:extLst>
          </p:cNvPr>
          <p:cNvSpPr/>
          <p:nvPr/>
        </p:nvSpPr>
        <p:spPr>
          <a:xfrm>
            <a:off x="2724196" y="1978198"/>
            <a:ext cx="2610035" cy="3540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Строительные компании</a:t>
            </a:r>
            <a:endParaRPr lang="ru-RU" sz="1600" dirty="0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C1C7AE30-D268-4349-A23A-27C5E948437A}"/>
              </a:ext>
            </a:extLst>
          </p:cNvPr>
          <p:cNvSpPr/>
          <p:nvPr/>
        </p:nvSpPr>
        <p:spPr>
          <a:xfrm>
            <a:off x="2738018" y="3001637"/>
            <a:ext cx="2607730" cy="4573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Производители битумных мастик</a:t>
            </a:r>
            <a:endParaRPr lang="ru-RU" sz="1600" dirty="0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7F5F00FC-C33F-4AB0-9903-4AB89D423B50}"/>
              </a:ext>
            </a:extLst>
          </p:cNvPr>
          <p:cNvSpPr/>
          <p:nvPr/>
        </p:nvSpPr>
        <p:spPr>
          <a:xfrm>
            <a:off x="2712364" y="4045950"/>
            <a:ext cx="2748133" cy="4573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Металлургические предприятия</a:t>
            </a:r>
            <a:endParaRPr lang="ru-RU" sz="1400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15D1301-4042-476A-85A9-32347A93BBBE}"/>
              </a:ext>
            </a:extLst>
          </p:cNvPr>
          <p:cNvSpPr/>
          <p:nvPr/>
        </p:nvSpPr>
        <p:spPr>
          <a:xfrm>
            <a:off x="6096000" y="980728"/>
            <a:ext cx="3947869" cy="1537936"/>
          </a:xfrm>
          <a:prstGeom prst="roundRect">
            <a:avLst/>
          </a:prstGeom>
          <a:ln>
            <a:solidFill>
              <a:srgbClr val="ED383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предприятие в год образуется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156 млн. тонн отходов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Отходы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занимают 50 тыс. 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в среднем аренда такого участка обходится в 75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1" y="15137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21082" y="427766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3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44056" y="143719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Georgia" panose="02040502050405020303" pitchFamily="18" charset="0"/>
              </a:rPr>
              <a:t>Инновационность</a:t>
            </a:r>
            <a:r>
              <a:rPr lang="ru-RU" sz="2400" b="1" dirty="0">
                <a:latin typeface="Georgia" panose="02040502050405020303" pitchFamily="18" charset="0"/>
              </a:rPr>
              <a:t>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1785697" y="1414114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i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i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i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i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i="1" dirty="0">
              <a:latin typeface="Georgia" panose="020405020504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i="1" dirty="0">
                <a:latin typeface="Georgia" panose="02040502050405020303" pitchFamily="18" charset="0"/>
              </a:rPr>
              <a:t>  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Постройка         Формирование персонала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цеха 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2D9D857-C61C-495E-A387-A7D17903A275}"/>
              </a:ext>
            </a:extLst>
          </p:cNvPr>
          <p:cNvCxnSpPr>
            <a:stCxn id="12" idx="0"/>
            <a:endCxn id="12" idx="2"/>
          </p:cNvCxnSpPr>
          <p:nvPr/>
        </p:nvCxnSpPr>
        <p:spPr>
          <a:xfrm>
            <a:off x="5895325" y="1414114"/>
            <a:ext cx="0" cy="4244712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D897C0B-9ABA-4BF4-BB37-A6CFF6BB3406}"/>
              </a:ext>
            </a:extLst>
          </p:cNvPr>
          <p:cNvSpPr/>
          <p:nvPr/>
        </p:nvSpPr>
        <p:spPr>
          <a:xfrm>
            <a:off x="1999328" y="1124744"/>
            <a:ext cx="3520606" cy="43204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Бизнес-идея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8500FA14-4015-4284-BC32-DD5CEC2A7002}"/>
              </a:ext>
            </a:extLst>
          </p:cNvPr>
          <p:cNvSpPr/>
          <p:nvPr/>
        </p:nvSpPr>
        <p:spPr>
          <a:xfrm>
            <a:off x="6672066" y="1102495"/>
            <a:ext cx="3520606" cy="43204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0EC7C9-3897-4DBC-BCF7-0EE14D8469A4}"/>
              </a:ext>
            </a:extLst>
          </p:cNvPr>
          <p:cNvSpPr txBox="1"/>
          <p:nvPr/>
        </p:nvSpPr>
        <p:spPr>
          <a:xfrm>
            <a:off x="6416144" y="1750568"/>
            <a:ext cx="48644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Цена: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цена битумной мастики – 1000 руб./м2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цена нашей битумной мастики 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650 руб./м2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35% дешевле стандартной битумной мастики)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Качество: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показатели прочности позволяют продлить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эксплуатации на 20 лет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Состав: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оксиды кальция 50%, оксиды магния 1,5%, оксиды кремния 32 %, оксиды алюминия 13%, обеспечивающие прочность битумной  мастики.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5925DB-14AB-46E2-B599-F5A4B515F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5846" y="1797245"/>
            <a:ext cx="998223" cy="99822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A2F53D2-00FE-4E93-9105-0B25B119F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4651" y="1630746"/>
            <a:ext cx="1690574" cy="135212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7D09BC2-6D36-4094-A521-A71E888FFB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2842" y="4184094"/>
            <a:ext cx="1198692" cy="8990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41CD0E7-3CC9-4F87-A8C8-5F6B4403FD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1126" y="4129549"/>
            <a:ext cx="992943" cy="99294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51AEB58-FB4F-4324-A06E-86FB2F73BFC9}"/>
              </a:ext>
            </a:extLst>
          </p:cNvPr>
          <p:cNvSpPr txBox="1"/>
          <p:nvPr/>
        </p:nvSpPr>
        <p:spPr>
          <a:xfrm>
            <a:off x="2026905" y="4994324"/>
            <a:ext cx="3704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Прибыль                         Сделка с                 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покупателями                                            </a:t>
            </a:r>
          </a:p>
        </p:txBody>
      </p:sp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22B176D3-48EA-48B5-862B-B21DE9204A2E}"/>
              </a:ext>
            </a:extLst>
          </p:cNvPr>
          <p:cNvSpPr/>
          <p:nvPr/>
        </p:nvSpPr>
        <p:spPr>
          <a:xfrm>
            <a:off x="3162439" y="2354319"/>
            <a:ext cx="390483" cy="19594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11F09BD-4415-41FD-9837-5350ABA3DB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4489608" y="3591595"/>
            <a:ext cx="420660" cy="25605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3D92303-4BBD-4FFF-B570-26C8532D62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3346102" y="4643949"/>
            <a:ext cx="420660" cy="2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97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4057" y="213264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634727" y="573758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3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44056" y="143719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999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364821B4-7343-42B3-B266-CACDA5865A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8897230"/>
              </p:ext>
            </p:extLst>
          </p:nvPr>
        </p:nvGraphicFramePr>
        <p:xfrm>
          <a:off x="1801037" y="1081141"/>
          <a:ext cx="8705088" cy="4482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2007644" y="565393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3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44056" y="143719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Анализ рынка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999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graphicFrame>
        <p:nvGraphicFramePr>
          <p:cNvPr id="15" name="Объект 28">
            <a:extLst>
              <a:ext uri="{FF2B5EF4-FFF2-40B4-BE49-F238E27FC236}">
                <a16:creationId xmlns:a16="http://schemas.microsoft.com/office/drawing/2014/main" id="{0B162F06-2957-43FB-B395-789728C098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58786"/>
              </p:ext>
            </p:extLst>
          </p:nvPr>
        </p:nvGraphicFramePr>
        <p:xfrm>
          <a:off x="2237786" y="954687"/>
          <a:ext cx="7128791" cy="292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835C0CE-64DE-4A12-8970-B1963AC42BB1}"/>
              </a:ext>
            </a:extLst>
          </p:cNvPr>
          <p:cNvSpPr txBox="1"/>
          <p:nvPr/>
        </p:nvSpPr>
        <p:spPr>
          <a:xfrm>
            <a:off x="2007644" y="3861049"/>
            <a:ext cx="797678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В 2018-2022 гг. продажи битумной мастики в России выросли на 48%: с 30 до 51 млн м2 (по информации РБК).</a:t>
            </a:r>
          </a:p>
          <a:p>
            <a:pPr>
              <a:lnSpc>
                <a:spcPct val="107000"/>
              </a:lnSpc>
            </a:pP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Оборот компаний в 2023 году, по нашим расчетам на основе данных Росстата, составил 11,69 трлн руб., что на 13,9% больше в текущих ценах, чем в предыдущем году.</a:t>
            </a:r>
            <a:endParaRPr lang="ru-RU" sz="1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Ожидаемый объем рынка, который может занять наш продукт – 5-10 млн руб. в год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778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631504" y="797186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dirty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3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056918" y="93998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Ключевая техническая задача: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оптимального соотношение битума и шлаков металлургических производств для получения битумной мастики.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объема финансовых ресурсов для реализации проекта: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Предполагаемые источники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грант, средства инвесторов.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2400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088D80-57F2-40F4-A3F7-0223C82EB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918" y="2441362"/>
            <a:ext cx="6139204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534027" y="638059"/>
            <a:ext cx="3794538" cy="369328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361860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056918" y="93998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3DB8F2-21E3-44C6-9296-D632FE9011E0}"/>
              </a:ext>
            </a:extLst>
          </p:cNvPr>
          <p:cNvSpPr txBox="1"/>
          <p:nvPr/>
        </p:nvSpPr>
        <p:spPr>
          <a:xfrm>
            <a:off x="1603101" y="1181960"/>
            <a:ext cx="4674067" cy="2977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Наличие опыта команды по разработкам</a:t>
            </a: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команде присутствуют студенты-технологи, являющимися участниками акселератора – Евразийской акселерационной программы, </a:t>
            </a:r>
          </a:p>
          <a:p>
            <a:pPr>
              <a:lnSpc>
                <a:spcPct val="107000"/>
              </a:lnSpc>
            </a:pP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лидер команды данной заявки является руководителем данного проекта в акселераторе,</a:t>
            </a:r>
          </a:p>
          <a:p>
            <a:pPr>
              <a:lnSpc>
                <a:spcPct val="107000"/>
              </a:lnSpc>
            </a:pP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наставник с опытом более 25 лет, имеющим более 5 патентов, является спикером </a:t>
            </a:r>
          </a:p>
          <a:p>
            <a:pPr>
              <a:lnSpc>
                <a:spcPct val="107000"/>
              </a:lnSpc>
            </a:pP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Евразийской акселерационной программы. </a:t>
            </a:r>
          </a:p>
          <a:p>
            <a:pPr>
              <a:lnSpc>
                <a:spcPct val="107000"/>
              </a:lnSpc>
            </a:pPr>
            <a:r>
              <a:rPr lang="ru-RU" sz="16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Наличие партнера </a:t>
            </a: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компания «Мечел», который предоставляет сырье и шлаки.</a:t>
            </a:r>
            <a:endParaRPr lang="ru-RU" sz="1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A9EC3E-9975-44C7-811D-6A27CE5E2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177" y="878652"/>
            <a:ext cx="1780208" cy="1781857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43FEC47-1764-4C8D-BE11-8EA037B7ECF7}"/>
              </a:ext>
            </a:extLst>
          </p:cNvPr>
          <p:cNvSpPr txBox="1"/>
          <p:nvPr/>
        </p:nvSpPr>
        <p:spPr>
          <a:xfrm>
            <a:off x="6162607" y="2646405"/>
            <a:ext cx="2358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Исламутдинова Айгуль – 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спикер ЕАП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850DF2-D08E-4F0D-9447-1915CCC8A2E2}"/>
              </a:ext>
            </a:extLst>
          </p:cNvPr>
          <p:cNvSpPr txBox="1"/>
          <p:nvPr/>
        </p:nvSpPr>
        <p:spPr>
          <a:xfrm>
            <a:off x="8443207" y="2704652"/>
            <a:ext cx="22238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Казарочкина Анастасия – 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F584303-EFCF-4E26-8B6F-271572F40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1603" y="3358141"/>
            <a:ext cx="1699018" cy="95938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32CBAA4-9885-4FFD-9503-323086F7B2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755" t="30861" r="14727" b="10932"/>
          <a:stretch/>
        </p:blipFill>
        <p:spPr>
          <a:xfrm>
            <a:off x="8521603" y="4358216"/>
            <a:ext cx="1800200" cy="81201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6F9D49D-9111-4B83-AFCA-9416960CB2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4991" y="830382"/>
            <a:ext cx="1881983" cy="185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83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>
            <a:spLocks noGrp="1"/>
          </p:cNvSpPr>
          <p:nvPr>
            <p:ph type="sldNum" idx="12"/>
          </p:nvPr>
        </p:nvSpPr>
        <p:spPr>
          <a:xfrm>
            <a:off x="11084811" y="644988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ru"/>
              <a:pPr/>
              <a:t>9</a:t>
            </a:fld>
            <a:endParaRPr/>
          </a:p>
        </p:txBody>
      </p:sp>
      <p:sp>
        <p:nvSpPr>
          <p:cNvPr id="233" name="Google Shape;233;p11"/>
          <p:cNvSpPr txBox="1"/>
          <p:nvPr/>
        </p:nvSpPr>
        <p:spPr>
          <a:xfrm>
            <a:off x="532009" y="465469"/>
            <a:ext cx="4831200" cy="45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>
              <a:buClr>
                <a:srgbClr val="000000"/>
              </a:buClr>
              <a:buSzPts val="5200"/>
            </a:pPr>
            <a:r>
              <a:rPr lang="ru" sz="6933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" sz="7200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</a:p>
          <a:p>
            <a:pPr>
              <a:buClr>
                <a:srgbClr val="000000"/>
              </a:buClr>
              <a:buSzPts val="5200"/>
            </a:pPr>
            <a:r>
              <a:rPr lang="ru" sz="4400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89871301590</a:t>
            </a:r>
          </a:p>
          <a:p>
            <a:pPr>
              <a:buClr>
                <a:srgbClr val="000000"/>
              </a:buClr>
              <a:buSzPts val="5200"/>
            </a:pPr>
            <a:r>
              <a:rPr lang="en-US" sz="4000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rimat2002@inbox.ru</a:t>
            </a:r>
            <a:endParaRPr sz="9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100"/>
            </a:pPr>
            <a:endParaRPr sz="1467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-15875" y="5229200"/>
            <a:ext cx="1503200" cy="165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buClr>
                <a:srgbClr val="000000"/>
              </a:buClr>
              <a:buSzPts val="900"/>
            </a:pPr>
            <a:endParaRPr sz="120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1481139" y="5229200"/>
            <a:ext cx="1502000" cy="1652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buClr>
                <a:srgbClr val="000000"/>
              </a:buClr>
              <a:buSzPts val="900"/>
            </a:pPr>
            <a:endParaRPr sz="120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2968625" y="5229200"/>
            <a:ext cx="1502000" cy="16528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buClr>
                <a:srgbClr val="000000"/>
              </a:buClr>
              <a:buSzPts val="900"/>
            </a:pPr>
            <a:endParaRPr sz="120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4449763" y="5229200"/>
            <a:ext cx="1503200" cy="16528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buClr>
                <a:srgbClr val="000000"/>
              </a:buClr>
              <a:buSzPts val="900"/>
            </a:pPr>
            <a:endParaRPr sz="120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5951539" y="5229200"/>
            <a:ext cx="1502000" cy="16528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buClr>
                <a:srgbClr val="000000"/>
              </a:buClr>
              <a:buSzPts val="900"/>
            </a:pPr>
            <a:endParaRPr sz="120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7419975" y="5229200"/>
            <a:ext cx="1502000" cy="16528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buClr>
                <a:srgbClr val="000000"/>
              </a:buClr>
              <a:buSzPts val="900"/>
            </a:pPr>
            <a:endParaRPr sz="120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8920163" y="5229200"/>
            <a:ext cx="1503200" cy="165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buClr>
                <a:srgbClr val="000000"/>
              </a:buClr>
              <a:buSzPts val="900"/>
            </a:pPr>
            <a:endParaRPr sz="120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10234613" y="5229200"/>
            <a:ext cx="1503200" cy="16528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buClr>
                <a:srgbClr val="000000"/>
              </a:buClr>
              <a:buSzPts val="900"/>
            </a:pPr>
            <a:endParaRPr sz="120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11731625" y="5229200"/>
            <a:ext cx="489200" cy="165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buClr>
                <a:srgbClr val="000000"/>
              </a:buClr>
              <a:buSzPts val="900"/>
            </a:pPr>
            <a:endParaRPr sz="120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8572825" y="0"/>
            <a:ext cx="3648000" cy="52292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buClr>
                <a:srgbClr val="000000"/>
              </a:buClr>
              <a:buSzPts val="900"/>
            </a:pPr>
            <a:endParaRPr sz="120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9472</TotalTime>
  <Words>481</Words>
  <Application>Microsoft Office PowerPoint</Application>
  <PresentationFormat>Широкоэкранный</PresentationFormat>
  <Paragraphs>96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Georgia</vt:lpstr>
      <vt:lpstr>Times New Roman</vt:lpstr>
      <vt:lpstr>Тема Office</vt:lpstr>
      <vt:lpstr>Презентация PowerPoint</vt:lpstr>
      <vt:lpstr> </vt:lpstr>
      <vt:lpstr>Презентация PowerPoint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Пользователь</cp:lastModifiedBy>
  <cp:revision>92</cp:revision>
  <dcterms:created xsi:type="dcterms:W3CDTF">2023-02-08T09:03:57Z</dcterms:created>
  <dcterms:modified xsi:type="dcterms:W3CDTF">2023-09-22T11:21:42Z</dcterms:modified>
</cp:coreProperties>
</file>