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55.xml" ContentType="application/vnd.openxmlformats-officedocument.presentationml.slide+xml"/>
  <Override PartName="/ppt/slides/slide52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3.xml" ContentType="application/vnd.openxmlformats-officedocument.presentationml.slide+xml"/>
  <Override PartName="/ppt/slides/slide37.xml" ContentType="application/vnd.openxmlformats-officedocument.presentationml.slide+xml"/>
  <Override PartName="/ppt/slides/slide51.xml" ContentType="application/vnd.openxmlformats-officedocument.presentationml.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4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44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5.xml" ContentType="application/vnd.openxmlformats-officedocument.presentationml.slide+xml"/>
  <Override PartName="/ppt/slides/slide48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53.xml" ContentType="application/vnd.openxmlformats-officedocument.presentationml.slide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viewProps.xml" ContentType="application/vnd.openxmlformats-officedocument.presentationml.viewProps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8.xml" ContentType="application/vnd.openxmlformats-officedocument.presentationml.slide+xml"/>
  <Override PartName="/ppt/slides/slide34.xml" ContentType="application/vnd.openxmlformats-officedocument.presentationml.slide+xml"/>
  <Override PartName="/ppt/slides/slide5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5" d="100"/>
          <a:sy n="75" d="100"/>
        </p:scale>
        <p:origin x="874" y="43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presProps" Target="presProps.xml" /><Relationship Id="rId59" Type="http://schemas.openxmlformats.org/officeDocument/2006/relationships/tableStyles" Target="tableStyles.xml" /><Relationship Id="rId6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pmutmn.ru/2023#!/tab/644929188-3" TargetMode="External"/><Relationship Id="rId3" Type="http://schemas.openxmlformats.org/officeDocument/2006/relationships/image" Target="../media/image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iki.miem.hse.ru/edu/courses/producation/project_kpi/TRL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visittyumen.ru/" TargetMode="Externa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ordstat.yandex.ru" TargetMode="External"/><Relationship Id="rId3" Type="http://schemas.openxmlformats.org/officeDocument/2006/relationships/hyperlink" Target="https://yandex.ru/company/researches" TargetMode="External"/><Relationship Id="rId4" Type="http://schemas.openxmlformats.org/officeDocument/2006/relationships/hyperlink" Target="https://sberindex.ru/ru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marketing.rbc.ru/articles/14244/" TargetMode="External"/><Relationship Id="rId3" Type="http://schemas.openxmlformats.org/officeDocument/2006/relationships/hyperlink" Target="https://marketing.rbc.ru/research/28065/" TargetMode="Externa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admitad.pro/ru/blog/monetizatsiya-startapa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unsplash.com/" TargetMode="External"/><Relationship Id="rId5" Type="http://schemas.openxmlformats.org/officeDocument/2006/relationships/image" Target="../media/image2.pn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47623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10074161" y="-3357643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 flipH="0" flipV="0">
            <a:off x="-1426731" y="245377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294579" y="2228969"/>
            <a:ext cx="8204490" cy="48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2600" b="0" i="0" u="none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"Сервис для заказа такси в Тюмени"</a:t>
            </a:r>
            <a:endParaRPr sz="2600">
              <a:latin typeface="Caladea"/>
              <a:cs typeface="Caladea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 flipH="0" flipV="0">
            <a:off x="732728" y="3223593"/>
            <a:ext cx="4757627" cy="7013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Создание сервиса для заказа такси в одно время и по фиксированной цене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l="0" t="3954" r="0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 flipH="0" flipV="0">
            <a:off x="4681131" y="2984686"/>
            <a:ext cx="2939819" cy="109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Дарья Трухина</a:t>
            </a:r>
            <a:endParaRPr sz="1200"/>
          </a:p>
          <a:p>
            <a:pPr algn="ctr">
              <a:defRPr/>
            </a:pPr>
            <a:r>
              <a:rPr lang="ru-RU" sz="1400">
                <a:latin typeface="Arial"/>
                <a:cs typeface="Arial"/>
              </a:rPr>
              <a:t>Лидер</a:t>
            </a:r>
            <a:br>
              <a:rPr lang="ru-RU" sz="14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Руководит командой </a:t>
            </a:r>
            <a:r>
              <a:rPr lang="ru-RU" sz="1200">
                <a:latin typeface="Arial"/>
                <a:cs typeface="Arial"/>
              </a:rPr>
              <a:t>и распределяет обязанности между </a:t>
            </a:r>
            <a:r>
              <a:rPr lang="ru-RU" sz="1200">
                <a:latin typeface="Arial"/>
                <a:cs typeface="Arial"/>
              </a:rPr>
              <a:t>участниками, коммуникативные навыки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 flipH="0" flipV="0">
            <a:off x="-55323" y="5864477"/>
            <a:ext cx="2613031" cy="884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Мухаммад Курбон</a:t>
            </a:r>
            <a:r>
              <a:rPr lang="ru-RU" sz="1600" b="1">
                <a:latin typeface="Arial"/>
                <a:cs typeface="Arial"/>
              </a:rPr>
              <a:t>ов</a:t>
            </a:r>
            <a:endParaRPr sz="16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 b="0">
                <a:latin typeface="Arial"/>
                <a:cs typeface="Arial"/>
              </a:rPr>
              <a:t>Опыт работы в IT более 2-ух лет,</a:t>
            </a:r>
            <a:endParaRPr sz="1200" b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 b="0">
                <a:latin typeface="Arial"/>
                <a:cs typeface="Arial"/>
              </a:rPr>
              <a:t>разработка концепции приложения</a:t>
            </a:r>
            <a:endParaRPr sz="1400" b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471796" y="3076574"/>
            <a:ext cx="1982982" cy="701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Ольга Остапенко</a:t>
            </a:r>
            <a:endParaRPr lang="ru-RU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 b="0">
                <a:latin typeface="Arial"/>
                <a:cs typeface="Arial"/>
              </a:rPr>
              <a:t>Аналитика сбора данных</a:t>
            </a:r>
            <a:endParaRPr sz="1200" b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 b="0">
                <a:latin typeface="Arial"/>
                <a:cs typeface="Arial"/>
              </a:rPr>
              <a:t>из различных источников</a:t>
            </a:r>
            <a:endParaRPr b="0"/>
          </a:p>
        </p:txBody>
      </p:sp>
      <p:sp>
        <p:nvSpPr>
          <p:cNvPr id="18" name="TextBox 17"/>
          <p:cNvSpPr txBox="1"/>
          <p:nvPr/>
        </p:nvSpPr>
        <p:spPr bwMode="auto">
          <a:xfrm flipH="0" flipV="0">
            <a:off x="2688671" y="5886743"/>
            <a:ext cx="2988037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Владислав Шелудков</a:t>
            </a:r>
            <a:endParaRPr lang="ru-RU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 b="0">
                <a:latin typeface="Arial"/>
                <a:cs typeface="Arial"/>
              </a:rPr>
              <a:t>Опыт работы в веб-дизайне</a:t>
            </a:r>
            <a:endParaRPr sz="1200" b="0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 b="0">
                <a:latin typeface="Arial"/>
                <a:cs typeface="Arial"/>
              </a:rPr>
              <a:t>1 год, оформление итоговой презентации</a:t>
            </a:r>
            <a:endParaRPr b="0"/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10056168" y="5905004"/>
            <a:ext cx="1778269" cy="896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600" b="1">
                <a:latin typeface="Arial"/>
                <a:cs typeface="Arial"/>
              </a:rPr>
              <a:t>Аслам Усмонов</a:t>
            </a:r>
            <a:endParaRPr lang="ru-RU" sz="1600" b="1"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Arial"/>
                <a:cs typeface="Arial"/>
              </a:rPr>
              <a:t>Работа с партнерами,</a:t>
            </a:r>
            <a:endParaRPr sz="1200" b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Arial"/>
                <a:cs typeface="Arial"/>
              </a:rPr>
              <a:t>а</a:t>
            </a:r>
            <a:r>
              <a:rPr sz="1200" b="0" i="0" u="none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дминистрирование, </a:t>
            </a:r>
            <a:br>
              <a:rPr sz="1200" b="0" i="0" u="none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</a:br>
            <a:r>
              <a:rPr sz="1200" b="0" i="0" u="none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генерация </a:t>
            </a:r>
            <a:r>
              <a:rPr sz="1200" b="0" i="0" u="none">
                <a:solidFill>
                  <a:schemeClr val="tx1"/>
                </a:solidFill>
                <a:latin typeface="Abyssinica SIL"/>
                <a:ea typeface="Abyssinica SIL"/>
                <a:cs typeface="Abyssinica SIL"/>
              </a:rPr>
              <a:t>идей</a:t>
            </a:r>
            <a:endParaRPr sz="1200" b="0" i="0" u="none">
              <a:solidFill>
                <a:schemeClr val="tx1"/>
              </a:solidFill>
              <a:latin typeface="Abyssinica SIL"/>
              <a:ea typeface="Abyssinica SIL"/>
              <a:cs typeface="Abyssinica SIL"/>
            </a:endParaRPr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9661475" y="4687994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710921636" name="TextBox 17"/>
          <p:cNvSpPr txBox="1"/>
          <p:nvPr/>
        </p:nvSpPr>
        <p:spPr bwMode="auto">
          <a:xfrm>
            <a:off x="8614933" y="3084169"/>
            <a:ext cx="2460714" cy="7318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sz="1600" b="1"/>
              <a:t>Валерия Швыдченко</a:t>
            </a:r>
            <a:endParaRPr b="1"/>
          </a:p>
          <a:p>
            <a:pPr algn="ctr">
              <a:defRPr/>
            </a:pPr>
            <a:r>
              <a:rPr sz="1400" b="0"/>
              <a:t>Р</a:t>
            </a:r>
            <a:r>
              <a:rPr sz="1200" b="0"/>
              <a:t>абота с целевой аудиторией,</a:t>
            </a:r>
            <a:endParaRPr sz="1200" b="0"/>
          </a:p>
          <a:p>
            <a:pPr algn="ctr">
              <a:defRPr/>
            </a:pPr>
            <a:r>
              <a:rPr sz="1200" b="0"/>
              <a:t>реклама, связь с общественностью</a:t>
            </a:r>
            <a:endParaRPr sz="1200" b="0"/>
          </a:p>
        </p:txBody>
      </p:sp>
      <p:pic>
        <p:nvPicPr>
          <p:cNvPr id="47235279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212898" y="627294"/>
            <a:ext cx="1766202" cy="2357391"/>
          </a:xfrm>
          <a:prstGeom prst="rect">
            <a:avLst/>
          </a:prstGeom>
        </p:spPr>
      </p:pic>
      <p:pic>
        <p:nvPicPr>
          <p:cNvPr id="76711225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660992" y="3858055"/>
            <a:ext cx="2365007" cy="2046948"/>
          </a:xfrm>
          <a:prstGeom prst="rect">
            <a:avLst/>
          </a:prstGeom>
        </p:spPr>
      </p:pic>
      <p:pic>
        <p:nvPicPr>
          <p:cNvPr id="205872296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3598163" y="3351273"/>
            <a:ext cx="1168692" cy="2535469"/>
          </a:xfrm>
          <a:prstGeom prst="rect">
            <a:avLst/>
          </a:prstGeom>
        </p:spPr>
      </p:pic>
      <p:pic>
        <p:nvPicPr>
          <p:cNvPr id="2093667415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7454931" y="3766045"/>
            <a:ext cx="1413818" cy="2098432"/>
          </a:xfrm>
          <a:prstGeom prst="rect">
            <a:avLst/>
          </a:prstGeom>
        </p:spPr>
      </p:pic>
      <p:pic>
        <p:nvPicPr>
          <p:cNvPr id="369708064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1" flipV="0">
            <a:off x="484853" y="3766045"/>
            <a:ext cx="1532677" cy="2138362"/>
          </a:xfrm>
          <a:prstGeom prst="rect">
            <a:avLst/>
          </a:prstGeom>
        </p:spPr>
      </p:pic>
      <p:pic>
        <p:nvPicPr>
          <p:cNvPr id="734976130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1665245" y="896708"/>
            <a:ext cx="1596087" cy="2128117"/>
          </a:xfrm>
          <a:prstGeom prst="rect">
            <a:avLst/>
          </a:prstGeom>
        </p:spPr>
      </p:pic>
      <p:pic>
        <p:nvPicPr>
          <p:cNvPr id="1147106291" name="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flipH="0" flipV="0">
            <a:off x="9032963" y="713872"/>
            <a:ext cx="1415775" cy="2362702"/>
          </a:xfrm>
          <a:prstGeom prst="rect">
            <a:avLst/>
          </a:prstGeom>
        </p:spPr>
      </p:pic>
      <p:sp>
        <p:nvSpPr>
          <p:cNvPr id="669438776" name="TextBox 15"/>
          <p:cNvSpPr txBox="1"/>
          <p:nvPr/>
        </p:nvSpPr>
        <p:spPr bwMode="auto">
          <a:xfrm flipH="0" flipV="0">
            <a:off x="6277950" y="5864477"/>
            <a:ext cx="3568780" cy="731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800" b="1">
                <a:latin typeface="Arial"/>
                <a:cs typeface="Arial"/>
              </a:rPr>
              <a:t>Денис Попов</a:t>
            </a:r>
            <a:br>
              <a:rPr lang="ru-RU" sz="800" b="1">
                <a:latin typeface="Arial"/>
                <a:cs typeface="Arial"/>
              </a:rPr>
            </a:b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Умение формулировать поисковые запросы, </a:t>
            </a:r>
            <a:b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получать необходимую информацию</a:t>
            </a:r>
            <a:endParaRPr b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</a:t>
            </a:r>
            <a:r>
              <a:rPr lang="ru-RU" sz="1600">
                <a:latin typeface="Arial"/>
                <a:cs typeface="Arial"/>
              </a:rPr>
              <a:t>ТюмГУ</a:t>
            </a:r>
            <a:r>
              <a:rPr lang="ru-RU" sz="1600">
                <a:latin typeface="Arial"/>
                <a:cs typeface="Arial"/>
              </a:rPr>
              <a:t>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 flipH="0" flipV="0">
            <a:off x="5902515" y="704849"/>
            <a:ext cx="386968" cy="59853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 flipH="0" flipV="0">
            <a:off x="324270" y="973887"/>
            <a:ext cx="6152710" cy="585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>
                <a:latin typeface="Arial"/>
                <a:cs typeface="Arial"/>
              </a:rPr>
              <a:t>Проблема: </a:t>
            </a:r>
            <a:b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Около 70% опрошенных нами людей тратят от 10 и больше минут на заказ такси, а также цена за одну поездку может превышать 500 рублей за 10 минут в пути по Тюмени, что при ежедневном заказе такси на работу или  учебу может приносить дискомфорт в связи с большой наценкой сервисов для заказа машины. </a:t>
            </a:r>
            <a:endParaRPr sz="1800"/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latin typeface="Arial"/>
                <a:cs typeface="Arial"/>
              </a:rPr>
              <a:t>В настоящее время эту проблему решают следующими способами:</a:t>
            </a:r>
            <a:endParaRPr lang="ru-RU">
              <a:latin typeface="Arial"/>
              <a:cs typeface="Arial"/>
            </a:endParaRPr>
          </a:p>
          <a:p>
            <a:pPr algn="just">
              <a:defRPr/>
            </a:pPr>
            <a:r>
              <a:rPr lang="ru-RU">
                <a:latin typeface="Arial"/>
                <a:cs typeface="Arial"/>
              </a:rPr>
              <a:t>Чтобы стоимость поездки стала ниже, в сервисах для заказа такси появился тариф «Share», что помогает сэкономить небольшое количество денежных средств, но время поездки увеличится на 10 минут.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r>
              <a:rPr lang="ru-RU" b="1">
                <a:latin typeface="Arial"/>
                <a:cs typeface="Arial"/>
              </a:rPr>
              <a:t>Они неэффективны, потому что:</a:t>
            </a:r>
            <a:endParaRPr lang="ru-RU">
              <a:latin typeface="Arial"/>
              <a:cs typeface="Arial"/>
            </a:endParaRPr>
          </a:p>
          <a:p>
            <a:pPr algn="just">
              <a:defRPr/>
            </a:pPr>
            <a:r>
              <a:rPr lang="ru-RU">
                <a:latin typeface="Arial"/>
                <a:cs typeface="Arial"/>
              </a:rPr>
              <a:t>Как правило, даже использование тарифа с попутчиком при высоком спросе, стоимость поездки также может достигать 500 рублей и время поездки также увеличивается.</a:t>
            </a:r>
            <a:endParaRPr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7" name="TextBox 16"/>
          <p:cNvSpPr txBox="1"/>
          <p:nvPr/>
        </p:nvSpPr>
        <p:spPr bwMode="auto">
          <a:xfrm flipH="0" flipV="0">
            <a:off x="6938161" y="973887"/>
            <a:ext cx="4001220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>
                <a:latin typeface="Arial"/>
                <a:cs typeface="Arial"/>
              </a:rPr>
              <a:t>Статистика из опроса:</a:t>
            </a:r>
            <a:endParaRPr/>
          </a:p>
        </p:txBody>
      </p:sp>
      <p:pic>
        <p:nvPicPr>
          <p:cNvPr id="95273622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601804" y="1346485"/>
            <a:ext cx="4673932" cy="2082513"/>
          </a:xfrm>
          <a:prstGeom prst="rect">
            <a:avLst/>
          </a:prstGeom>
        </p:spPr>
      </p:pic>
      <p:pic>
        <p:nvPicPr>
          <p:cNvPr id="51625665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632070" y="3190874"/>
            <a:ext cx="4643667" cy="2867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3" y="2981668"/>
            <a:ext cx="3100108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 flipH="0" flipV="0">
            <a:off x="5735025" y="900437"/>
            <a:ext cx="6277889" cy="545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Общие характеристики:</a:t>
            </a:r>
            <a:b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Работающие люди от 18-55 лет, которые ежедневно пользуются сервисами для заказа такси на работу, студенты от 18-25 лет, которые имеют стабильное расписание учебных занятий.</a:t>
            </a:r>
            <a:endParaRPr lang="ru-RU"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lang="ru-RU"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Проблемы и потребности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b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Эти группы объединяет то, что они ежедневно используют сервисы для заказа такси, но долго ожидают машину и вынуждены ехать с наценкой 100% (например при низком спросе можно уехать за 250, а при высоком 500).</a:t>
            </a:r>
            <a:endParaRPr lang="ru-RU"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Продукты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которые сейчас использует для решения проблемы:</a:t>
            </a: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b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Сервисы, которые добавляют тариф с попутчиком.</a:t>
            </a: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по которым текущие решения «не работают»:</a:t>
            </a: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b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</a:br>
            <a:r>
              <a:rPr lang="ru-RU" sz="1600" b="0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Тариф с попутчиком увеличивает время поездки и цена может быть завышена при высоком спросе.</a:t>
            </a:r>
            <a:endParaRPr lang="ru-RU"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endParaRPr lang="ru-RU"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283878" marR="0" indent="-283878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1"/>
              <a:defRPr/>
            </a:pP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</a:t>
            </a:r>
            <a:r>
              <a:rPr lang="ru-RU" sz="1600" b="1" strike="noStrike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на что обращает внимание</a:t>
            </a:r>
            <a:r>
              <a:rPr lang="ru-RU" sz="1600" b="1" strike="noStrike" cap="none" spc="0">
                <a:latin typeface="Arial"/>
                <a:cs typeface="Arial"/>
              </a:rPr>
              <a:t>:</a:t>
            </a:r>
            <a:br>
              <a:rPr lang="ru-RU" sz="1600" b="0" strike="noStrike" cap="none" spc="0">
                <a:latin typeface="Arial"/>
                <a:cs typeface="Arial"/>
              </a:rPr>
            </a:br>
            <a:r>
              <a:rPr lang="ru-RU" sz="1600" b="0" strike="noStrike" cap="none" spc="0">
                <a:latin typeface="Arial"/>
                <a:cs typeface="Arial"/>
              </a:rPr>
              <a:t>ЦА ценит то,</a:t>
            </a:r>
            <a:r>
              <a:rPr lang="ru-RU" sz="1600" b="0" strike="noStrike" cap="none" spc="0">
                <a:latin typeface="Arial"/>
                <a:cs typeface="Arial"/>
              </a:rPr>
              <a:t>что такси может приехать за 2-3 минуты.</a:t>
            </a:r>
            <a:endParaRPr lang="ru-RU" sz="1600" b="0" strike="noStrike" cap="none" spc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3" y="6309508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785258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372574" y="1268695"/>
            <a:ext cx="3505199" cy="2439513"/>
          </a:xfrm>
          <a:prstGeom prst="rect">
            <a:avLst/>
          </a:prstGeom>
        </p:spPr>
      </p:pic>
      <p:pic>
        <p:nvPicPr>
          <p:cNvPr id="13721459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372574" y="4011031"/>
            <a:ext cx="3505199" cy="23456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оздание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 flipH="0" flipV="0">
            <a:off x="404068" y="1786232"/>
            <a:ext cx="9075358" cy="393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>
                <a:latin typeface="Arial"/>
                <a:cs typeface="Arial"/>
              </a:rPr>
              <a:t>Предлагаемая идея</a:t>
            </a:r>
            <a:r>
              <a:rPr lang="ru-RU">
                <a:latin typeface="Arial"/>
                <a:cs typeface="Arial"/>
              </a:rPr>
              <a:t>:</a:t>
            </a:r>
            <a:endParaRPr/>
          </a:p>
          <a:p>
            <a:pPr algn="just">
              <a:defRPr/>
            </a:pPr>
            <a:r>
              <a:rPr lang="ru-RU">
                <a:latin typeface="Arial"/>
                <a:cs typeface="Arial"/>
              </a:rPr>
              <a:t>Мы предлагаем разработать сервис, который поможет людям заказывать такси на неделю вперед и быть уверенными в том, что они не опоздают в место назначения, а также по фиксированной цене в зависимости от расстояния и времени поездки в Тюмени. Пример: в воскресенье забронировать поездки с понедельника по пятницу в 8:40 утра с ценной 35 рублей за 1 километр в пути, вне зависимости от спроса. Это поможет гарантировать людям поездку в точку назначения без опозданий, а также таксисты не будут зависеть от спроса и получат фиксированную стоимость. </a:t>
            </a: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  <a:p>
            <a:pPr algn="just"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ублей, силами нашей команды.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endParaRPr lang="ru-RU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от команды</a:t>
            </a: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акой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базовый сценарий использования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051821" y="5657332"/>
            <a:ext cx="3044028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 flipH="0" flipV="0">
            <a:off x="5426592" y="866774"/>
            <a:ext cx="6285825" cy="5578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разрабатываем приложение, которое поможет людям бронировать такси на определенное время вне зависимости от спроса по фиксированной цене, тем самым гарантировать то, что клиент не опоздает, а также люди работающие в такси не будут зависеть от спроса и работать за маленькую сумму.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/ возможности: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Заказ такси на определенное время по желанию клиента;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Автоматическое установление цены с расчетом 1 км 35 рублей;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Гарантия поездки на назначенное время.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Зарегистрироваться на сервисе-выбрать в меню дни и время подачи-получить расчет фиксированной стоимости-привязать карту (обязательно), чтобы в конце поездки списывалась оплата.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9629179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81125" y="2091620"/>
            <a:ext cx="4962074" cy="2985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 flipH="0" flipV="0"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 (ИИ): </a:t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Интернет вещей (Internet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of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Things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Расширенная реальность (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Augmented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Reality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AR) и виртуальная реальность (Virtual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Reality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iOS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Android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тд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 (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Autonomous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Vehicles</a:t>
            </a: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>
            <a:alpha val="99999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653932" y="1288642"/>
            <a:ext cx="6329586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Веб-разработка приложения.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 обладает следующими техническими параметрами: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b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Производительность и мощность.</a:t>
            </a:r>
            <a:endParaRPr sz="20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Уровень готовности технологии: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b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en-US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 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№</a:t>
            </a:r>
            <a:r>
              <a:rPr lang="en-US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1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4373301" name="Прямоугольник 8"/>
          <p:cNvSpPr/>
          <p:nvPr/>
        </p:nvSpPr>
        <p:spPr bwMode="auto">
          <a:xfrm flipH="0" flipV="0">
            <a:off x="377707" y="1093649"/>
            <a:ext cx="6738441" cy="316402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xmlns:a="http://schemas.openxmlformats.org/drawingml/2006/main"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730505"/>
                <a:gridCol w="2290254"/>
                <a:gridCol w="2290254"/>
                <a:gridCol w="2290254"/>
                <a:gridCol w="2290254"/>
              </a:tblGrid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</a:tr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руб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</a:tr>
              <a:tr h="44596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167797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Wi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Wi-fi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Wi-fi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Wi-fi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</a:tr>
              <a:tr h="6513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сузов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</a:tr>
              <a:tr h="24063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006519"/>
                <a:gridCol w="2004346"/>
                <a:gridCol w="1766989"/>
                <a:gridCol w="1819735"/>
                <a:gridCol w="1832921"/>
              </a:tblGrid>
              <a:tr h="791275"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3812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63812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79127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  <a:tr h="791275"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 xmlns:a="http://schemas.openxmlformats.org/drawingml/2006/main"/>
          </p:cNvGraphicFramePr>
          <p:nvPr/>
        </p:nvGraphicFramePr>
        <p:xfrm>
          <a:off x="172424" y="1014409"/>
          <a:ext cx="11486532" cy="5036752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870288"/>
                <a:gridCol w="2449711"/>
                <a:gridCol w="1890000"/>
                <a:gridCol w="2070000"/>
                <a:gridCol w="1890000"/>
                <a:gridCol w="1758475"/>
              </a:tblGrid>
              <a:tr h="90388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Uber 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Maxim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Ситимобил</a:t>
                      </a:r>
                      <a:endParaRPr sz="1400"/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Yandex.go</a:t>
                      </a:r>
                      <a:endParaRPr sz="140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63246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Скорость подачи при высоком спросе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Подача к назначенному времени и месту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10 минут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10-20 минут при любом спросе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10 минут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8 минут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50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Средняя стоимость поездки при высоком спросе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Фиксированной цена: </a:t>
                      </a:r>
                      <a:br>
                        <a:rPr lang="ru-RU" sz="11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35 рублей за 1 км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48 руб за 1 км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35 руб за 1 км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40 руб за 1 км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От 48 руб за 1 км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1992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Количество тарифов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Тарифы отсутствуют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4 тарифа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  3 тарифа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 тарифа 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4 тарифа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530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 дополнительных услуг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Комплектация автомобиля-такси детским креслом; </a:t>
                      </a:r>
                      <a:r>
                        <a:rPr sz="11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встреча пассажиров с табличкой в аэропорту или на вокз</a:t>
                      </a:r>
                      <a:r>
                        <a:rPr sz="11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але;</a:t>
                      </a:r>
                      <a:r>
                        <a:rPr sz="11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подача автомобиля, который используется исключительно для некурящих; </a:t>
                      </a:r>
                      <a:r>
                        <a:rPr sz="11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предоставление такси с курящим салоном.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1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Зависит от выбранного тарифа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100" b="0" i="0" u="none" strike="noStrike" cap="none" spc="0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Зависит от выбраного тарифа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Зависит от выбранного тарифа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Зависит от выбранного тарифа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3385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Способ оплаты</a:t>
                      </a: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Только безналичный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i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Наличный/безналичный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Наличный/безналичный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Наличный/безналичный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Наличный/безналичный</a:t>
                      </a:r>
                      <a:endParaRPr sz="11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 часто вы ходите на подобные мероприятия? 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Какие функции вам кажутся более полезными?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 flipH="0" flipV="0">
            <a:off x="161924" y="1484174"/>
            <a:ext cx="4571010" cy="3109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b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71% людей ожидают такси от 10 минут и из-за этого опаздывают в место назначения.</a:t>
            </a: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2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Опрос</a:t>
            </a:r>
            <a:endParaRPr sz="22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</a:t>
            </a: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50</a:t>
            </a:r>
            <a:endParaRPr sz="1600"/>
          </a:p>
        </p:txBody>
      </p:sp>
      <p:sp>
        <p:nvSpPr>
          <p:cNvPr id="9" name="Прямоугольник 8"/>
          <p:cNvSpPr/>
          <p:nvPr/>
        </p:nvSpPr>
        <p:spPr bwMode="auto">
          <a:xfrm flipH="0" flipV="0">
            <a:off x="5360310" y="1484174"/>
            <a:ext cx="6467474" cy="387839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 flipH="0" flipV="0">
            <a:off x="5569859" y="1724024"/>
            <a:ext cx="6799244" cy="3566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опроса:</a:t>
            </a:r>
            <a:endParaRPr sz="2000"/>
          </a:p>
          <a:p>
            <a:pPr marL="261849" indent="-261849" algn="l">
              <a:buAutoNum type="arabicPeriod"/>
              <a:defRPr/>
            </a:pP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61850" indent="-261850" algn="l">
              <a:buAutoNum type="arabicPeriod"/>
              <a:defRPr/>
            </a:pP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 учитесь или работаете? </a:t>
            </a: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61849" indent="-261849" algn="l">
              <a:buAutoNum type="arabicPeriod"/>
              <a:defRPr/>
            </a:pP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61849" indent="-261849" algn="l">
              <a:buAutoNum type="arabicPeriod"/>
              <a:defRPr/>
            </a:pP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Сколько денег вы тратите на одну поездку? </a:t>
            </a: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61849" indent="-261849" algn="l">
              <a:buAutoNum type="arabicPeriod"/>
              <a:defRPr/>
            </a:pP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61850" indent="-261850" algn="l">
              <a:buAutoNum type="arabicPeriod"/>
              <a:defRPr/>
            </a:pP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Часто ли вы пользуетесь услугами такси? </a:t>
            </a: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61849" indent="-261849" algn="l">
              <a:buAutoNum type="arabicPeriod"/>
              <a:defRPr/>
            </a:pP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61850" indent="-261850" algn="l">
              <a:buAutoNum type="arabicPeriod"/>
              <a:defRPr/>
            </a:pP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 долго вы ждете такси? </a:t>
            </a: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61849" indent="-261849" algn="l">
              <a:buAutoNum type="arabicPeriod"/>
              <a:defRPr/>
            </a:pPr>
            <a:endParaRPr sz="1600"/>
          </a:p>
          <a:p>
            <a:pPr marL="261850" indent="-261850" algn="l">
              <a:buAutoNum type="arabicPeriod"/>
              <a:defRPr/>
            </a:pP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 опаздываете ли вы на учебу/работу из-за этого?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200" b="0" i="0" u="none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успеха в будущей работе?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4" y="827879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5" y="1767839"/>
            <a:ext cx="5232032" cy="1554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умных 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трекеров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Несмотря на существующих конкурентов в лице компаний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72741" y="1599561"/>
            <a:ext cx="8096902" cy="284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 данным из исследований </a:t>
            </a:r>
            <a:r>
              <a:rPr lang="ru-RU" sz="2000" b="0" i="0" u="sng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  <a:hlinkClick r:id="rId2" tooltip="&quot;Оборот рынка такси в России&quot;"/>
              </a:rPr>
              <a:t>"Оборота рынка такси в России"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и </a:t>
            </a:r>
            <a:r>
              <a:rPr lang="ru-RU" sz="2000" b="0" i="0" u="sng" strike="noStrike" cap="none" spc="0">
                <a:solidFill>
                  <a:schemeClr val="hlink"/>
                </a:solidFill>
                <a:latin typeface="Liberation Sans"/>
                <a:ea typeface="Liberation Sans"/>
                <a:cs typeface="Liberation Sans"/>
                <a:hlinkClick r:id="rId3" tooltip="&quot;Анализа рынка такси в России&quot;"/>
              </a:rPr>
              <a:t>"Анализа рынка такси в России"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в</a:t>
            </a:r>
            <a:r>
              <a:rPr sz="20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2022 году спрос на услуги такси упал на фоне роста цен и сокращения численности платежеспособной аудитории, а </a:t>
            </a:r>
            <a:r>
              <a:rPr sz="2000" b="0" i="0" u="none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оборот рынка такси в стране уменьшился с 990,0 до 985,1 млрд руб.</a:t>
            </a:r>
            <a:endParaRPr sz="2000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Основными «игроками» на рынке являются Uber, Yandex.Go, Maxim, Ситимобил.</a:t>
            </a:r>
            <a:endParaRPr sz="2000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стремимся занять 30% рынка Тюмени за счет повышения удобства и фиксированной цены на поездки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 flipH="0" flipV="0"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5" y="1565879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гарантируем, что заказ будет доставлен менее чем за 40 минут в усовершенствованном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термокоробе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сайт, таргетированная реклама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Вконтакте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2053664289" name=""/>
          <p:cNvSpPr txBox="1"/>
          <p:nvPr/>
        </p:nvSpPr>
        <p:spPr bwMode="auto">
          <a:xfrm flipH="0" flipV="0">
            <a:off x="724874" y="1143000"/>
            <a:ext cx="10528559" cy="5212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Модель монетизации:</a:t>
            </a:r>
            <a:endParaRPr sz="1400" b="1"/>
          </a:p>
          <a:p>
            <a:pPr algn="l"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1. Водитель получает в среднем 25-30% от стоимости поездки, 70-75% получает организация, если он работает на ТС компании.</a:t>
            </a:r>
            <a:endParaRPr sz="1400"/>
          </a:p>
          <a:p>
            <a:pPr algn="l"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2. Если водитель захочет работать на собственном ТС, коэффициент его заработка будет выше. Водитель получает 70%, 30% - организация. </a:t>
            </a:r>
            <a:endParaRPr sz="1400"/>
          </a:p>
          <a:p>
            <a:pPr algn="l"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4 000 рублей в день, 4 000–2800 (70% заработка) = 1200 рублей прибыль организации, 2 800 рублей прибыль водителя, который работает на личном ТС.</a:t>
            </a:r>
            <a:endParaRPr sz="1400"/>
          </a:p>
          <a:p>
            <a:pPr>
              <a:defRPr/>
            </a:pPr>
            <a:endParaRPr sz="1400"/>
          </a:p>
          <a:p>
            <a:pPr algn="l">
              <a:defRPr/>
            </a:pP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Основные каналы сбыта:</a:t>
            </a:r>
            <a:endParaRPr sz="1400"/>
          </a:p>
          <a:p>
            <a:pPr algn="l"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 приложение, через которое оформляются заказы такси.</a:t>
            </a:r>
            <a:endParaRPr sz="1400"/>
          </a:p>
          <a:p>
            <a:pPr>
              <a:defRPr/>
            </a:pPr>
            <a:endParaRPr sz="1400"/>
          </a:p>
          <a:p>
            <a:pPr>
              <a:defRPr/>
            </a:pP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Ценностное предложение: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мы гарантируем, что благодаря нашему сервису клиенты не будут опаздывать в место назначения и стоимость поездки не будет зависеть от спроса.</a:t>
            </a: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/>
          </a:p>
          <a:p>
            <a:pPr>
              <a:defRPr/>
            </a:pP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Каналы взаимодействия с целевой аудиторией:</a:t>
            </a:r>
            <a:endParaRPr sz="1400" b="1"/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 Онлайн-чат или мессенджер на платформе для связи с поддержкой или получения дополнительной информации</a:t>
            </a:r>
            <a:endParaRPr sz="1400"/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 Электронная почта для отправки уведомлений </a:t>
            </a:r>
            <a:endParaRPr sz="1400"/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 Социальные медиа платформы для продвижения платформы и взаимодействия (например, создание группы в Telegram или ВКонтакте)</a:t>
            </a:r>
            <a:endParaRPr sz="1400"/>
          </a:p>
          <a:p>
            <a:pPr>
              <a:defRPr/>
            </a:pPr>
            <a:endParaRPr sz="1400"/>
          </a:p>
          <a:p>
            <a:pPr>
              <a:defRPr/>
            </a:pP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Партнёры:</a:t>
            </a:r>
            <a:endParaRPr sz="1400" b="1"/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-АЗС могут предоставить скидки на топливо и ГСМ (Лукойл, Газпромнефть)</a:t>
            </a:r>
            <a:endParaRPr sz="1400"/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-Автосервисы могут предоставить скидку на ремонт ТС (Авто Сфера, Масломарт) </a:t>
            </a:r>
            <a:endParaRPr sz="1400"/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Рекламные агентства (Studio 1839, Адмирал)</a:t>
            </a: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xmlns:a="http://schemas.openxmlformats.org/drawingml/2006/main" noGrp="1"/>
          </p:cNvGraphicFramePr>
          <p:nvPr/>
        </p:nvGraphicFramePr>
        <p:xfrm>
          <a:off x="686259" y="1626191"/>
          <a:ext cx="10819481" cy="4548021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043482"/>
                <a:gridCol w="1224000"/>
                <a:gridCol w="1224000"/>
                <a:gridCol w="1224000"/>
                <a:gridCol w="684000"/>
                <a:gridCol w="684000"/>
                <a:gridCol w="684000"/>
                <a:gridCol w="684000"/>
                <a:gridCol w="684000"/>
                <a:gridCol w="684000"/>
              </a:tblGrid>
              <a:tr h="242389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13231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1365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233566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17966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</a:tr>
              <a:tr h="34115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528318" y="1631238"/>
          <a:ext cx="10820398" cy="44196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185439"/>
                <a:gridCol w="954370"/>
                <a:gridCol w="954370"/>
                <a:gridCol w="954370"/>
                <a:gridCol w="954370"/>
                <a:gridCol w="954370"/>
                <a:gridCol w="954370"/>
                <a:gridCol w="954370"/>
                <a:gridCol w="954370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2298">
                <a:tc gridSpan="9">
                  <a:txBody>
                    <a:bodyPr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руб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2298">
                <a:tc gridSpan="9"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897889" y="6438021"/>
            <a:ext cx="4499875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 11 месяцев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560423" y="935459"/>
          <a:ext cx="11346799" cy="542909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303148"/>
                <a:gridCol w="959645"/>
                <a:gridCol w="1055609"/>
                <a:gridCol w="767716"/>
                <a:gridCol w="568575"/>
                <a:gridCol w="568575"/>
                <a:gridCol w="526729"/>
                <a:gridCol w="610421"/>
                <a:gridCol w="568575"/>
                <a:gridCol w="568575"/>
                <a:gridCol w="568575"/>
                <a:gridCol w="568575"/>
                <a:gridCol w="568575"/>
                <a:gridCol w="568575"/>
                <a:gridCol w="568576"/>
              </a:tblGrid>
              <a:tr h="409988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11"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2023 - 2024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09988">
                <a:tc vMerge="1">
                  <a:txBody>
                    <a:bodyPr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algn="ctr">
                        <a:defRPr/>
                      </a:pPr>
                      <a:endParaRPr lang="ru-RU" sz="11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T w="6349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Окт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Нояб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Дек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Авг</a:t>
                      </a: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198394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chemeClr val="tx1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Создание и проработка концепции проекта</a:t>
                      </a:r>
                      <a:endParaRPr sz="800" b="0" i="0" u="none">
                        <a:solidFill>
                          <a:schemeClr val="tx1"/>
                        </a:solidFill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Трухина Д.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bevel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86416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Создание команды проекта</a:t>
                      </a:r>
                      <a:endParaRPr sz="800" b="0" i="0" u="none">
                        <a:solidFill>
                          <a:srgbClr val="000000"/>
                        </a:solidFill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15.11.2023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Трухина Д.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8394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Сбор и анализ данных для проекта</a:t>
                      </a:r>
                      <a:endParaRPr sz="800" b="0" i="0" u="none">
                        <a:solidFill>
                          <a:srgbClr val="000000"/>
                        </a:solidFill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20.11.2023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Остапенко О.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bevel/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bevel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8394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Составление плана и распределение обязанностей </a:t>
                      </a:r>
                      <a:endParaRPr sz="800" b="0" i="0" u="none">
                        <a:solidFill>
                          <a:srgbClr val="000000"/>
                        </a:solidFill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16.11.2023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26.11.2023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Трухина Д.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round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839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Составление плана разработки сервиса:</a:t>
                      </a:r>
                      <a:endParaRPr sz="900" b="0" i="0" u="none">
                        <a:solidFill>
                          <a:srgbClr val="000000"/>
                        </a:solidFill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17.11.2023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27.11.2023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Попов Д.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839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 -Подготовка оборудования</a:t>
                      </a:r>
                      <a:endParaRPr sz="900" b="0" i="0" u="none">
                        <a:solidFill>
                          <a:srgbClr val="000000"/>
                        </a:solidFill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28.11.2023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14.12.2023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Остапенко О.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839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 i="0" u="none" strike="noStrike" cap="none" spc="0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 -Поиск единомышленников или найм сотрудников</a:t>
                      </a:r>
                      <a:endParaRPr sz="900" b="0" i="0" u="none">
                        <a:solidFill>
                          <a:srgbClr val="000000"/>
                        </a:solidFill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15.12.2023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10.01.2024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defRPr/>
                      </a:pP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Остапенко О.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</a:tr>
              <a:tr h="198394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 -Разработка ПО     </a:t>
                      </a:r>
                      <a:endParaRPr sz="900" b="0">
                        <a:latin typeface="Liberation Serif"/>
                        <a:cs typeface="Liberation Serif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14.01.2024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15.02.2024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Курбонов М.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25573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 -Дизайн интерфейса сервиса     </a:t>
                      </a:r>
                      <a:endParaRPr sz="900" b="0">
                        <a:latin typeface="Liberation Serif"/>
                        <a:cs typeface="Liberation Serif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16.02.2024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01.03.2024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Шелудков В.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</a:tr>
              <a:tr h="131399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>
                          <a:latin typeface="Liberation Serif"/>
                          <a:ea typeface="Liberation Serif"/>
                          <a:cs typeface="Liberation Serif"/>
                        </a:rPr>
                        <a:t> -</a:t>
                      </a:r>
                      <a:r>
                        <a:rPr lang="ru-RU" sz="900" b="0" i="0" u="none" strike="noStrike" cap="none" spc="0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Создание серверной инфраструктуры</a:t>
                      </a:r>
                      <a:endParaRPr sz="800" b="0"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02.03.2024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30.03.2024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Курбонов М.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0321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>
                          <a:latin typeface="Liberation Serif"/>
                          <a:ea typeface="Liberation Serif"/>
                          <a:cs typeface="Liberation Serif"/>
                        </a:rPr>
                        <a:t> -</a:t>
                      </a:r>
                      <a:r>
                        <a:rPr lang="ru-RU" sz="900" b="0" i="0" u="none" strike="noStrike" cap="none" spc="0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Интеграция платежных систем</a:t>
                      </a:r>
                      <a:endParaRPr sz="800" b="0">
                        <a:latin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02.04.2024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Курбонов М.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miter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  <a:miter/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0321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>
                          <a:latin typeface="Liberation Serif"/>
                          <a:ea typeface="Liberation Serif"/>
                          <a:cs typeface="Liberation Serif"/>
                        </a:rPr>
                        <a:t> -Проработка тех.поддержки</a:t>
                      </a:r>
                      <a:endParaRPr lang="ru-RU" sz="900" b="0">
                        <a:latin typeface="Liberation Serif"/>
                        <a:ea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28.04.2024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Остапенк. О.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>
                        <a:highlight>
                          <a:srgbClr val="00FFFF"/>
                        </a:highlight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56786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>
                          <a:latin typeface="Liberation Serif"/>
                          <a:ea typeface="Liberation Serif"/>
                          <a:cs typeface="Liberation Serif"/>
                        </a:rPr>
                        <a:t> -Запуск бета-теста </a:t>
                      </a:r>
                      <a:endParaRPr sz="900" b="0">
                        <a:latin typeface="Liberation Serif"/>
                        <a:cs typeface="Liberation Serif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29.04.2024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01.05.2024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Курбонов М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56785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>
                          <a:latin typeface="Liberation Serif"/>
                          <a:ea typeface="Liberation Serif"/>
                          <a:cs typeface="Liberation Serif"/>
                        </a:rPr>
                        <a:t> –Сбор обратной связи</a:t>
                      </a:r>
                      <a:endParaRPr sz="900" b="0">
                        <a:latin typeface="Liberation Serif"/>
                        <a:ea typeface="Liberation Serif"/>
                        <a:cs typeface="Liberation Serif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02.05.2024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13.05.2024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Попов Д.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51758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 –Редактура сервиса и исправление программных ошибок</a:t>
                      </a:r>
                      <a:endParaRPr sz="900" b="0">
                        <a:latin typeface="Liberation Serif"/>
                        <a:cs typeface="Liberation Serif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29.05.2024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Шелудков В.</a:t>
                      </a: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miter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  <a:miter/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28544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Запуск и релиз сервиса</a:t>
                      </a:r>
                      <a:endParaRPr sz="900" b="0">
                        <a:latin typeface="Liberation Serif"/>
                        <a:cs typeface="Liberation Serif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01.06.2024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02.06.2024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Усмонов А.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  <a:bevel/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8394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Продвижение и предоставление услуг сервиса</a:t>
                      </a:r>
                      <a:endParaRPr sz="900" b="0">
                        <a:latin typeface="Liberation Serif"/>
                        <a:cs typeface="Liberation Serif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03.06.2024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13.06.2024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Усмонов А</a:t>
                      </a: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70676">
                <a:tc>
                  <a:txBody>
                    <a:bodyPr/>
                    <a:p>
                      <a:pPr>
                        <a:defRPr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Liberation Serif"/>
                          <a:ea typeface="Liberation Serif"/>
                          <a:cs typeface="Liberation Serif"/>
                        </a:rPr>
                        <a:t>Поиск водителей со своим т/с</a:t>
                      </a:r>
                      <a:endParaRPr sz="900" b="0">
                        <a:latin typeface="Liberation Serif"/>
                        <a:cs typeface="Liberation Serif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14.06.2024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28.06.2024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Швыдченко В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4746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900" b="0">
                          <a:latin typeface="Liberation Serif"/>
                          <a:ea typeface="Liberation Serif"/>
                          <a:cs typeface="Liberation Serif"/>
                        </a:rPr>
                        <a:t>Реклама и маркетинговые мероприятия</a:t>
                      </a:r>
                      <a:endParaRPr sz="900" b="0">
                        <a:latin typeface="Liberation Serif"/>
                        <a:cs typeface="Liberation Serif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11.07.2024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Швыдченко В</a:t>
                      </a: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2424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8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 lang="ru-RU" sz="8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12.07.2024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Попов Д.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8000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800" b="0">
                          <a:latin typeface="Arial"/>
                          <a:cs typeface="Arial"/>
                        </a:rPr>
                        <a:t>Формирование итогового отчёта о реализации проекта</a:t>
                      </a:r>
                      <a:endParaRPr lang="ru-RU" sz="800" b="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17.08.2024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1" u="none" strike="noStrike" cap="none" spc="0"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Шелудков В.</a:t>
                      </a:r>
                      <a:endParaRPr lang="ru-RU" sz="8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49" marR="15249" marT="10166" marB="10166" anchor="b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93064" y="6262882"/>
            <a:ext cx="7756599" cy="579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420000 рублей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1 млн рублей)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17  месяцев</a:t>
            </a:r>
            <a:endParaRPr/>
          </a:p>
        </p:txBody>
      </p:sp>
      <p:graphicFrame>
        <p:nvGraphicFramePr>
          <p:cNvPr id="1172299217" name="Таблица 2"/>
          <p:cNvGraphicFramePr>
            <a:graphicFrameLocks xmlns:a="http://schemas.openxmlformats.org/drawingml/2006/main"/>
          </p:cNvGraphicFramePr>
          <p:nvPr/>
        </p:nvGraphicFramePr>
        <p:xfrm>
          <a:off x="233908" y="1388782"/>
          <a:ext cx="11700091" cy="390778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555908"/>
                <a:gridCol w="906935"/>
                <a:gridCol w="906935"/>
                <a:gridCol w="906935"/>
                <a:gridCol w="906935"/>
                <a:gridCol w="906935"/>
                <a:gridCol w="824486"/>
                <a:gridCol w="824486"/>
                <a:gridCol w="890442"/>
                <a:gridCol w="990000"/>
                <a:gridCol w="1073742"/>
              </a:tblGrid>
              <a:tr h="26229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Срок</a:t>
                      </a:r>
                      <a:endParaRPr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окт 2023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нояб 2023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дек 2023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 янв 2024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фев 2024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март 2024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апр 2024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май 2024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июнь 2024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</a:rPr>
                        <a:t>июль 2024</a:t>
                      </a:r>
                      <a:endParaRPr sz="12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2029">
                <a:tc gridSpan="11">
                  <a:txBody>
                    <a:bodyPr/>
                    <a:p>
                      <a:pPr>
                        <a:defRPr/>
                      </a:pPr>
                      <a:r>
                        <a:rPr b="1">
                          <a:solidFill>
                            <a:schemeClr val="bg1"/>
                          </a:solidFill>
                        </a:rPr>
                        <a:t>Доходы</a:t>
                      </a:r>
                      <a:endParaRPr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Тестовая работа водителей на своем ТС.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30.000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40.000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50.000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19049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2298">
                <a:tc gridSpan="11">
                  <a:txBody>
                    <a:bodyPr/>
                    <a:p>
                      <a:pPr>
                        <a:defRPr/>
                      </a:pPr>
                      <a:r>
                        <a:rPr b="1">
                          <a:solidFill>
                            <a:schemeClr val="bg1"/>
                          </a:solidFill>
                        </a:rPr>
                        <a:t>Расходы</a:t>
                      </a:r>
                      <a:endParaRPr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190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Поиск единомышленников/найм сотрудников</a:t>
                      </a:r>
                      <a:endParaRPr sz="12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Разработка ПО, дизайн интерфейса, создание серверной инфраструктуры</a:t>
                      </a:r>
                      <a:endParaRPr sz="12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Интеграция платежных систем</a:t>
                      </a:r>
                      <a:endParaRPr sz="12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10.000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10.000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10.000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10.000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10.000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10.000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sz="1200"/>
                        <a:t>Продвижение</a:t>
                      </a:r>
                      <a:endParaRPr sz="12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-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40.000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40.000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622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-40000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-70.000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-70.000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-70.000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-70.000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-70.000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-30.000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1600"/>
                        <a:t>10.000</a:t>
                      </a:r>
                      <a:endParaRPr sz="1600"/>
                    </a:p>
                  </a:txBody>
                  <a:tcPr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 flipH="0" flipV="0"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Arial"/>
                <a:cs typeface="Arial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PlayMarket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 flipH="0" flipV="0">
            <a:off x="325116" y="1209034"/>
            <a:ext cx="9194932" cy="47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  <a:endParaRPr sz="800" b="1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1.Мы предполагаем занять 20% рынка Тюмени;</a:t>
            </a:r>
            <a:endParaRPr sz="800"/>
          </a:p>
          <a:p>
            <a:pPr>
              <a:defRPr/>
            </a:pPr>
            <a:endParaRPr sz="8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2.Благодаря фиксированной цене с расчетом 35 руб.за 1км.поездка не будет зависеть от спроса;</a:t>
            </a:r>
            <a:endParaRPr sz="800"/>
          </a:p>
          <a:p>
            <a:pPr>
              <a:defRPr/>
            </a:pPr>
            <a:endParaRPr sz="8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3.Мы планируем сотрудничать как минимум с 5 компаниями-партнерами;</a:t>
            </a:r>
            <a:endParaRPr sz="800"/>
          </a:p>
          <a:p>
            <a:pPr>
              <a:defRPr/>
            </a:pPr>
            <a:endParaRPr sz="8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4.Водитель в нашей компании сможет зарабатывать от 2800 руб.в день на собственном ТС;</a:t>
            </a:r>
            <a:endParaRPr sz="8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8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5.30% будет получать организация с 1 водителя в день.</a:t>
            </a:r>
            <a:endParaRPr sz="2200"/>
          </a:p>
          <a:p>
            <a:pPr>
              <a:defRPr/>
            </a:pPr>
            <a:endParaRPr sz="1800"/>
          </a:p>
          <a:p>
            <a:pPr>
              <a:defRPr/>
            </a:pPr>
            <a:r>
              <a:rPr sz="16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sz="2200" b="1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1. Наши клиенты перестанут опаздывать в места назначения;</a:t>
            </a:r>
            <a:endParaRPr sz="800"/>
          </a:p>
          <a:p>
            <a:pPr>
              <a:defRPr/>
            </a:pPr>
            <a:endParaRPr sz="8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2.Стоимость поездки не будет зависеть от спроса , что поможет сэкономить клиентам денежные средства; </a:t>
            </a:r>
            <a:endParaRPr sz="800"/>
          </a:p>
          <a:p>
            <a:pPr>
              <a:defRPr/>
            </a:pPr>
            <a:endParaRPr sz="8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3.водители будут получать фикс. стоимость с 1 поездки;</a:t>
            </a:r>
            <a:endParaRPr sz="800"/>
          </a:p>
          <a:p>
            <a:pPr>
              <a:defRPr/>
            </a:pPr>
            <a:endParaRPr sz="8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4.Наш сервис будет 1 в Тюмени;</a:t>
            </a:r>
            <a:endParaRPr sz="800"/>
          </a:p>
          <a:p>
            <a:pPr>
              <a:defRPr/>
            </a:pPr>
            <a:endParaRPr sz="8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5.Клиенты могут забронировать поездки на неделю вперед в одно время.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 flipH="0" flipV="0"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18" y="1209037"/>
            <a:ext cx="6739557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Проект  целесообразен / нецелесообразен для реализации по следующим причинам:</a:t>
            </a:r>
            <a:endParaRPr sz="2000"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byssinica SIL"/>
                <a:ea typeface="Abyssinica SIL"/>
                <a:cs typeface="Abyssinica SIL"/>
              </a:rPr>
              <a:t>Наше приложение будет помогать людям быстрее добираться до точки назначения по фиксированной цене.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Abyssinica SIL"/>
              <a:cs typeface="Abyssinica SI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Abyssinica SIL"/>
              <a:cs typeface="Abyssinica SI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В среднесрочной перспективе мы планируем рекламировать проект для привлечения большего количества</a:t>
            </a: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byssinica SIL"/>
                <a:ea typeface="Abyssinica SIL"/>
                <a:cs typeface="Abyssinica SIL"/>
              </a:rPr>
              <a:t> клиентов и водителей.</a:t>
            </a:r>
            <a:endParaRPr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Оформить презентацию проекта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отосток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 flipH="0" flipV="0"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"/>
          <p:cNvSpPr/>
          <p:nvPr/>
        </p:nvSpPr>
        <p:spPr bwMode="auto">
          <a:xfrm flipH="0" flipV="0"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66763284" name=""/>
          <p:cNvSpPr/>
          <p:nvPr/>
        </p:nvSpPr>
        <p:spPr bwMode="auto">
          <a:xfrm flipH="0" flipV="0"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  <a:endParaRPr lang="ru-RU" sz="18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bg>
      <p:bgPr shadeToTitle="0">
        <a:solidFill>
          <a:schemeClr val="bg1">
            <a:lumMod val="5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"/>
          <p:cNvSpPr txBox="1"/>
          <p:nvPr/>
        </p:nvSpPr>
        <p:spPr bwMode="auto">
          <a:xfrm flipH="0" flipV="0"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Проблема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100" b="1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"/>
          <p:cNvSpPr txBox="1"/>
          <p:nvPr/>
        </p:nvSpPr>
        <p:spPr bwMode="auto">
          <a:xfrm flipH="0" flipV="0"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Продукт проекта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"/>
          <p:cNvSpPr txBox="1"/>
          <p:nvPr/>
        </p:nvSpPr>
        <p:spPr bwMode="auto">
          <a:xfrm flipH="0" flipV="0"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Бизнес-модель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"/>
          <p:cNvSpPr txBox="1"/>
          <p:nvPr/>
        </p:nvSpPr>
        <p:spPr bwMode="auto">
          <a:xfrm flipH="0" flipV="0"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Ресурсы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"/>
          <p:cNvSpPr txBox="1"/>
          <p:nvPr/>
        </p:nvSpPr>
        <p:spPr bwMode="auto">
          <a:xfrm flipH="0" flipV="0"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/>
              <a:t>Выводы</a:t>
            </a:r>
            <a:endParaRPr sz="16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55</Slides>
  <Notes>55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dc:identifier/>
  <dc:language/>
  <cp:lastModifiedBy>Дарья Трухина</cp:lastModifiedBy>
  <cp:revision>62</cp:revision>
  <dcterms:created xsi:type="dcterms:W3CDTF">2023-09-23T09:41:00Z</dcterms:created>
  <dcterms:modified xsi:type="dcterms:W3CDTF">2023-10-24T10:34:31Z</dcterms:modified>
  <cp:category/>
  <cp:contentStatus/>
  <cp:version/>
</cp:coreProperties>
</file>