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61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71" r:id="rId8"/>
    <p:sldId id="263" r:id="rId9"/>
    <p:sldId id="264" r:id="rId10"/>
    <p:sldId id="267" r:id="rId11"/>
    <p:sldId id="268" r:id="rId12"/>
    <p:sldId id="276" r:id="rId13"/>
    <p:sldId id="269" r:id="rId14"/>
    <p:sldId id="270" r:id="rId15"/>
    <p:sldId id="272" r:id="rId16"/>
    <p:sldId id="273" r:id="rId17"/>
    <p:sldId id="281" r:id="rId18"/>
    <p:sldId id="274" r:id="rId19"/>
    <p:sldId id="275" r:id="rId20"/>
    <p:sldId id="277" r:id="rId21"/>
    <p:sldId id="278" r:id="rId22"/>
    <p:sldId id="279" r:id="rId23"/>
    <p:sldId id="280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4AA8F6-FC0E-40C0-A4EC-5E612F36134F}" type="doc">
      <dgm:prSet loTypeId="urn:microsoft.com/office/officeart/2005/8/layout/vList2" loCatId="list" qsTypeId="urn:microsoft.com/office/officeart/2005/8/quickstyle/3d6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9F1DB67-5903-41F7-A1CA-5968E758E732}">
      <dgm:prSet phldrT="[Текст]"/>
      <dgm:spPr/>
      <dgm:t>
        <a:bodyPr/>
        <a:lstStyle/>
        <a:p>
          <a:pPr algn="ctr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Инвестиционные издержки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7744B1-5C3A-4656-BD31-21653BA0DACE}" type="parTrans" cxnId="{99413D32-60C9-4785-9FB3-ED18BE2C46BA}">
      <dgm:prSet/>
      <dgm:spPr/>
      <dgm:t>
        <a:bodyPr/>
        <a:lstStyle/>
        <a:p>
          <a:endParaRPr lang="ru-RU"/>
        </a:p>
      </dgm:t>
    </dgm:pt>
    <dgm:pt modelId="{67FB4683-EC98-469F-87B5-81E37F002EFF}" type="sibTrans" cxnId="{99413D32-60C9-4785-9FB3-ED18BE2C46BA}">
      <dgm:prSet/>
      <dgm:spPr/>
      <dgm:t>
        <a:bodyPr/>
        <a:lstStyle/>
        <a:p>
          <a:endParaRPr lang="ru-RU"/>
        </a:p>
      </dgm:t>
    </dgm:pt>
    <dgm:pt modelId="{4895651C-DB3A-4BDA-847A-1A106DA5756B}">
      <dgm:prSet phldrT="[Текст]"/>
      <dgm:spPr/>
      <dgm:t>
        <a:bodyPr/>
        <a:lstStyle/>
        <a:p>
          <a:pPr algn="ctr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Всего: 2 102 500 рублей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D9F1E9-5E56-4887-8EF0-AFEE84AA0630}" type="parTrans" cxnId="{468B1BEB-351D-432C-B669-59FC5FFCB385}">
      <dgm:prSet/>
      <dgm:spPr/>
      <dgm:t>
        <a:bodyPr/>
        <a:lstStyle/>
        <a:p>
          <a:endParaRPr lang="ru-RU"/>
        </a:p>
      </dgm:t>
    </dgm:pt>
    <dgm:pt modelId="{2AD9622A-93B4-4A87-AF0C-68D9C77C71CB}" type="sibTrans" cxnId="{468B1BEB-351D-432C-B669-59FC5FFCB385}">
      <dgm:prSet/>
      <dgm:spPr/>
      <dgm:t>
        <a:bodyPr/>
        <a:lstStyle/>
        <a:p>
          <a:endParaRPr lang="ru-RU"/>
        </a:p>
      </dgm:t>
    </dgm:pt>
    <dgm:pt modelId="{2B301B8F-878C-4B79-AFFE-D8D157CDDFBE}">
      <dgm:prSet phldrT="[Текст]"/>
      <dgm:spPr/>
      <dgm:t>
        <a:bodyPr/>
        <a:lstStyle/>
        <a:p>
          <a:pPr algn="ctr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Ежемесячные издержки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7FE831-6A42-4A7D-A1AA-E3C6C04C5C55}" type="parTrans" cxnId="{38D9A5E0-1E31-4F4E-9C00-15CC8CA29E3D}">
      <dgm:prSet/>
      <dgm:spPr/>
      <dgm:t>
        <a:bodyPr/>
        <a:lstStyle/>
        <a:p>
          <a:endParaRPr lang="ru-RU"/>
        </a:p>
      </dgm:t>
    </dgm:pt>
    <dgm:pt modelId="{FEBABF6C-915E-4C41-B12B-663F25F5313C}" type="sibTrans" cxnId="{38D9A5E0-1E31-4F4E-9C00-15CC8CA29E3D}">
      <dgm:prSet/>
      <dgm:spPr/>
      <dgm:t>
        <a:bodyPr/>
        <a:lstStyle/>
        <a:p>
          <a:endParaRPr lang="ru-RU"/>
        </a:p>
      </dgm:t>
    </dgm:pt>
    <dgm:pt modelId="{720A6823-48E3-42BA-83B0-6DE808BAC96B}">
      <dgm:prSet phldrT="[Текст]"/>
      <dgm:spPr/>
      <dgm:t>
        <a:bodyPr/>
        <a:lstStyle/>
        <a:p>
          <a:pPr algn="ctr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Всего: 713 000 рублей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AE7F4D-19EA-4E6F-B129-0C496FE520AD}" type="parTrans" cxnId="{87716E65-53A5-4BB0-BC8D-1A655FC9C77B}">
      <dgm:prSet/>
      <dgm:spPr/>
      <dgm:t>
        <a:bodyPr/>
        <a:lstStyle/>
        <a:p>
          <a:endParaRPr lang="ru-RU"/>
        </a:p>
      </dgm:t>
    </dgm:pt>
    <dgm:pt modelId="{95ABCCE5-E38F-46DA-98C6-FED51B41E524}" type="sibTrans" cxnId="{87716E65-53A5-4BB0-BC8D-1A655FC9C77B}">
      <dgm:prSet/>
      <dgm:spPr/>
      <dgm:t>
        <a:bodyPr/>
        <a:lstStyle/>
        <a:p>
          <a:endParaRPr lang="ru-RU"/>
        </a:p>
      </dgm:t>
    </dgm:pt>
    <dgm:pt modelId="{5A35DBA4-C8C1-458F-99EE-1AAA180540F8}" type="pres">
      <dgm:prSet presAssocID="{5E4AA8F6-FC0E-40C0-A4EC-5E612F36134F}" presName="linear" presStyleCnt="0">
        <dgm:presLayoutVars>
          <dgm:animLvl val="lvl"/>
          <dgm:resizeHandles val="exact"/>
        </dgm:presLayoutVars>
      </dgm:prSet>
      <dgm:spPr/>
    </dgm:pt>
    <dgm:pt modelId="{CC516710-876B-4352-86C2-4F9209780BB7}" type="pres">
      <dgm:prSet presAssocID="{29F1DB67-5903-41F7-A1CA-5968E758E732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B194566-CF22-4412-BCBA-3B59557E796A}" type="pres">
      <dgm:prSet presAssocID="{29F1DB67-5903-41F7-A1CA-5968E758E732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2913CD-CB01-44FF-BA25-E62BFFD9A53F}" type="pres">
      <dgm:prSet presAssocID="{2B301B8F-878C-4B79-AFFE-D8D157CDDFB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1712D0-91FF-4694-A2EC-651AE16495D3}" type="pres">
      <dgm:prSet presAssocID="{2B301B8F-878C-4B79-AFFE-D8D157CDDFBE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7716E65-53A5-4BB0-BC8D-1A655FC9C77B}" srcId="{2B301B8F-878C-4B79-AFFE-D8D157CDDFBE}" destId="{720A6823-48E3-42BA-83B0-6DE808BAC96B}" srcOrd="0" destOrd="0" parTransId="{EEAE7F4D-19EA-4E6F-B129-0C496FE520AD}" sibTransId="{95ABCCE5-E38F-46DA-98C6-FED51B41E524}"/>
    <dgm:cxn modelId="{9EE16177-CDDB-4923-927E-D47B4EA44CA3}" type="presOf" srcId="{29F1DB67-5903-41F7-A1CA-5968E758E732}" destId="{CC516710-876B-4352-86C2-4F9209780BB7}" srcOrd="0" destOrd="0" presId="urn:microsoft.com/office/officeart/2005/8/layout/vList2"/>
    <dgm:cxn modelId="{64579643-C2FC-475F-84ED-2D7E38A492AF}" type="presOf" srcId="{720A6823-48E3-42BA-83B0-6DE808BAC96B}" destId="{C61712D0-91FF-4694-A2EC-651AE16495D3}" srcOrd="0" destOrd="0" presId="urn:microsoft.com/office/officeart/2005/8/layout/vList2"/>
    <dgm:cxn modelId="{4AF12F8A-50E9-4521-B61F-D73AD95D1FB1}" type="presOf" srcId="{4895651C-DB3A-4BDA-847A-1A106DA5756B}" destId="{5B194566-CF22-4412-BCBA-3B59557E796A}" srcOrd="0" destOrd="0" presId="urn:microsoft.com/office/officeart/2005/8/layout/vList2"/>
    <dgm:cxn modelId="{468B1BEB-351D-432C-B669-59FC5FFCB385}" srcId="{29F1DB67-5903-41F7-A1CA-5968E758E732}" destId="{4895651C-DB3A-4BDA-847A-1A106DA5756B}" srcOrd="0" destOrd="0" parTransId="{BFD9F1E9-5E56-4887-8EF0-AFEE84AA0630}" sibTransId="{2AD9622A-93B4-4A87-AF0C-68D9C77C71CB}"/>
    <dgm:cxn modelId="{87DE300B-AC6C-4C37-98CF-7F5F2D350B38}" type="presOf" srcId="{5E4AA8F6-FC0E-40C0-A4EC-5E612F36134F}" destId="{5A35DBA4-C8C1-458F-99EE-1AAA180540F8}" srcOrd="0" destOrd="0" presId="urn:microsoft.com/office/officeart/2005/8/layout/vList2"/>
    <dgm:cxn modelId="{99413D32-60C9-4785-9FB3-ED18BE2C46BA}" srcId="{5E4AA8F6-FC0E-40C0-A4EC-5E612F36134F}" destId="{29F1DB67-5903-41F7-A1CA-5968E758E732}" srcOrd="0" destOrd="0" parTransId="{567744B1-5C3A-4656-BD31-21653BA0DACE}" sibTransId="{67FB4683-EC98-469F-87B5-81E37F002EFF}"/>
    <dgm:cxn modelId="{7377AA79-7C80-4FC9-B88B-F2C0F611561E}" type="presOf" srcId="{2B301B8F-878C-4B79-AFFE-D8D157CDDFBE}" destId="{3B2913CD-CB01-44FF-BA25-E62BFFD9A53F}" srcOrd="0" destOrd="0" presId="urn:microsoft.com/office/officeart/2005/8/layout/vList2"/>
    <dgm:cxn modelId="{38D9A5E0-1E31-4F4E-9C00-15CC8CA29E3D}" srcId="{5E4AA8F6-FC0E-40C0-A4EC-5E612F36134F}" destId="{2B301B8F-878C-4B79-AFFE-D8D157CDDFBE}" srcOrd="1" destOrd="0" parTransId="{C17FE831-6A42-4A7D-A1AA-E3C6C04C5C55}" sibTransId="{FEBABF6C-915E-4C41-B12B-663F25F5313C}"/>
    <dgm:cxn modelId="{4FA59B98-2B55-4FD2-A85D-3285437320C4}" type="presParOf" srcId="{5A35DBA4-C8C1-458F-99EE-1AAA180540F8}" destId="{CC516710-876B-4352-86C2-4F9209780BB7}" srcOrd="0" destOrd="0" presId="urn:microsoft.com/office/officeart/2005/8/layout/vList2"/>
    <dgm:cxn modelId="{A9EBD160-ABE8-431E-988C-B0F56D9C6E38}" type="presParOf" srcId="{5A35DBA4-C8C1-458F-99EE-1AAA180540F8}" destId="{5B194566-CF22-4412-BCBA-3B59557E796A}" srcOrd="1" destOrd="0" presId="urn:microsoft.com/office/officeart/2005/8/layout/vList2"/>
    <dgm:cxn modelId="{17C1A559-55BD-4CAC-A5C7-59FA64E02526}" type="presParOf" srcId="{5A35DBA4-C8C1-458F-99EE-1AAA180540F8}" destId="{3B2913CD-CB01-44FF-BA25-E62BFFD9A53F}" srcOrd="2" destOrd="0" presId="urn:microsoft.com/office/officeart/2005/8/layout/vList2"/>
    <dgm:cxn modelId="{793DF630-95F3-4447-B172-2D8C4E72E3F5}" type="presParOf" srcId="{5A35DBA4-C8C1-458F-99EE-1AAA180540F8}" destId="{C61712D0-91FF-4694-A2EC-651AE16495D3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516710-876B-4352-86C2-4F9209780BB7}">
      <dsp:nvSpPr>
        <dsp:cNvPr id="0" name=""/>
        <dsp:cNvSpPr/>
      </dsp:nvSpPr>
      <dsp:spPr>
        <a:xfrm>
          <a:off x="0" y="318328"/>
          <a:ext cx="11524891" cy="15210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Инвестиционные издержки</a:t>
          </a:r>
          <a:endParaRPr lang="ru-RU" sz="6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4249" y="392577"/>
        <a:ext cx="11376393" cy="1372502"/>
      </dsp:txXfrm>
    </dsp:sp>
    <dsp:sp modelId="{5B194566-CF22-4412-BCBA-3B59557E796A}">
      <dsp:nvSpPr>
        <dsp:cNvPr id="0" name=""/>
        <dsp:cNvSpPr/>
      </dsp:nvSpPr>
      <dsp:spPr>
        <a:xfrm>
          <a:off x="0" y="1839328"/>
          <a:ext cx="11524891" cy="1076400"/>
        </a:xfrm>
        <a:prstGeom prst="rect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5915" tIns="82550" rIns="462280" bIns="82550" numCol="1" spcCol="1270" anchor="t" anchorCtr="0">
          <a:noAutofit/>
        </a:bodyPr>
        <a:lstStyle/>
        <a:p>
          <a:pPr marL="285750" lvl="1" indent="-285750" algn="ctr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5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Всего: 2 102 500 рублей</a:t>
          </a:r>
          <a:endParaRPr lang="ru-RU" sz="5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839328"/>
        <a:ext cx="11524891" cy="1076400"/>
      </dsp:txXfrm>
    </dsp:sp>
    <dsp:sp modelId="{3B2913CD-CB01-44FF-BA25-E62BFFD9A53F}">
      <dsp:nvSpPr>
        <dsp:cNvPr id="0" name=""/>
        <dsp:cNvSpPr/>
      </dsp:nvSpPr>
      <dsp:spPr>
        <a:xfrm>
          <a:off x="0" y="2915728"/>
          <a:ext cx="11524891" cy="1521000"/>
        </a:xfrm>
        <a:prstGeom prst="roundRect">
          <a:avLst/>
        </a:prstGeom>
        <a:solidFill>
          <a:schemeClr val="accent4">
            <a:hueOff val="2743554"/>
            <a:satOff val="99200"/>
            <a:lumOff val="-393"/>
            <a:alphaOff val="0"/>
          </a:schemeClr>
        </a:soli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Ежемесячные издержки</a:t>
          </a:r>
          <a:endParaRPr lang="ru-RU" sz="6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4249" y="2989977"/>
        <a:ext cx="11376393" cy="1372502"/>
      </dsp:txXfrm>
    </dsp:sp>
    <dsp:sp modelId="{C61712D0-91FF-4694-A2EC-651AE16495D3}">
      <dsp:nvSpPr>
        <dsp:cNvPr id="0" name=""/>
        <dsp:cNvSpPr/>
      </dsp:nvSpPr>
      <dsp:spPr>
        <a:xfrm>
          <a:off x="0" y="4436728"/>
          <a:ext cx="11524891" cy="1076400"/>
        </a:xfrm>
        <a:prstGeom prst="rect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5915" tIns="82550" rIns="462280" bIns="82550" numCol="1" spcCol="1270" anchor="t" anchorCtr="0">
          <a:noAutofit/>
        </a:bodyPr>
        <a:lstStyle/>
        <a:p>
          <a:pPr marL="285750" lvl="1" indent="-285750" algn="ctr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5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Всего: 713 000 рублей </a:t>
          </a:r>
          <a:endParaRPr lang="ru-RU" sz="5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436728"/>
        <a:ext cx="11524891" cy="1076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5356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101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4763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116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510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06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481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128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8913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445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0900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48A87A34-81AB-432B-8DAE-1953F412C126}" type="datetimeFigureOut">
              <a:rPr lang="en-US" smtClean="0"/>
              <a:pPr/>
              <a:t>12/18/2023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4085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away.php?to=ok.ru/vikiperm" TargetMode="External"/><Relationship Id="rId2" Type="http://schemas.openxmlformats.org/officeDocument/2006/relationships/hyperlink" Target="https://vk.com/away.php?to=vk.com/vikiper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k.com/away.php?to=my.mail.ru/community/vikiperm/" TargetMode="External"/><Relationship Id="rId4" Type="http://schemas.openxmlformats.org/officeDocument/2006/relationships/hyperlink" Target="https://vk.com/away.php?to=vikiperm.com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fregion.com/wp-content/uploads/2021/04/soczialnyj_ros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46"/>
          <a:stretch/>
        </p:blipFill>
        <p:spPr bwMode="auto">
          <a:xfrm>
            <a:off x="5661805" y="0"/>
            <a:ext cx="6530195" cy="458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latin typeface="Century Gothic" panose="020B0502020202020204" pitchFamily="34" charset="0"/>
              </a:rPr>
              <a:t>Центр развития карьерного роста</a:t>
            </a:r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15708" y="4968712"/>
            <a:ext cx="3431875" cy="1463040"/>
          </a:xfrm>
        </p:spPr>
        <p:txBody>
          <a:bodyPr/>
          <a:lstStyle/>
          <a:p>
            <a:r>
              <a:rPr lang="ru-RU" dirty="0" smtClean="0"/>
              <a:t>Трегубова Ирина и Яковлева Аня</a:t>
            </a:r>
          </a:p>
          <a:p>
            <a:r>
              <a:rPr lang="ru-RU" dirty="0" smtClean="0"/>
              <a:t>УПП-1-2021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49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1713" y="607824"/>
            <a:ext cx="9720072" cy="1499616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нас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8083" y="1909530"/>
            <a:ext cx="5799366" cy="4085828"/>
          </a:xfrm>
        </p:spPr>
        <p:txBody>
          <a:bodyPr>
            <a:noAutofit/>
          </a:bodyPr>
          <a:lstStyle/>
          <a:p>
            <a:r>
              <a:rPr lang="ru-RU" sz="2400" dirty="0">
                <a:latin typeface="Century Gothic" panose="020B0502020202020204" pitchFamily="34" charset="0"/>
              </a:rPr>
              <a:t>Центр развития карьерного роста - </a:t>
            </a:r>
            <a:r>
              <a:rPr lang="ru-RU" sz="2400" b="1" dirty="0">
                <a:latin typeface="Century Gothic" panose="020B0502020202020204" pitchFamily="34" charset="0"/>
              </a:rPr>
              <a:t>ваш путь к успеху</a:t>
            </a:r>
            <a:r>
              <a:rPr lang="ru-RU" sz="2400" dirty="0">
                <a:latin typeface="Century Gothic" panose="020B0502020202020204" pitchFamily="34" charset="0"/>
              </a:rPr>
              <a:t>! Мы предлагаем обширный спектр услуг для выпускников-студентов, включая </a:t>
            </a:r>
            <a:r>
              <a:rPr lang="ru-RU" sz="2400" b="1" i="1" dirty="0">
                <a:latin typeface="Century Gothic" panose="020B0502020202020204" pitchFamily="34" charset="0"/>
              </a:rPr>
              <a:t>подготовку к собеседованиям, помощь в трудоустройстве, профориентацию </a:t>
            </a:r>
            <a:r>
              <a:rPr lang="ru-RU" sz="2400" dirty="0">
                <a:latin typeface="Century Gothic" panose="020B0502020202020204" pitchFamily="34" charset="0"/>
              </a:rPr>
              <a:t>и </a:t>
            </a:r>
            <a:r>
              <a:rPr lang="ru-RU" sz="2400" b="1" i="1" dirty="0">
                <a:latin typeface="Century Gothic" panose="020B0502020202020204" pitchFamily="34" charset="0"/>
              </a:rPr>
              <a:t>индивидуальную разработку </a:t>
            </a:r>
            <a:r>
              <a:rPr lang="ru-RU" sz="2400" b="1" i="1" dirty="0" smtClean="0">
                <a:latin typeface="Century Gothic" panose="020B0502020202020204" pitchFamily="34" charset="0"/>
              </a:rPr>
              <a:t>проектов</a:t>
            </a:r>
            <a:r>
              <a:rPr lang="ru-RU" sz="2400" dirty="0" smtClean="0">
                <a:latin typeface="Century Gothic" panose="020B0502020202020204" pitchFamily="34" charset="0"/>
              </a:rPr>
              <a:t>. </a:t>
            </a:r>
            <a:r>
              <a:rPr lang="ru-RU" sz="2400" dirty="0">
                <a:latin typeface="Century Gothic" panose="020B0502020202020204" pitchFamily="34" charset="0"/>
              </a:rPr>
              <a:t>Получите необходимые навыки, связи и ресурсы для развития вашей карьеры и собственного бизнеса. Обратитесь к нам сейчас и откройте новые возможности для вашего будущего!</a:t>
            </a:r>
          </a:p>
        </p:txBody>
      </p:sp>
      <p:pic>
        <p:nvPicPr>
          <p:cNvPr id="4098" name="Picture 2" descr="https://hr-portal.ru/files/errori-da-evitare-al-colloquio-e154801905945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869" y="3224064"/>
            <a:ext cx="5413131" cy="3633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Профориентационная деятельность ГРФ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440" y="-165900"/>
            <a:ext cx="3612483" cy="3612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17686" y="1782631"/>
            <a:ext cx="4620074" cy="5075369"/>
          </a:xfrm>
          <a:prstGeom prst="rect">
            <a:avLst/>
          </a:prstGeom>
          <a:gradFill>
            <a:gsLst>
              <a:gs pos="90000">
                <a:schemeClr val="accent6">
                  <a:lumMod val="20000"/>
                  <a:lumOff val="80000"/>
                </a:schemeClr>
              </a:gs>
              <a:gs pos="0">
                <a:schemeClr val="accent6">
                  <a:lumMod val="40000"/>
                  <a:lumOff val="60000"/>
                </a:schemeClr>
              </a:gs>
              <a:gs pos="65000">
                <a:schemeClr val="accent6">
                  <a:lumMod val="20000"/>
                  <a:lumOff val="80000"/>
                </a:schemeClr>
              </a:gs>
              <a:gs pos="74000">
                <a:schemeClr val="accent6">
                  <a:lumMod val="20000"/>
                  <a:lumOff val="80000"/>
                </a:schemeClr>
              </a:gs>
              <a:gs pos="100000">
                <a:schemeClr val="accent6">
                  <a:lumMod val="20000"/>
                  <a:lumOff val="80000"/>
                  <a:alpha val="55000"/>
                </a:schemeClr>
              </a:gs>
            </a:gsLst>
            <a:lin ang="5400000" scaled="1"/>
          </a:gra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361709" y="1782631"/>
            <a:ext cx="4651128" cy="507536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5721" y="585216"/>
            <a:ext cx="9720072" cy="1499616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7687" y="1782631"/>
            <a:ext cx="4513106" cy="4947871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потребителей на рынке в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г.Пермь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опыта работы, опыта собеседований и т.д. у студентов -  выпускников и людей, кардинально сменивших сферу деятельности.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Непонимание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свои сильные стороны указать в резюме в зависимости от специфики деятельности и рынка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знаний рынка труда(куда предложить себя).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361710" y="1625600"/>
            <a:ext cx="4760184" cy="5232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делать, чтобы решить проблемы клиента: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индивидуальное резюме по запросу клиента с ориентацией на желаемый рынок труда. Подготовить к собеседованию.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Придать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уверенности в том, что мы поможем клиенту в поиске, как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помогли десяткам клиентам до этого.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Оказать услугу-устроить на работу/собеседование.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«Болеть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за своего клиента, радоваться его успехам</a:t>
            </a:r>
            <a:endParaRPr lang="ru-RU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Соединительная линия уступом 7"/>
          <p:cNvCxnSpPr/>
          <p:nvPr/>
        </p:nvCxnSpPr>
        <p:spPr>
          <a:xfrm>
            <a:off x="4937760" y="3364302"/>
            <a:ext cx="2423949" cy="1173192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133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i.pinimg.com/564x/55/92/d3/5592d36c450bcf881cea45c15c9f8c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377" y="1412662"/>
            <a:ext cx="6580836" cy="4935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idx="1"/>
          </p:nvPr>
        </p:nvSpPr>
        <p:spPr>
          <a:xfrm>
            <a:off x="687698" y="2084832"/>
            <a:ext cx="4824581" cy="4019909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Уникальная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ценность предложения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в поиске трудоустройстве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Эксклюзивные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знания, которыми мы можем и хотим делиться.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Структурированная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готовая информация для усваивания и для широкой аудитории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845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20343" y="948905"/>
            <a:ext cx="3859589" cy="5610620"/>
          </a:xfrm>
        </p:spPr>
        <p:txBody>
          <a:bodyPr>
            <a:normAutofit/>
          </a:bodyPr>
          <a:lstStyle/>
          <a:p>
            <a:r>
              <a:rPr lang="ru-RU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целевых клиентов (пользователей):</a:t>
            </a:r>
          </a:p>
          <a:p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1.Студенты</a:t>
            </a:r>
          </a:p>
          <a:p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2.Люди, сменившие род деятельности</a:t>
            </a:r>
          </a:p>
          <a:p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3.Не занятые ранее</a:t>
            </a:r>
          </a:p>
          <a:p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Люди с ограниченными возможностями</a:t>
            </a:r>
          </a:p>
          <a:p>
            <a:endParaRPr lang="ru-RU" dirty="0"/>
          </a:p>
        </p:txBody>
      </p:sp>
      <p:pic>
        <p:nvPicPr>
          <p:cNvPr id="6146" name="Picture 2" descr="https://i.pinimg.com/564x/0b/b1/83/0bb183a15dbb861b78c9b864bf4c7b0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4696"/>
            <a:ext cx="3398808" cy="5113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i.pinimg.com/564x/4f/ef/dd/4fefdd868124450a96e10c28a4efc43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808" y="1535502"/>
            <a:ext cx="3225546" cy="3225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i.pinimg.com/564x/5b/5e/98/5b5e983a796b021dc55e30b8a0a38ef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808" y="3979535"/>
            <a:ext cx="4321535" cy="287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156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225615" y="1975449"/>
            <a:ext cx="8212347" cy="84538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5939" y="3312546"/>
            <a:ext cx="4910845" cy="2794958"/>
          </a:xfrm>
        </p:spPr>
        <p:txBody>
          <a:bodyPr/>
          <a:lstStyle/>
          <a:p>
            <a:pPr algn="ctr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Оффлайн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 помощью агентов компании в университетах,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колледжах и школах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2467" y="2084832"/>
            <a:ext cx="6246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КАНАЛЫ СБЫТА (путь до клиента)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211018" y="3312546"/>
            <a:ext cx="542601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Онлайн: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-Курсы,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вебинары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лекции и консультации на личной платформе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компании/офисе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-Команда пиарщиков, маркетологов и аналитиков, которые готовят рекламу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-Центры занятости</a:t>
            </a:r>
          </a:p>
        </p:txBody>
      </p:sp>
      <p:cxnSp>
        <p:nvCxnSpPr>
          <p:cNvPr id="8" name="Прямая со стрелкой 7"/>
          <p:cNvCxnSpPr>
            <a:stCxn id="6" idx="2"/>
            <a:endCxn id="3" idx="0"/>
          </p:cNvCxnSpPr>
          <p:nvPr/>
        </p:nvCxnSpPr>
        <p:spPr>
          <a:xfrm flipH="1">
            <a:off x="3091362" y="2820838"/>
            <a:ext cx="3240427" cy="49170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6" idx="2"/>
            <a:endCxn id="5" idx="0"/>
          </p:cNvCxnSpPr>
          <p:nvPr/>
        </p:nvCxnSpPr>
        <p:spPr>
          <a:xfrm>
            <a:off x="6331789" y="2820838"/>
            <a:ext cx="2592237" cy="49170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282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6" name="Picture 8" descr="Bank office consultant adviser talking with client. Banking concept. Female  bank employee in a suit with corporate symbols advises a man client. Vector  flat illustration. 15413450 Vector Art at Vecteez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171" y="711535"/>
            <a:ext cx="5148499" cy="3910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22877" y="-298060"/>
            <a:ext cx="6625088" cy="1499616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Наши основные услуги: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https://i.pinimg.com/564x/aa/cf/e8/aacfe890b3ed3777474cf9d651d9c38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8788" y="628227"/>
            <a:ext cx="4067463" cy="367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i.pinimg.com/564x/bf/9d/cd/bf9dcddeb25698590dc458c425887b2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9" r="21095"/>
          <a:stretch/>
        </p:blipFill>
        <p:spPr bwMode="auto">
          <a:xfrm>
            <a:off x="0" y="792936"/>
            <a:ext cx="4024330" cy="3625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48368" y="4586188"/>
            <a:ext cx="3408596" cy="414067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Лекции по профориентации сотрудничеству со школами/колледжами/университетами</a:t>
            </a:r>
            <a:endParaRPr lang="ru-RU" sz="2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6241" y="4662325"/>
            <a:ext cx="343906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Вебинары</a:t>
            </a:r>
            <a:r>
              <a:rPr lang="ru-RU" sz="2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 курсы по личностному и карьерному росту, бизнесу, рынке труда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699787" y="4499997"/>
            <a:ext cx="47541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Личные консультации непосредственно по работе с клиентом по подготовке к собеседованию, профориентация, информирование о рынке труда и </a:t>
            </a:r>
            <a:r>
              <a:rPr lang="ru-RU" sz="20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тп</a:t>
            </a:r>
            <a:r>
              <a:rPr lang="ru-RU" sz="2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392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09536" y="734785"/>
            <a:ext cx="5973380" cy="612321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8" y="660001"/>
            <a:ext cx="5621601" cy="240879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команда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«Карьерный Двигатель»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024128" y="2994006"/>
            <a:ext cx="4788843" cy="14774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 герб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60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veryca - Агентство бизнес-решений - Every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422" y="3959525"/>
            <a:ext cx="3874723" cy="289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2945" y="556576"/>
            <a:ext cx="9720072" cy="1499616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Наши конкуренты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9153" y="1747058"/>
            <a:ext cx="3082046" cy="3657600"/>
          </a:xfrm>
        </p:spPr>
        <p:txBody>
          <a:bodyPr>
            <a:normAutofit fontScale="925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Агентство бизнес-решений «Эврика»</a:t>
            </a:r>
          </a:p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Широкий ассортимент услуг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 хвалебных отзывов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Хороший и удобный сайт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Входят в топ 10 по прибыли в отрасли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95097" y="1747058"/>
            <a:ext cx="37373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Учебно-курсовой комбинат «Знание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Сертификация, предоставленная на сайте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 отзывов и оценка 4,9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Входят в топ 10 по прибыли в отрасли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36303" y="1747058"/>
            <a:ext cx="3985404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Учебный центр «Мастер»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 множество всероссийских наград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 всероссийского конкурса «100 лучших предприятий и организаций в России»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Хороший сайт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Лицензии, благодарственные письма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Входят в топ 10 по прибыли в отрасли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652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Человечки для презентации - 54 ф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556" y="2418328"/>
            <a:ext cx="4400461" cy="3667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7" y="461513"/>
            <a:ext cx="10095321" cy="1499616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 макро и микро среды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77713" y="1961129"/>
            <a:ext cx="4289741" cy="4106174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 макросреды: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Экономические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факторы: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безработицы может увеличить спрос на услуги развития карьеры, так как люди хотят улучшить свои шансы на рынке труда. 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факторы: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технологий позволяет центру развития карьеры предоставлять онлайн-курсы,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вебинары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другие формы обучения, что делает их доступными для большего числа клиентов. 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Культурные факторы: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все больше людей хотят постоянно обучаться и развивать свои навыки, что создает спрос на услуги развития карьеры. 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246189" y="1905713"/>
            <a:ext cx="461967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 микросреды: 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Конкуренция: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Размер, репутация, ассортимент услуг и инновации конкурентов могут повлиять на спрос наших услуг. 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Потребители: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Их мотивация для развития карьеры, финансовые возможности и предпочтения в отношении форматов обучения. 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Правовая среда: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Регулирование правительства, получение аккредитации для образовательных программ, соблюдение законодательства о защите данных. 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Партнеры: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Сотрудничество с другими организациями и учебными заведениями может повысить качество предлагаемых услуг и расширить клиентскую базу.</a:t>
            </a:r>
          </a:p>
        </p:txBody>
      </p:sp>
    </p:spTree>
    <p:extLst>
      <p:ext uri="{BB962C8B-B14F-4D97-AF65-F5344CB8AC3E}">
        <p14:creationId xmlns:p14="http://schemas.microsoft.com/office/powerpoint/2010/main" val="66278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7479" y="326424"/>
            <a:ext cx="9720072" cy="1499616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размера рынка по методике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/>
              <a:t>PAM, TAM, SAM, SOM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901" t="24446" r="19013" b="8005"/>
          <a:stretch/>
        </p:blipFill>
        <p:spPr>
          <a:xfrm>
            <a:off x="1726587" y="1733909"/>
            <a:ext cx="8507618" cy="512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0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6106" y="335050"/>
            <a:ext cx="9720072" cy="1499616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размера рынка по методике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/>
              <a:t>PAM, TAM, SAM, SOM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295" t="19087" r="25404" b="7360"/>
          <a:stretch/>
        </p:blipFill>
        <p:spPr>
          <a:xfrm>
            <a:off x="2092856" y="1600170"/>
            <a:ext cx="6585318" cy="525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15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32036" y="-423595"/>
            <a:ext cx="9720072" cy="1499616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Продвижение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8044277"/>
              </p:ext>
            </p:extLst>
          </p:nvPr>
        </p:nvGraphicFramePr>
        <p:xfrm>
          <a:off x="0" y="491066"/>
          <a:ext cx="12192000" cy="6366934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1838872"/>
                <a:gridCol w="1751570"/>
                <a:gridCol w="1300136"/>
                <a:gridCol w="1687593"/>
                <a:gridCol w="1265695"/>
                <a:gridCol w="1377627"/>
                <a:gridCol w="981559"/>
                <a:gridCol w="809356"/>
                <a:gridCol w="1179592"/>
              </a:tblGrid>
              <a:tr h="768308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Каналы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продвижения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Исполнитель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Охват, чел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 реализации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 реализации,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дней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выходов (лекций/консультаций в день)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Длительность лекции/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вебинара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ч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Цена руб./ед.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Стоимость, руб.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>
                    <a:solidFill>
                      <a:srgbClr val="92D050"/>
                    </a:solidFill>
                  </a:tcPr>
                </a:tc>
              </a:tr>
              <a:tr h="212122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</a:tr>
              <a:tr h="582913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Собственный сайт или онлайн-платформа, информация об услугах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Собственный сайт/платформа компании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Примерно 104,8 млн человек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Бесконечно, с начала старта платформы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Бесконечно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Неограниченное, по запросу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150 000 - 200 000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</a:tr>
              <a:tr h="953704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Карьерные ярмарки и мероприятия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Ярмарка вакансий, ярмарка трудоустройства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Более 12 300 человек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запросу, зависит от дат ярмарок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1-2 дня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– 3 лекции/вебинара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Бесплатно/ 300 рублей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Цена за участие может быть платной(1000 руб), а может быть бесплатной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</a:tr>
              <a:tr h="552014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Социальные сети и онлайн-реклама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</a:t>
                      </a:r>
                    </a:p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“ВКонтакте”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 подписчиков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01.11.2022- 31.11.2022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запросу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Индивидуально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 – 3000 за публикацию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</a:tr>
              <a:tr h="1139099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Партнерство с вузами и образовательными учреждениями</a:t>
                      </a:r>
                    </a:p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Сайт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/ социальная сеть </a:t>
                      </a:r>
                      <a:r>
                        <a:rPr lang="ru-RU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унивеститета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Планируемый охват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25000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01.11.2022- 14.11.2022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р/клик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50000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рублей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</a:tr>
              <a:tr h="2158774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Рекомендации и отзывы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ВКонтакте</a:t>
                      </a:r>
                      <a:r>
                        <a:rPr lang="ru-RU" sz="1200" u="none" strike="noStrike"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 </a:t>
                      </a:r>
                      <a:r>
                        <a:rPr lang="en-US" sz="1200" u="none" strike="noStrike"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vk.com/vikiperm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Одноклассники</a:t>
                      </a:r>
                      <a:r>
                        <a:rPr lang="ru-RU" sz="1200" u="none" strike="noStrike"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 </a:t>
                      </a:r>
                      <a:r>
                        <a:rPr lang="en-US" sz="1200" u="none" strike="noStrike"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ok.ru/vikiperm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Информационный портал</a:t>
                      </a:r>
                      <a:r>
                        <a:rPr lang="ru-RU" sz="1200" u="none" strike="noStrike"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 vikiperm.com/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МойМир</a:t>
                      </a:r>
                      <a:r>
                        <a:rPr lang="ru-RU" sz="1200" u="none" strike="noStrike"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"/>
                        </a:rPr>
                        <a:t> </a:t>
                      </a:r>
                      <a:r>
                        <a:rPr lang="en-US" sz="1200" u="none" strike="noStrike"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"/>
                        </a:rPr>
                        <a:t>my.mail.ru/community/vikiperm/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20-30 тысяч во “ВКонтакте”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1 ноября и без удаления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25000 рублей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82" marR="13182" marT="13182" marB="13182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416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Изучение вектора иллюстрации плоского дизайна | Премиум векто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203" y="1685925"/>
            <a:ext cx="4256532" cy="4256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Счастливая женщина держится за руки | Премиум вектор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853" y="1261064"/>
            <a:ext cx="4257103" cy="473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Портрет потребителя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1648" y="5706838"/>
            <a:ext cx="2667000" cy="972925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построить карьеру/бизнес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559474" y="1983629"/>
            <a:ext cx="1136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Женщина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09955" y="2225802"/>
            <a:ext cx="1112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Мужчина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95702" y="3444859"/>
            <a:ext cx="1696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18 до 45 лет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29494" y="3550821"/>
            <a:ext cx="17644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дохода: от 20 000 до 200 000 в месяц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112657" y="5628655"/>
            <a:ext cx="30793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основной деятельности: Поиск себя/новое дело/смена сферы деятельности</a:t>
            </a:r>
          </a:p>
        </p:txBody>
      </p:sp>
      <p:cxnSp>
        <p:nvCxnSpPr>
          <p:cNvPr id="10" name="Скругленная соединительная линия 9"/>
          <p:cNvCxnSpPr/>
          <p:nvPr/>
        </p:nvCxnSpPr>
        <p:spPr>
          <a:xfrm>
            <a:off x="1444124" y="2402429"/>
            <a:ext cx="667990" cy="447032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Скругленная соединительная линия 11"/>
          <p:cNvCxnSpPr>
            <a:stCxn id="7" idx="2"/>
          </p:cNvCxnSpPr>
          <p:nvPr/>
        </p:nvCxnSpPr>
        <p:spPr>
          <a:xfrm rot="16200000" flipH="1">
            <a:off x="1357137" y="4405756"/>
            <a:ext cx="154225" cy="845012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Скругленная соединительная линия 13"/>
          <p:cNvCxnSpPr/>
          <p:nvPr/>
        </p:nvCxnSpPr>
        <p:spPr>
          <a:xfrm flipV="1">
            <a:off x="2028825" y="5534025"/>
            <a:ext cx="762000" cy="549973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Скругленная соединительная линия 15"/>
          <p:cNvCxnSpPr>
            <a:stCxn id="4" idx="0"/>
          </p:cNvCxnSpPr>
          <p:nvPr/>
        </p:nvCxnSpPr>
        <p:spPr>
          <a:xfrm rot="16200000" flipH="1" flipV="1">
            <a:off x="10123028" y="1924335"/>
            <a:ext cx="945545" cy="1064132"/>
          </a:xfrm>
          <a:prstGeom prst="curvedConnector4">
            <a:avLst>
              <a:gd name="adj1" fmla="val -24177"/>
              <a:gd name="adj2" fmla="val 7670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Скругленная соединительная линия 17"/>
          <p:cNvCxnSpPr/>
          <p:nvPr/>
        </p:nvCxnSpPr>
        <p:spPr>
          <a:xfrm rot="10800000" flipV="1">
            <a:off x="10063734" y="3814190"/>
            <a:ext cx="1404366" cy="529209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Скругленная соединительная линия 19"/>
          <p:cNvCxnSpPr/>
          <p:nvPr/>
        </p:nvCxnSpPr>
        <p:spPr>
          <a:xfrm rot="10800000">
            <a:off x="10063735" y="4828264"/>
            <a:ext cx="899541" cy="878574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726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4577" y="-300609"/>
            <a:ext cx="10567797" cy="1499616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Прогнозный объём продаж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1089518"/>
              </p:ext>
            </p:extLst>
          </p:nvPr>
        </p:nvGraphicFramePr>
        <p:xfrm>
          <a:off x="0" y="720986"/>
          <a:ext cx="6607629" cy="613701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593221"/>
                <a:gridCol w="1159501"/>
                <a:gridCol w="1714893"/>
                <a:gridCol w="1140014"/>
              </a:tblGrid>
              <a:tr h="426880"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2688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Вебинар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Консультация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Лекция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37674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услуг, приобретаемое одним покупателем в месяц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(шт.)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73680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всех покупателей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25 000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37674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услуг, приобретаемое всеми покупателями за месяц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250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05656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рынка от общего количества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услуги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1,02%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1,02%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1,02%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3639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Наш объем продаж в месяц в </a:t>
                      </a:r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нат.ед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510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290" name="Picture 2" descr="Алгоритм расчета объема продаж: как считать, формулы, контроль затра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980" y="2140404"/>
            <a:ext cx="5004388" cy="3333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468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Доход, выручка, прибыль — в чем разница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2909208"/>
            <a:ext cx="7213600" cy="405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71928" y="-195834"/>
            <a:ext cx="9720072" cy="1499616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выручки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774266"/>
              </p:ext>
            </p:extLst>
          </p:nvPr>
        </p:nvGraphicFramePr>
        <p:xfrm>
          <a:off x="1" y="820674"/>
          <a:ext cx="10885714" cy="217306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{69CF1AB2-1976-4502-BF36-3FF5EA218861}</a:tableStyleId>
              </a:tblPr>
              <a:tblGrid>
                <a:gridCol w="886269"/>
                <a:gridCol w="712870"/>
                <a:gridCol w="674336"/>
                <a:gridCol w="789936"/>
                <a:gridCol w="828471"/>
                <a:gridCol w="876638"/>
                <a:gridCol w="809203"/>
                <a:gridCol w="867004"/>
                <a:gridCol w="809203"/>
                <a:gridCol w="857371"/>
                <a:gridCol w="915171"/>
                <a:gridCol w="847737"/>
                <a:gridCol w="1011505"/>
              </a:tblGrid>
              <a:tr h="363311">
                <a:tc rowSpan="3">
                  <a:txBody>
                    <a:bodyPr/>
                    <a:lstStyle/>
                    <a:p>
                      <a:pPr marL="67945"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ВЫРУ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ЧКА</a:t>
                      </a:r>
                      <a:r>
                        <a:rPr lang="en-US" sz="1800" spc="-35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1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Месяцы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</a:tr>
              <a:tr h="219075">
                <a:tc vMerge="1">
                  <a:txBody>
                    <a:bodyPr/>
                    <a:lstStyle/>
                    <a:p>
                      <a:pPr marL="67945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535430">
                <a:tc vMerge="1">
                  <a:txBody>
                    <a:bodyPr/>
                    <a:lstStyle/>
                    <a:p>
                      <a:pPr marL="67945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253</a:t>
                      </a:r>
                      <a:r>
                        <a:rPr lang="ru-RU" sz="18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406,3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389</a:t>
                      </a:r>
                      <a:r>
                        <a:rPr lang="ru-RU" sz="18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772,6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175</a:t>
                      </a:r>
                      <a:r>
                        <a:rPr lang="ru-RU" sz="18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158</a:t>
                      </a:r>
                      <a:r>
                        <a:rPr lang="ru-RU" sz="18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125,5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8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622</a:t>
                      </a:r>
                      <a:r>
                        <a:rPr lang="ru-RU" sz="18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8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223</a:t>
                      </a:r>
                      <a:r>
                        <a:rPr lang="ru-RU" sz="18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879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258</a:t>
                      </a:r>
                      <a:r>
                        <a:rPr lang="ru-RU" sz="18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498,7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168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450,9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455 774,454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100 011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756 840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662 168,7765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427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101789920"/>
              </p:ext>
            </p:extLst>
          </p:nvPr>
        </p:nvGraphicFramePr>
        <p:xfrm>
          <a:off x="336429" y="414068"/>
          <a:ext cx="11524891" cy="5831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28565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эффективности проекта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285696"/>
              </p:ext>
            </p:extLst>
          </p:nvPr>
        </p:nvGraphicFramePr>
        <p:xfrm>
          <a:off x="1861458" y="1893408"/>
          <a:ext cx="8425543" cy="49645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2077"/>
                <a:gridCol w="1685957"/>
                <a:gridCol w="4817509"/>
              </a:tblGrid>
              <a:tr h="873932"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расчетного показателя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показателя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Вывод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79708">
                <a:tc>
                  <a:txBody>
                    <a:bodyPr/>
                    <a:lstStyle/>
                    <a:p>
                      <a:pPr indent="6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Ставка дисконта, 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0,24 или 24%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этой ставкой проект считается привлекательным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873932">
                <a:tc>
                  <a:txBody>
                    <a:bodyPr/>
                    <a:lstStyle/>
                    <a:p>
                      <a:pPr indent="6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NPV, р. чистая приведенная стоимость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2 705 051,5725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Положительный NPV указывает на то, что проект будет прибыльным и вероятно стоит вложения.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468156">
                <a:tc>
                  <a:txBody>
                    <a:bodyPr/>
                    <a:lstStyle/>
                    <a:p>
                      <a:pPr indent="6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 индекс доходности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1,15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 является инвестиционно привлекательным. В данном случае, каждый инвестированный рубль принесет дополнительные 15 копеек чистой прибыли.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468156">
                <a:tc>
                  <a:txBody>
                    <a:bodyPr/>
                    <a:lstStyle/>
                    <a:p>
                      <a:pPr indent="6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окупаемости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года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Короткий период окупаемости указывает на высокую эффективность проекта и быстрое получение прибыли. Таким образом, проект является выгодным и рекомендуется для реализации.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080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Прямая соединительная линия 41"/>
          <p:cNvCxnSpPr/>
          <p:nvPr/>
        </p:nvCxnSpPr>
        <p:spPr>
          <a:xfrm>
            <a:off x="2533650" y="2919691"/>
            <a:ext cx="0" cy="2782549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10010775" y="2919691"/>
            <a:ext cx="0" cy="2782549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6343650" y="2910915"/>
            <a:ext cx="0" cy="2782549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9853032" y="2919692"/>
            <a:ext cx="4046" cy="171791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H="1">
            <a:off x="6192779" y="2894104"/>
            <a:ext cx="4046" cy="171791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>
            <a:stCxn id="11" idx="2"/>
          </p:cNvCxnSpPr>
          <p:nvPr/>
        </p:nvCxnSpPr>
        <p:spPr>
          <a:xfrm flipH="1">
            <a:off x="2387015" y="2919692"/>
            <a:ext cx="4046" cy="171791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7913793" y="1996362"/>
            <a:ext cx="3550074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Развить сеть связей с работодателями 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партнерами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390315" y="1996362"/>
            <a:ext cx="3308223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качество предоставляемых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24988" y="1996362"/>
            <a:ext cx="3532145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Увеличить количество студентов, обращающихся в центр развития карьерного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роста на 30%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4914" y="0"/>
            <a:ext cx="9720072" cy="832104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Дерево целей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4988" y="738474"/>
            <a:ext cx="10838879" cy="10058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Увеличить выручку на 10% за каждый месяц на 2 год работы центра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24987" y="3405276"/>
            <a:ext cx="3532145" cy="6955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эффективную маркетинговую стратегию для привлечения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студентов за полгода 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20942" y="4629958"/>
            <a:ext cx="3532145" cy="6955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информационные кампании в вузах и образовательных учреждениях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20942" y="5702240"/>
            <a:ext cx="3532145" cy="9298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Установить партнерские отношения с учебными заведениями и студенческими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организациями к концу года 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390315" y="3405275"/>
            <a:ext cx="3308223" cy="10394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Нанять и обучить высококвалифицированных специалистов для работы с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клиентами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913793" y="3405276"/>
            <a:ext cx="3532145" cy="9157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Установить партнерские отношения с компаниями, предлагающими стажировки и рабочие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места к концу 1 года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390482" y="5702240"/>
            <a:ext cx="3308055" cy="6955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Предоставлять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подход и персонализированную поддержку каждому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клиенту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390314" y="4630808"/>
            <a:ext cx="3308223" cy="6947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 совершенствовать систему обратной связи и анализа удовлетворенности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клиентов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935764" y="4629958"/>
            <a:ext cx="3532145" cy="7633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Организовать карьерные ярмарки и мероприятия для встречи студентов с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работодателями раз в месяц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913792" y="5702240"/>
            <a:ext cx="3532145" cy="80862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Поддерживать активную коммуникацию и сотрудничество с администрацией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вузов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Прямая соединительная линия 25"/>
          <p:cNvCxnSpPr>
            <a:stCxn id="4" idx="2"/>
            <a:endCxn id="12" idx="0"/>
          </p:cNvCxnSpPr>
          <p:nvPr/>
        </p:nvCxnSpPr>
        <p:spPr>
          <a:xfrm flipH="1">
            <a:off x="6044427" y="1744314"/>
            <a:ext cx="1" cy="25204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H="1">
            <a:off x="9701836" y="1744314"/>
            <a:ext cx="1" cy="25204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2224902" y="1744314"/>
            <a:ext cx="1" cy="25204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H="1">
            <a:off x="2249715" y="2919692"/>
            <a:ext cx="1" cy="48558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H="1">
            <a:off x="9701835" y="2919691"/>
            <a:ext cx="1" cy="48558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H="1">
            <a:off x="6044425" y="2910915"/>
            <a:ext cx="1" cy="48558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246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Белый человек для презентации - фото и картинки abrakadabra.fu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4826" y="1666800"/>
            <a:ext cx="4560094" cy="4560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9353" y="0"/>
            <a:ext cx="9720072" cy="1499616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Диаграмма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ганта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7753" y="1116329"/>
            <a:ext cx="8024622" cy="4829175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Действия, необходимые для открытия центра развития карьерного роста: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Написание бизнес-плана для центра развития карьерного роста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исследование рынка - 8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дней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Исследование конкурентов прямых и косвенных, их преимущества и недостатки 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дней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 помещения для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 с целью покупки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дней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юридических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документов, регистрация ИП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получение необходимых разрешений -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дней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Разработка логотипа центра – 10 дней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Покупка офиса, оборудования и материалов – 10 дней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программ обучения и подбор квалифицированного персонала -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дней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Запуск онлайн-платформы – 10 дней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9.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 и продвижение центра -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 дней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Установление первых связей с университетами и работодателями – 20 дней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Обучение персонала, повышение квалификации – 30 дней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 Мероприятие по открытию офиса центра – 5 дней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73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8008" t="23481" r="1037" b="14431"/>
          <a:stretch/>
        </p:blipFill>
        <p:spPr>
          <a:xfrm>
            <a:off x="0" y="-1"/>
            <a:ext cx="12195923" cy="6002867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>
            <a:off x="6150634" y="6409426"/>
            <a:ext cx="580557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968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9728" t="23463" r="1055" b="15245"/>
          <a:stretch/>
        </p:blipFill>
        <p:spPr>
          <a:xfrm>
            <a:off x="0" y="448733"/>
            <a:ext cx="12187662" cy="6070601"/>
          </a:xfrm>
          <a:prstGeom prst="rect">
            <a:avLst/>
          </a:prstGeom>
        </p:spPr>
      </p:pic>
      <p:cxnSp>
        <p:nvCxnSpPr>
          <p:cNvPr id="3" name="Прямая со стрелкой 2"/>
          <p:cNvCxnSpPr/>
          <p:nvPr/>
        </p:nvCxnSpPr>
        <p:spPr>
          <a:xfrm>
            <a:off x="6150634" y="6409426"/>
            <a:ext cx="580557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698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0161" t="23345" r="3733" b="14577"/>
          <a:stretch/>
        </p:blipFill>
        <p:spPr>
          <a:xfrm>
            <a:off x="0" y="417708"/>
            <a:ext cx="12192000" cy="6440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09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Бегущая строка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466</TotalTime>
  <Words>1355</Words>
  <Application>Microsoft Office PowerPoint</Application>
  <PresentationFormat>Широкоэкранный</PresentationFormat>
  <Paragraphs>253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1" baseType="lpstr">
      <vt:lpstr>Arial</vt:lpstr>
      <vt:lpstr>Calibri</vt:lpstr>
      <vt:lpstr>Century Gothic</vt:lpstr>
      <vt:lpstr>Times New Roman</vt:lpstr>
      <vt:lpstr>Tw Cen MT</vt:lpstr>
      <vt:lpstr>Tw Cen MT Condensed</vt:lpstr>
      <vt:lpstr>Wingdings 3</vt:lpstr>
      <vt:lpstr>Интеграл</vt:lpstr>
      <vt:lpstr>Центр развития карьерного роста</vt:lpstr>
      <vt:lpstr>О нас</vt:lpstr>
      <vt:lpstr>Бизнес-модель</vt:lpstr>
      <vt:lpstr>Бизнес-модель</vt:lpstr>
      <vt:lpstr>Бизнес-модель</vt:lpstr>
      <vt:lpstr>Бизнес-модель</vt:lpstr>
      <vt:lpstr>Наши основные услуги:</vt:lpstr>
      <vt:lpstr>Наша команда – «Карьерный Двигатель»</vt:lpstr>
      <vt:lpstr>Наши конкуренты</vt:lpstr>
      <vt:lpstr>Факторы макро и микро среды</vt:lpstr>
      <vt:lpstr>Оценка размера рынка по методике: PAM, TAM, SAM, SOM</vt:lpstr>
      <vt:lpstr>Оценка размера рынка по методике: PAM, TAM, SAM, SOM</vt:lpstr>
      <vt:lpstr>Продвижение</vt:lpstr>
      <vt:lpstr>Портрет потребителя</vt:lpstr>
      <vt:lpstr>Прогнозный объём продаж</vt:lpstr>
      <vt:lpstr>Прогноз выручки</vt:lpstr>
      <vt:lpstr>Презентация PowerPoint</vt:lpstr>
      <vt:lpstr>Показатели эффективности проекта</vt:lpstr>
      <vt:lpstr>Дерево целей</vt:lpstr>
      <vt:lpstr>Диаграмма ганта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Центр развития карьерного роста</dc:title>
  <dc:creator>Учетная запись Майкрософт</dc:creator>
  <cp:lastModifiedBy>Учетная запись Майкрософт</cp:lastModifiedBy>
  <cp:revision>42</cp:revision>
  <dcterms:created xsi:type="dcterms:W3CDTF">2023-12-12T17:43:09Z</dcterms:created>
  <dcterms:modified xsi:type="dcterms:W3CDTF">2023-12-18T10:45:19Z</dcterms:modified>
</cp:coreProperties>
</file>