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9" r:id="rId5"/>
    <p:sldId id="271" r:id="rId6"/>
    <p:sldId id="267" r:id="rId7"/>
    <p:sldId id="268" r:id="rId8"/>
    <p:sldId id="261" r:id="rId9"/>
    <p:sldId id="262" r:id="rId10"/>
    <p:sldId id="263" r:id="rId11"/>
    <p:sldId id="272" r:id="rId12"/>
    <p:sldId id="273" r:id="rId13"/>
    <p:sldId id="264" r:id="rId14"/>
    <p:sldId id="265" r:id="rId15"/>
    <p:sldId id="274" r:id="rId16"/>
    <p:sldId id="266" r:id="rId17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9"/>
      <p:bold r:id="rId20"/>
      <p:italic r:id="rId21"/>
      <p:boldItalic r:id="rId22"/>
    </p:embeddedFont>
    <p:embeddedFont>
      <p:font typeface="Montserrat Light" panose="00000400000000000000" pitchFamily="2" charset="-52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84943" autoAdjust="0"/>
  </p:normalViewPr>
  <p:slideViewPr>
    <p:cSldViewPr snapToGrid="0">
      <p:cViewPr varScale="1">
        <p:scale>
          <a:sx n="153" d="100"/>
          <a:sy n="153" d="100"/>
        </p:scale>
        <p:origin x="28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111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387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4838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363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8238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8513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568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ovet.kidstaff.com.ua/question-2818151" TargetMode="External"/><Relationship Id="rId3" Type="http://schemas.openxmlformats.org/officeDocument/2006/relationships/hyperlink" Target="https://www.who.int/news-room/fact-sheets/detail/diabetes" TargetMode="External"/><Relationship Id="rId7" Type="http://schemas.openxmlformats.org/officeDocument/2006/relationships/hyperlink" Target="https://rg.ru/2021/03/31/opros-kto-v-rossijskih-semiah-gotovit-chashche-i-vkusnee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tail.ru/articles/kolichestvo-nezhelayushchikh-gotovit-edu-potrebiteley-rastet-god-ot-goda/" TargetMode="External"/><Relationship Id="rId5" Type="http://schemas.openxmlformats.org/officeDocument/2006/relationships/hyperlink" Target="https://www.who.int/news-room/facts-in-pictures/detail/6-facts-on-obesity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www.who.int/publications/i/item/9789241550123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122347" y="2209455"/>
            <a:ext cx="4287000" cy="71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05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Ассистент выбора рецептов из содержимого холодильника. 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5784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Smart</a:t>
            </a: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Fridge Chef</a:t>
            </a: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Татаринов Андрей Дмитриевич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+79962011303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0" y="-1382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3911001" y="683169"/>
            <a:ext cx="5070037" cy="4312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Наши клиенты</a:t>
            </a:r>
            <a:r>
              <a:rPr lang="en-US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</a:t>
            </a:r>
          </a:p>
          <a:p>
            <a:pPr marL="762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Занятые профессионалы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Montserrat Light"/>
              </a:rPr>
              <a:t>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Кулинары-новички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Любители экспериментов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Montserrat Light"/>
              </a:rPr>
              <a:t>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Студенты и одинокие люди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Любители органической еды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Montserrat Light"/>
            </a:endParaRPr>
          </a:p>
          <a:p>
            <a:pPr marL="361950" indent="-285750"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с пищевыми аллергиями и ограничениями, заботящиеся о здоровье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Проблемы</a:t>
            </a:r>
            <a:r>
              <a:rPr lang="en-US" b="1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30-40% </a:t>
            </a:r>
            <a:r>
              <a:rPr lang="en-US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- </a:t>
            </a: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диетические</a:t>
            </a:r>
            <a:r>
              <a:rPr lang="en-US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ограничения*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15-20% - </a:t>
            </a:r>
            <a:r>
              <a:rPr lang="ru-RU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не умеют готовить**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существующие решения(</a:t>
            </a:r>
            <a:r>
              <a:rPr lang="en-US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google, </a:t>
            </a:r>
            <a:r>
              <a:rPr lang="ru-RU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поваренная книга, </a:t>
            </a:r>
            <a:r>
              <a:rPr lang="ru-RU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тв</a:t>
            </a:r>
            <a:r>
              <a:rPr lang="ru-RU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передачи) занимает много времени</a:t>
            </a:r>
            <a:endParaRPr lang="en-US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*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- 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Диабет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Непереносимость лактозы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Избыточный вес</a:t>
            </a:r>
            <a:endParaRPr lang="en-US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**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-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A3050D-0FFF-B1BF-E267-B0A2AC6E8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41658"/>
            <a:ext cx="3911001" cy="2093943"/>
          </a:xfrm>
          <a:prstGeom prst="rect">
            <a:avLst/>
          </a:prstGeom>
        </p:spPr>
      </p:pic>
      <p:pic>
        <p:nvPicPr>
          <p:cNvPr id="9218" name="Picture 2" descr="Проблема – Бесплатные иконки: знаки">
            <a:extLst>
              <a:ext uri="{FF2B5EF4-FFF2-40B4-BE49-F238E27FC236}">
                <a16:creationId xmlns:a16="http://schemas.microsoft.com/office/drawing/2014/main" id="{619656AD-D1B5-EF91-E2B9-4EE5A397C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03" y="2949126"/>
            <a:ext cx="1732796" cy="173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-879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565501" y="669986"/>
            <a:ext cx="6578499" cy="4249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indent="28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b="1" i="0" u="none" strike="noStrike" cap="none" dirty="0">
                <a:solidFill>
                  <a:srgbClr val="424B5B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Smart </a:t>
            </a:r>
            <a:r>
              <a:rPr lang="ru-RU" b="1" i="0" u="none" strike="noStrike" cap="none" dirty="0" err="1">
                <a:solidFill>
                  <a:srgbClr val="424B5B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Fridge</a:t>
            </a:r>
            <a:r>
              <a:rPr lang="ru-RU" b="1" i="0" u="none" strike="noStrike" cap="none" dirty="0">
                <a:solidFill>
                  <a:srgbClr val="424B5B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b="1" i="0" u="none" strike="noStrike" cap="none" dirty="0" err="1">
                <a:solidFill>
                  <a:srgbClr val="424B5B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Chef</a:t>
            </a:r>
            <a:r>
              <a:rPr lang="ru-RU" b="1" i="0" u="none" strike="noStrike" cap="none" dirty="0">
                <a:solidFill>
                  <a:srgbClr val="424B5B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- </a:t>
            </a:r>
            <a:r>
              <a:rPr lang="ru-RU" b="0" i="0" dirty="0">
                <a:solidFill>
                  <a:srgbClr val="424B5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мобильное приложение, которое революционизирует ваш опыт приготовления еды. Анализируя фотографии содержимого холодильника, приложение предлагает персонализированные рецепты, оптимизированные под ваши продукты.</a:t>
            </a:r>
          </a:p>
          <a:p>
            <a:pPr marL="457200" marR="0"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lang="ru-RU" b="0" i="0" dirty="0">
              <a:solidFill>
                <a:srgbClr val="424B5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endParaRPr lang="ru-RU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Интеллектуальный анализ: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 алгоритм использования машинного обучения гарантирует точный анализ фотографий, предоставляя уникальные идеи для приготовления блюд.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Многофункциональность: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 рецепты не только вкусны, но и учитывают диетические предпочтения и особенности кулинарных традиций.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в использовании: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Интуитивно понятный интерфейс делает приготовление еды легким и увлекательным процессом для всех категорий пользователей.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Масштабируемость: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Планируем расширение функционала, включая новые рецепты, технологии и сотрудничество с партнёрами в сфере кулинарии.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9D98C1-6312-F53A-581A-62F0ABFE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69" y="742385"/>
            <a:ext cx="1932914" cy="1932914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DFCC8780-B5DD-7E3F-11D1-E3A7BCFDE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3" y="2965009"/>
            <a:ext cx="1866145" cy="186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4662535" y="927982"/>
            <a:ext cx="3897517" cy="375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sz="1600" b="1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рынка</a:t>
            </a:r>
          </a:p>
          <a:p>
            <a:pPr algn="l"/>
            <a:endParaRPr lang="ru-RU" sz="16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Рынок приложений для рецептов в странах СНГ и России является быстрорастущим. </a:t>
            </a:r>
            <a:endParaRPr lang="en-US" sz="16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6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исследованию </a:t>
            </a:r>
            <a:r>
              <a:rPr lang="ru-RU" sz="16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Annie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2022 году в странах СНГ и России насчитывалось </a:t>
            </a:r>
            <a:r>
              <a:rPr lang="ru-RU" sz="1600" b="0" i="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 миллионов</a:t>
            </a:r>
            <a:r>
              <a:rPr lang="en-US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активных пользователей приложений для рецептов. </a:t>
            </a:r>
          </a:p>
          <a:p>
            <a:pPr algn="l"/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Ожидается, что к 2028 году их количество вырастет до 200 миллионов человек, что представляет собой среднегодовой </a:t>
            </a:r>
            <a:r>
              <a:rPr lang="ru-RU" sz="1600" b="0" i="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(CAGR) в </a:t>
            </a:r>
            <a:r>
              <a:rPr lang="ru-RU" sz="1600" b="0" i="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12,5%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146" name="Picture 2" descr="Экономика – Бесплатные иконки: бизнес и финансы">
            <a:extLst>
              <a:ext uri="{FF2B5EF4-FFF2-40B4-BE49-F238E27FC236}">
                <a16:creationId xmlns:a16="http://schemas.microsoft.com/office/drawing/2014/main" id="{6EBFFAA3-293F-39DE-753E-58DF71A1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36" y="1227782"/>
            <a:ext cx="2687936" cy="268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214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71783" y="-2716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3680234" y="742384"/>
            <a:ext cx="5189868" cy="404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b="1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рынка сверху и снизу</a:t>
            </a:r>
          </a:p>
          <a:p>
            <a:pPr algn="l"/>
            <a:endParaRPr lang="ru-RU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Спрос на рынок приложений для рецептов в странах СНГ и России определяется следующими факторами:</a:t>
            </a:r>
          </a:p>
          <a:p>
            <a:pPr algn="l"/>
            <a:endParaRPr lang="ru-RU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интерес к приготовлению пищи дома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Возрастающее население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домохозяйств с одним работающим родителем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популярности здорового образа жизни</a:t>
            </a:r>
          </a:p>
          <a:p>
            <a:pPr algn="l"/>
            <a:endParaRPr lang="ru-RU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на рынок приложений для рецептов в странах СНГ и России определяется следующими факторами:</a:t>
            </a:r>
          </a:p>
          <a:p>
            <a:pPr algn="l"/>
            <a:endParaRPr lang="ru-RU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числа разработчиков приложений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инвестиций в отрасль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технологий компьютерного зрения и искусственного интеллекта</a:t>
            </a:r>
          </a:p>
        </p:txBody>
      </p:sp>
      <p:pic>
        <p:nvPicPr>
          <p:cNvPr id="7170" name="Picture 2" descr="Экономический рост – Бесплатные иконки: бизнес и финансы">
            <a:extLst>
              <a:ext uri="{FF2B5EF4-FFF2-40B4-BE49-F238E27FC236}">
                <a16:creationId xmlns:a16="http://schemas.microsoft.com/office/drawing/2014/main" id="{2E135915-173F-25D3-A333-25D18EB7E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8" y="1077362"/>
            <a:ext cx="3276411" cy="327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367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E34DD26-38E6-9110-D18D-8974EEF7E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264945"/>
              </p:ext>
            </p:extLst>
          </p:nvPr>
        </p:nvGraphicFramePr>
        <p:xfrm>
          <a:off x="221809" y="1244852"/>
          <a:ext cx="8700381" cy="363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127">
                  <a:extLst>
                    <a:ext uri="{9D8B030D-6E8A-4147-A177-3AD203B41FA5}">
                      <a16:colId xmlns:a16="http://schemas.microsoft.com/office/drawing/2014/main" val="148774184"/>
                    </a:ext>
                  </a:extLst>
                </a:gridCol>
                <a:gridCol w="2900127">
                  <a:extLst>
                    <a:ext uri="{9D8B030D-6E8A-4147-A177-3AD203B41FA5}">
                      <a16:colId xmlns:a16="http://schemas.microsoft.com/office/drawing/2014/main" val="2480880040"/>
                    </a:ext>
                  </a:extLst>
                </a:gridCol>
                <a:gridCol w="2900127">
                  <a:extLst>
                    <a:ext uri="{9D8B030D-6E8A-4147-A177-3AD203B41FA5}">
                      <a16:colId xmlns:a16="http://schemas.microsoft.com/office/drawing/2014/main" val="3427567780"/>
                    </a:ext>
                  </a:extLst>
                </a:gridCol>
              </a:tblGrid>
              <a:tr h="4028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приложения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Плюсы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Минусы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964441"/>
                  </a:ext>
                </a:extLst>
              </a:tr>
              <a:tr h="829516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Yummly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Большая база рецептов, удобный поиск по ингредиентам, красивый дизайн, персонализированные рекомендации</a:t>
                      </a:r>
                      <a:endParaRPr lang="ru-RU" sz="1200" b="0" i="0" u="non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Много рекламы в приложении, не все функции бесплатны</a:t>
                      </a:r>
                      <a:endParaRPr lang="ru-RU" sz="1200" b="0" i="0" u="non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321786"/>
                  </a:ext>
                </a:extLst>
              </a:tr>
              <a:tr h="4851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Kitchen Stories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Широкий выбор рецептов, пошаговые инструкции с фото/видео, тематические подборки</a:t>
                      </a:r>
                      <a:endParaRPr lang="ru-RU" sz="1200" b="0" i="0" u="non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Меньше опций по подбору рецептов под ингредиенты</a:t>
                      </a:r>
                      <a:endParaRPr lang="ru-RU" sz="1200" b="0" i="0" u="non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919426"/>
                  </a:ext>
                </a:extLst>
              </a:tr>
              <a:tr h="4851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MyCookBook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сохранять понравившиеся рецепты, делиться списками покупок, планировать меню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Устаревший дизайн, мало рецептов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247966"/>
                  </a:ext>
                </a:extLst>
              </a:tr>
              <a:tr h="4851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Cookidoo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Рецепты от профессиональных шеф-поваров, привязка к технике </a:t>
                      </a:r>
                      <a:r>
                        <a:rPr lang="ru-RU" sz="1200" b="0" i="0" u="non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Thermomix</a:t>
                      </a:r>
                      <a:endParaRPr lang="ru-RU" sz="1200" b="0" i="0" u="non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Работает только на оборудовании </a:t>
                      </a:r>
                      <a:r>
                        <a:rPr lang="ru-RU" sz="1200" b="0" i="0" u="non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Thermomix</a:t>
                      </a:r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узкая ниша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38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BigOven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Обширная база рецептов, сообщество пользователей, много дополнительных функций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Перегружен интерфейс, содержит рекламу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3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33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-11552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23F149-00EF-0AF7-E07E-CAAA5E9DC916}"/>
              </a:ext>
            </a:extLst>
          </p:cNvPr>
          <p:cNvSpPr txBox="1"/>
          <p:nvPr/>
        </p:nvSpPr>
        <p:spPr>
          <a:xfrm>
            <a:off x="3213981" y="1275511"/>
            <a:ext cx="6047716" cy="32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Удобный и интуитивно понятный интерфейс. Избегать перегруженности, сделать навигацию максимально простой.</a:t>
            </a:r>
          </a:p>
          <a:p>
            <a:pPr indent="45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Разнообразная и качественная база рецептов. Включать рецепты от профессиональных поваров, а не только от пользователей.</a:t>
            </a:r>
          </a:p>
          <a:p>
            <a:pPr indent="45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подбор рецептов под имеющиеся ингредиенты. Реализовать умную систему, учитывающую все доступные продукты.</a:t>
            </a:r>
          </a:p>
          <a:p>
            <a:pPr indent="45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Пошаговые инструкции приготовления с фото и видео. Максимально наглядно и понятно объяснять процесс готовки.</a:t>
            </a:r>
          </a:p>
          <a:p>
            <a:pPr indent="45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рекламы и ненужных уведомлений. Не раздражать пользователя лишними элементами, делать акцент на полезном контенте.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EFB4F-3D6E-7F91-25EB-F9626ED9BDAB}"/>
              </a:ext>
            </a:extLst>
          </p:cNvPr>
          <p:cNvSpPr txBox="1"/>
          <p:nvPr/>
        </p:nvSpPr>
        <p:spPr>
          <a:xfrm>
            <a:off x="187536" y="735129"/>
            <a:ext cx="86783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На основе проведённого сравнения можно выделить необходимые пункты для проекта:</a:t>
            </a:r>
          </a:p>
        </p:txBody>
      </p:sp>
      <p:pic>
        <p:nvPicPr>
          <p:cNvPr id="8194" name="Picture 2" descr="Удобный – Бесплатные иконки: интерфейс">
            <a:extLst>
              <a:ext uri="{FF2B5EF4-FFF2-40B4-BE49-F238E27FC236}">
                <a16:creationId xmlns:a16="http://schemas.microsoft.com/office/drawing/2014/main" id="{0D631A9E-06C1-FA8E-E321-2EA90FB1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53" y="1041148"/>
            <a:ext cx="2217156" cy="221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Без рекламы – Бесплатные иконки: сигнализация">
            <a:extLst>
              <a:ext uri="{FF2B5EF4-FFF2-40B4-BE49-F238E27FC236}">
                <a16:creationId xmlns:a16="http://schemas.microsoft.com/office/drawing/2014/main" id="{8490A939-9FAA-94F4-A29E-B3EBF9CB5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37" y="3312625"/>
            <a:ext cx="1751846" cy="175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338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6105406" y="1320226"/>
            <a:ext cx="2726894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Подписка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Продукт: 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Целевая аудитория: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Средний чек: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Оборот 2024: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Оборот 2027:</a:t>
            </a:r>
          </a:p>
          <a:p>
            <a:pPr marR="0" lvl="0" indent="45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Каналы продвижения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</p:txBody>
      </p:sp>
      <p:pic>
        <p:nvPicPr>
          <p:cNvPr id="1026" name="Picture 2" descr="Обслуживание клиентов – Бесплатные иконки: технологии">
            <a:extLst>
              <a:ext uri="{FF2B5EF4-FFF2-40B4-BE49-F238E27FC236}">
                <a16:creationId xmlns:a16="http://schemas.microsoft.com/office/drawing/2014/main" id="{9A28BD83-2206-3CB5-76AE-8A69ECB65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2" y="1707656"/>
            <a:ext cx="2089384" cy="20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лиент – Бесплатные иконки: маркетинг">
            <a:extLst>
              <a:ext uri="{FF2B5EF4-FFF2-40B4-BE49-F238E27FC236}">
                <a16:creationId xmlns:a16="http://schemas.microsoft.com/office/drawing/2014/main" id="{B9568033-8BA3-9073-44BE-55D555EA6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117" y="1757496"/>
            <a:ext cx="1989703" cy="198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авая стрелка – Бесплатные иконки: стрелы">
            <a:extLst>
              <a:ext uri="{FF2B5EF4-FFF2-40B4-BE49-F238E27FC236}">
                <a16:creationId xmlns:a16="http://schemas.microsoft.com/office/drawing/2014/main" id="{1E638764-C33A-AEC5-036D-C1CA120A3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263" y="2268458"/>
            <a:ext cx="967778" cy="96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7"/>
          <p:cNvSpPr txBox="1"/>
          <p:nvPr/>
        </p:nvSpPr>
        <p:spPr>
          <a:xfrm>
            <a:off x="2734566" y="1427253"/>
            <a:ext cx="6169500" cy="3619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b="1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CAC</a:t>
            </a: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(стоимость привлечения клиента) - при продвижении через </a:t>
            </a:r>
            <a:r>
              <a:rPr lang="ru-RU" b="0" i="0" dirty="0" err="1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AppStore</a:t>
            </a: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/Google Play можно ориентироваться на $1-2. При таргетированной рекламе в соцсетях - $3-5.</a:t>
            </a:r>
          </a:p>
          <a:p>
            <a:pPr algn="l"/>
            <a:endParaRPr lang="ru-RU" b="0" i="0" dirty="0">
              <a:solidFill>
                <a:srgbClr val="1C191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APC </a:t>
            </a: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(средний чек на клиента) - для бесплатного приложения с рекламой можно рассчитывать на $0,1-0,3 в месяц за активного пользователя.</a:t>
            </a:r>
          </a:p>
          <a:p>
            <a:pPr algn="l"/>
            <a:endParaRPr lang="ru-RU" b="0" i="0" dirty="0">
              <a:solidFill>
                <a:srgbClr val="1C191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 err="1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AvPrice</a:t>
            </a:r>
            <a:r>
              <a:rPr lang="ru-RU" b="1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(средний чек заказа) - здесь можно оценить доход от покупок внутри приложения, например дополнительных рецептов. Примерно $2-5.</a:t>
            </a:r>
          </a:p>
          <a:p>
            <a:pPr algn="l"/>
            <a:endParaRPr lang="ru-RU" b="0" i="0" dirty="0">
              <a:solidFill>
                <a:srgbClr val="1C191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 err="1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COGs</a:t>
            </a:r>
            <a:r>
              <a:rPr lang="ru-RU" b="1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(себестоимость) - основные затраты на этапе MVP - разработка приложения, которая обойдется от $10 000. Ежемесячные затраты на поддержку - от $1000.</a:t>
            </a:r>
          </a:p>
          <a:p>
            <a:pPr algn="l"/>
            <a:endParaRPr lang="ru-RU" b="0" i="0" dirty="0">
              <a:solidFill>
                <a:srgbClr val="1C191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1C19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правильном подходе к монетизации и привлечению аудитории, проект может окупить вложения за первые 1-2 года.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050" name="Picture 2" descr="Экономика – Бесплатные иконки: бизнес">
            <a:extLst>
              <a:ext uri="{FF2B5EF4-FFF2-40B4-BE49-F238E27FC236}">
                <a16:creationId xmlns:a16="http://schemas.microsoft.com/office/drawing/2014/main" id="{F09201FA-9ECD-2939-FBB4-824B79FE7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34" y="1947061"/>
            <a:ext cx="2461032" cy="246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-58847"/>
            <a:ext cx="8520600" cy="33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Планы на 3 года – первый год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47CF3-63C2-C2CD-1ACB-D94D4CA1FBC9}"/>
              </a:ext>
            </a:extLst>
          </p:cNvPr>
          <p:cNvSpPr txBox="1"/>
          <p:nvPr/>
        </p:nvSpPr>
        <p:spPr>
          <a:xfrm>
            <a:off x="235389" y="773316"/>
            <a:ext cx="258476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1: Запуск MVP (Минимально-жизнеспособного продукта)</a:t>
            </a: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и запуск базовой версии приложения, способной анализировать фотографии содержимого холодильника и предлагать рецепты.</a:t>
            </a:r>
          </a:p>
          <a:p>
            <a:pPr algn="l"/>
            <a:endParaRPr lang="ru-RU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приложения на </a:t>
            </a:r>
            <a:r>
              <a:rPr lang="ru-RU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AppStore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/Google Play.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обратной связи от первых пользователей.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основных функций.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3444-3EAD-515F-ACF4-262A532E7A85}"/>
              </a:ext>
            </a:extLst>
          </p:cNvPr>
          <p:cNvSpPr txBox="1"/>
          <p:nvPr/>
        </p:nvSpPr>
        <p:spPr>
          <a:xfrm>
            <a:off x="3137027" y="773316"/>
            <a:ext cx="258476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2: Улучшение MVP</a:t>
            </a: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Исходя из обратной связи, внесение улучшений в интерфейс, функционал и оптимизация алгоритмов анализа.</a:t>
            </a: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удовлетворенности пользователей.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активных пользователей.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данные о поведении пользователей.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1D94B-AF93-99FD-9F2D-D3D1B15D770B}"/>
              </a:ext>
            </a:extLst>
          </p:cNvPr>
          <p:cNvSpPr txBox="1"/>
          <p:nvPr/>
        </p:nvSpPr>
        <p:spPr>
          <a:xfrm>
            <a:off x="5993394" y="773316"/>
            <a:ext cx="296953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3: Маркетинг и расширение функционала</a:t>
            </a: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Запуск маркетинговых кампаний для привлечения новых пользователей. Расширение функционала приложения, добавление новых рецептов и возможностей.</a:t>
            </a: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загрузок приложения.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регистраций и активных пользователей.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удержания пользователей.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-58847"/>
            <a:ext cx="8520600" cy="33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Планы на 3 года – второй год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47CF3-63C2-C2CD-1ACB-D94D4CA1FBC9}"/>
              </a:ext>
            </a:extLst>
          </p:cNvPr>
          <p:cNvSpPr txBox="1"/>
          <p:nvPr/>
        </p:nvSpPr>
        <p:spPr>
          <a:xfrm>
            <a:off x="3323263" y="696362"/>
            <a:ext cx="25847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4: Монетизация и партнёрства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Внедрение </a:t>
            </a:r>
            <a:r>
              <a:rPr lang="ru-RU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монетизационных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моделей, таких как продажа дополнительных рецептов или подписок. Поиск партнёрств с ресторанами или производителями продуктов.</a:t>
            </a:r>
            <a:endParaRPr lang="en-US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первых доходов.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первых партнёрств.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эффективности монетизации.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3444-3EAD-515F-ACF4-262A532E7A85}"/>
              </a:ext>
            </a:extLst>
          </p:cNvPr>
          <p:cNvSpPr txBox="1"/>
          <p:nvPr/>
        </p:nvSpPr>
        <p:spPr>
          <a:xfrm>
            <a:off x="6247535" y="696362"/>
            <a:ext cx="258476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5: Глобальное масштабирование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к запуску в других географических регионах. Адаптация приложения под различные кулинарные традиции.</a:t>
            </a:r>
            <a:endParaRPr lang="en-US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рынка и пользовательской базы.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приложения на новых языках.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прибыли и масштабирование инфраструктуры.</a:t>
            </a:r>
          </a:p>
        </p:txBody>
      </p:sp>
      <p:pic>
        <p:nvPicPr>
          <p:cNvPr id="4098" name="Picture 2" descr="Экономика – Бесплатные иконки: образование">
            <a:extLst>
              <a:ext uri="{FF2B5EF4-FFF2-40B4-BE49-F238E27FC236}">
                <a16:creationId xmlns:a16="http://schemas.microsoft.com/office/drawing/2014/main" id="{C15014F5-43FF-5609-9017-FD133E2AF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0" y="1041148"/>
            <a:ext cx="2817137" cy="281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46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-58847"/>
            <a:ext cx="8520600" cy="33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Планы на 3 года – третий год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47CF3-63C2-C2CD-1ACB-D94D4CA1FBC9}"/>
              </a:ext>
            </a:extLst>
          </p:cNvPr>
          <p:cNvSpPr txBox="1"/>
          <p:nvPr/>
        </p:nvSpPr>
        <p:spPr>
          <a:xfrm>
            <a:off x="181069" y="773316"/>
            <a:ext cx="2584765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6: Исследование и внедрение новых технологий</a:t>
            </a: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Исследование возможности применения новых технологий в развитии проекта, таких как искусственный интеллект, машинное обучение, или расширенная реальность.</a:t>
            </a: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потенциала новых технологий.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инноваций в продукт, улучшение опыта пользователей.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3444-3EAD-515F-ACF4-262A532E7A85}"/>
              </a:ext>
            </a:extLst>
          </p:cNvPr>
          <p:cNvSpPr txBox="1"/>
          <p:nvPr/>
        </p:nvSpPr>
        <p:spPr>
          <a:xfrm>
            <a:off x="3137027" y="773316"/>
            <a:ext cx="25847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7: Консолидация рынка</a:t>
            </a: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Укрепление позиций на рынке, консолидация клиентской базы, улучшение бренда.</a:t>
            </a: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Стабильный поток доходов.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бренда и доверия пользователей.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в индустрии.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1D94B-AF93-99FD-9F2D-D3D1B15D770B}"/>
              </a:ext>
            </a:extLst>
          </p:cNvPr>
          <p:cNvSpPr txBox="1"/>
          <p:nvPr/>
        </p:nvSpPr>
        <p:spPr>
          <a:xfrm>
            <a:off x="5993394" y="773316"/>
            <a:ext cx="2969537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Веха 8: Планы на будущее</a:t>
            </a: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долгосрочных стратегий развития, исследование новых рынков, дальнейшее совершенствование продукта и расширение команды.</a:t>
            </a: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стратегии на следующие годы.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перспектив для новых продуктов и услуг.</a:t>
            </a:r>
          </a:p>
          <a:p>
            <a:pPr marL="38160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компании как инновационного лидера в области кулинарии.</a:t>
            </a:r>
          </a:p>
        </p:txBody>
      </p:sp>
    </p:spTree>
    <p:extLst>
      <p:ext uri="{BB962C8B-B14F-4D97-AF65-F5344CB8AC3E}">
        <p14:creationId xmlns:p14="http://schemas.microsoft.com/office/powerpoint/2010/main" val="80351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2358363" y="700925"/>
            <a:ext cx="6169443" cy="3758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Татаринов Андрей Дмитриевич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     Роль – Руководство.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Гончаров Сергей Игоревич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Роль – Разработка продукта.</a:t>
            </a:r>
          </a:p>
          <a:p>
            <a:pPr marL="76200"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Наумкин Егор Витальевич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     Роль – Маркетинг и продажи.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Ахмежданов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Максим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Марсович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     Роль – Маркетинг и продажи.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06FC871-B0EA-46AB-586D-7A4B76566F13}"/>
              </a:ext>
            </a:extLst>
          </p:cNvPr>
          <p:cNvSpPr/>
          <p:nvPr/>
        </p:nvSpPr>
        <p:spPr>
          <a:xfrm>
            <a:off x="1027134" y="421115"/>
            <a:ext cx="1183709" cy="141544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3F90889-71CC-280F-0D16-311099E5FD1C}"/>
              </a:ext>
            </a:extLst>
          </p:cNvPr>
          <p:cNvSpPr/>
          <p:nvPr/>
        </p:nvSpPr>
        <p:spPr>
          <a:xfrm>
            <a:off x="1027133" y="2279808"/>
            <a:ext cx="1183709" cy="141544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81FF985-41A1-7079-FA02-8E384A41D224}"/>
              </a:ext>
            </a:extLst>
          </p:cNvPr>
          <p:cNvSpPr/>
          <p:nvPr/>
        </p:nvSpPr>
        <p:spPr>
          <a:xfrm>
            <a:off x="7491617" y="1243658"/>
            <a:ext cx="1183709" cy="141544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721DCBC-F363-C4A5-E396-AF4697361959}"/>
              </a:ext>
            </a:extLst>
          </p:cNvPr>
          <p:cNvSpPr/>
          <p:nvPr/>
        </p:nvSpPr>
        <p:spPr>
          <a:xfrm>
            <a:off x="7491616" y="3291678"/>
            <a:ext cx="1183709" cy="1415442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2E2769-EE64-D82D-B84C-07E6A263E8A9}"/>
              </a:ext>
            </a:extLst>
          </p:cNvPr>
          <p:cNvSpPr txBox="1"/>
          <p:nvPr/>
        </p:nvSpPr>
        <p:spPr>
          <a:xfrm>
            <a:off x="366664" y="920861"/>
            <a:ext cx="394731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запрос: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Привлечение дополнительных финансов для масштабирования и улучшения проекта.</a:t>
            </a: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запроса: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Сумма инвестиций, которую вы планируете привлечь.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вложения (например, доля в компании, возвратность инвестиций).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 использования инвестиций (например, расширение маркетинговых кампаний, техническое усовершенствование).</a:t>
            </a: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"Мы ищем инвестиции в размере $500,000 на основе 15% доли в компании. Эти средства будут использованы для расширения маркетинговых кампаний, улучшения функционала приложения и запуска на новых рынках."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B62C75-CFBF-4FB0-C785-6F1CB9405371}"/>
              </a:ext>
            </a:extLst>
          </p:cNvPr>
          <p:cNvSpPr txBox="1"/>
          <p:nvPr/>
        </p:nvSpPr>
        <p:spPr>
          <a:xfrm>
            <a:off x="5029200" y="920861"/>
            <a:ext cx="383866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партнерства: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Установление стратегического партнёрства для расширения функционала или улучшения предложения.</a:t>
            </a: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запроса: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партнёрства и его выгод для обеих сторон.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условия сотрудничества (например, интеграция сервисов, обмен данными).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партнёрство будет способствовать общей цели.</a:t>
            </a: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"Мы ищем стратегического партнёра из сферы кулинарии для интеграции их рецептов в наше приложение. Мы предлагаем взаимную рекламу и дополнительные возможности монетизации для обеих сторон."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B62C75-CFBF-4FB0-C785-6F1CB9405371}"/>
              </a:ext>
            </a:extLst>
          </p:cNvPr>
          <p:cNvSpPr txBox="1"/>
          <p:nvPr/>
        </p:nvSpPr>
        <p:spPr>
          <a:xfrm>
            <a:off x="4299832" y="991354"/>
            <a:ext cx="425569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поиск экспертизы: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Получение опыта и знаний в ключевых областях для улучшения продукта.</a:t>
            </a:r>
          </a:p>
          <a:p>
            <a:pPr algn="l"/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запроса:</a:t>
            </a: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области экспертизы, которые вы ищете (например, разработка AI, маркетинг в области приложений).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сотрудничества (например, консультации, участие в проекте).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Какая выгода для эксперта в случае сотрудничества.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7415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"Мы ищем эксперта в области машинного обучения для оптимизации алгоритмов анализа фотографий. Мы предлагаем возможность участвовать в нашем проекте, а также долю в прибыли от оптимизированных функций."</a:t>
            </a:r>
          </a:p>
        </p:txBody>
      </p:sp>
      <p:pic>
        <p:nvPicPr>
          <p:cNvPr id="5122" name="Picture 2" descr="Договор – Бесплатные иконки: бизнес и финансы">
            <a:extLst>
              <a:ext uri="{FF2B5EF4-FFF2-40B4-BE49-F238E27FC236}">
                <a16:creationId xmlns:a16="http://schemas.microsoft.com/office/drawing/2014/main" id="{D07CB247-E20F-F43C-EC33-3251B0211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76" y="1561722"/>
            <a:ext cx="2733203" cy="273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595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311700" y="2204342"/>
            <a:ext cx="8520600" cy="2492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			Благодарим за внимание!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Над проектом работали: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Татаринов.А.Д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Гончаров.С.И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Наумкин.Е.В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Ахмеджанов.М.М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Эл.Почта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and6407@mail.ru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1400</Words>
  <Application>Microsoft Office PowerPoint</Application>
  <PresentationFormat>Экран (16:9)</PresentationFormat>
  <Paragraphs>224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Montserrat</vt:lpstr>
      <vt:lpstr>Montserrat Light</vt:lpstr>
      <vt:lpstr>Times New Roman</vt:lpstr>
      <vt:lpstr>Roboto</vt:lpstr>
      <vt:lpstr>Simple Light</vt:lpstr>
      <vt:lpstr>Smart Fridge Chef </vt:lpstr>
      <vt:lpstr>Задача </vt:lpstr>
      <vt:lpstr>Описание решения / продукт </vt:lpstr>
      <vt:lpstr>Рынок</vt:lpstr>
      <vt:lpstr>Рынок</vt:lpstr>
      <vt:lpstr>Сравнение с конкурентами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 – первый год</vt:lpstr>
      <vt:lpstr>Планы на 3 года – второй год</vt:lpstr>
      <vt:lpstr>Планы на 3 года – третий год</vt:lpstr>
      <vt:lpstr>Команда</vt:lpstr>
      <vt:lpstr>Запрос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Andrey Tatarinov</cp:lastModifiedBy>
  <cp:revision>12</cp:revision>
  <dcterms:modified xsi:type="dcterms:W3CDTF">2023-12-01T14:07:08Z</dcterms:modified>
</cp:coreProperties>
</file>