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itchFamily="2" charset="-52"/>
      <p:regular r:id="rId29"/>
      <p:bold r:id="rId30"/>
      <p:italic r:id="rId31"/>
      <p:boldItalic r:id="rId32"/>
    </p:embeddedFont>
    <p:embeddedFont>
      <p:font typeface="Raleway SemiBold" pitchFamily="2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13">
          <p15:clr>
            <a:srgbClr val="747775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EE07D60-B210-465E-8C09-6A3A1E9392B7}">
  <a:tblStyle styleId="{4EE07D60-B210-465E-8C09-6A3A1E9392B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836" y="720"/>
      </p:cViewPr>
      <p:guideLst>
        <p:guide orient="horz" pos="41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4" name="Google Shape;2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3" name="Google Shape;2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neon_dmitry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VR экзоскелет кисти</a:t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0" name="Google Shape;130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5" name="Google Shape;13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4838" y="1541400"/>
            <a:ext cx="6924431" cy="2803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 txBox="1">
            <a:spLocks noGrp="1"/>
          </p:cNvSpPr>
          <p:nvPr>
            <p:ph type="body" idx="1"/>
          </p:nvPr>
        </p:nvSpPr>
        <p:spPr>
          <a:xfrm>
            <a:off x="333175" y="2396625"/>
            <a:ext cx="7993200" cy="2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 b="1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Центры восстановления/реабилитации</a:t>
            </a:r>
            <a:endParaRPr sz="1500" b="1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lang="ru" sz="1500" b="1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Люди занимающиеся восстановлением  после болезни на дому</a:t>
            </a:r>
            <a:endParaRPr sz="1500" b="1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>
            <a:spLocks noGrp="1"/>
          </p:cNvSpPr>
          <p:nvPr>
            <p:ph type="title"/>
          </p:nvPr>
        </p:nvSpPr>
        <p:spPr>
          <a:xfrm>
            <a:off x="1418842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5" name="Google Shape;155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69BD185-94B3-418A-80B5-B2AE3652EC77}"/>
              </a:ext>
            </a:extLst>
          </p:cNvPr>
          <p:cNvSpPr txBox="1"/>
          <p:nvPr/>
        </p:nvSpPr>
        <p:spPr>
          <a:xfrm>
            <a:off x="401716" y="1270100"/>
            <a:ext cx="828675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2E67B1"/>
                </a:solidFill>
                <a:latin typeface="+mj-lt"/>
              </a:rPr>
              <a:t>Проблемы утраты моторных функций верхних конечностей могут быть вызваны травмами на производстве, болезнью (инсульт) или в результате естественного старения</a:t>
            </a:r>
          </a:p>
          <a:p>
            <a:pPr algn="ctr"/>
            <a:endParaRPr lang="ru-RU" sz="1400" dirty="0">
              <a:latin typeface="+mj-lt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+mj-lt"/>
              </a:rPr>
              <a:t>15</a:t>
            </a:r>
            <a:r>
              <a:rPr lang="ru-RU" sz="1200" b="1" dirty="0">
                <a:solidFill>
                  <a:srgbClr val="C00000"/>
                </a:solidFill>
                <a:latin typeface="+mj-lt"/>
              </a:rPr>
              <a:t>%</a:t>
            </a:r>
            <a:r>
              <a:rPr lang="ru-RU" sz="1400" dirty="0">
                <a:latin typeface="+mj-lt"/>
              </a:rPr>
              <a:t> </a:t>
            </a:r>
            <a:r>
              <a:rPr lang="ru-RU" sz="1400" dirty="0">
                <a:solidFill>
                  <a:srgbClr val="2E67B1"/>
                </a:solidFill>
                <a:latin typeface="+mj-lt"/>
              </a:rPr>
              <a:t>населения имеют какую-либо форму инвалидности</a:t>
            </a:r>
          </a:p>
          <a:p>
            <a:r>
              <a:rPr lang="ru-RU" sz="2400" b="1" dirty="0">
                <a:solidFill>
                  <a:srgbClr val="C00000"/>
                </a:solidFill>
                <a:latin typeface="+mj-lt"/>
              </a:rPr>
              <a:t>250</a:t>
            </a:r>
            <a:r>
              <a:rPr lang="ru-RU" sz="18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200" b="1" dirty="0">
                <a:solidFill>
                  <a:srgbClr val="C00000"/>
                </a:solidFill>
                <a:latin typeface="+mj-lt"/>
              </a:rPr>
              <a:t>млн.</a:t>
            </a:r>
            <a:r>
              <a:rPr lang="ru-RU" sz="18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400" dirty="0">
                <a:solidFill>
                  <a:srgbClr val="2E67B1"/>
                </a:solidFill>
                <a:latin typeface="+mj-lt"/>
              </a:rPr>
              <a:t>человек в мире страдают утратой моторных функций верхних конечностей </a:t>
            </a:r>
          </a:p>
          <a:p>
            <a:r>
              <a:rPr lang="ru-RU" sz="2400" b="1" dirty="0">
                <a:solidFill>
                  <a:srgbClr val="C00000"/>
                </a:solidFill>
                <a:latin typeface="+mj-lt"/>
              </a:rPr>
              <a:t>2,5</a:t>
            </a:r>
            <a:r>
              <a:rPr lang="ru-RU" sz="1200" b="1" dirty="0">
                <a:solidFill>
                  <a:srgbClr val="C00000"/>
                </a:solidFill>
                <a:latin typeface="+mj-lt"/>
              </a:rPr>
              <a:t>%</a:t>
            </a:r>
            <a:r>
              <a:rPr lang="ru-RU" sz="1400" dirty="0">
                <a:latin typeface="+mj-lt"/>
              </a:rPr>
              <a:t> </a:t>
            </a:r>
            <a:r>
              <a:rPr lang="ru-RU" sz="1400" dirty="0">
                <a:solidFill>
                  <a:srgbClr val="2E67B1"/>
                </a:solidFill>
                <a:latin typeface="+mj-lt"/>
              </a:rPr>
              <a:t>населения РФ испытывает проблемы с утратой моторных функций верхних конечностей </a:t>
            </a:r>
          </a:p>
          <a:p>
            <a:r>
              <a:rPr lang="ru-RU" sz="2400" b="1" dirty="0">
                <a:solidFill>
                  <a:srgbClr val="C00000"/>
                </a:solidFill>
                <a:latin typeface="+mj-lt"/>
              </a:rPr>
              <a:t>80</a:t>
            </a:r>
            <a:r>
              <a:rPr lang="ru-RU" sz="1200" b="1" dirty="0">
                <a:solidFill>
                  <a:srgbClr val="C00000"/>
                </a:solidFill>
                <a:latin typeface="+mj-lt"/>
              </a:rPr>
              <a:t>%</a:t>
            </a:r>
            <a:r>
              <a:rPr lang="ru-RU" sz="18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400" dirty="0">
                <a:solidFill>
                  <a:srgbClr val="2E67B1"/>
                </a:solidFill>
                <a:latin typeface="+mj-lt"/>
              </a:rPr>
              <a:t>инсультов вызывают паралич одной из рук</a:t>
            </a:r>
          </a:p>
          <a:p>
            <a:r>
              <a:rPr lang="ru-RU" sz="2400" b="1" dirty="0">
                <a:solidFill>
                  <a:srgbClr val="C00000"/>
                </a:solidFill>
                <a:latin typeface="+mj-lt"/>
              </a:rPr>
              <a:t>51</a:t>
            </a:r>
            <a:r>
              <a:rPr lang="ru-RU" sz="1200" b="1" dirty="0">
                <a:solidFill>
                  <a:srgbClr val="C00000"/>
                </a:solidFill>
                <a:latin typeface="+mj-lt"/>
              </a:rPr>
              <a:t>% </a:t>
            </a:r>
            <a:r>
              <a:rPr lang="ru-RU" sz="1400" dirty="0">
                <a:solidFill>
                  <a:srgbClr val="2E67B1"/>
                </a:solidFill>
              </a:rPr>
              <a:t>населения обращается за бесплатной реабилитацией после инсульта</a:t>
            </a:r>
            <a:endParaRPr lang="ru-RU" sz="1400" dirty="0">
              <a:solidFill>
                <a:srgbClr val="2E67B1"/>
              </a:solidFill>
              <a:latin typeface="+mj-lt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+mj-lt"/>
              </a:rPr>
              <a:t>15</a:t>
            </a:r>
            <a:r>
              <a:rPr lang="ru-RU" sz="1200" b="1" dirty="0">
                <a:solidFill>
                  <a:srgbClr val="C00000"/>
                </a:solidFill>
                <a:latin typeface="+mj-lt"/>
              </a:rPr>
              <a:t>%</a:t>
            </a:r>
            <a:r>
              <a:rPr lang="ru-RU" sz="1400" dirty="0">
                <a:latin typeface="+mj-lt"/>
              </a:rPr>
              <a:t> </a:t>
            </a:r>
            <a:r>
              <a:rPr lang="ru-RU" sz="1400" dirty="0">
                <a:solidFill>
                  <a:srgbClr val="2E67B1"/>
                </a:solidFill>
              </a:rPr>
              <a:t>населения </a:t>
            </a:r>
            <a:r>
              <a:rPr lang="ru-RU" sz="1400" dirty="0">
                <a:solidFill>
                  <a:srgbClr val="2E67B1"/>
                </a:solidFill>
                <a:latin typeface="+mj-lt"/>
              </a:rPr>
              <a:t>не удовлетворены запросом оказания бесплатной мед помощью </a:t>
            </a:r>
          </a:p>
          <a:p>
            <a:endParaRPr lang="en-US" sz="1400" dirty="0">
              <a:solidFill>
                <a:srgbClr val="2E67B1"/>
              </a:solidFill>
              <a:latin typeface="+mj-lt"/>
            </a:endParaRPr>
          </a:p>
          <a:p>
            <a:pPr algn="ctr"/>
            <a:r>
              <a:rPr lang="ru-RU" dirty="0">
                <a:solidFill>
                  <a:srgbClr val="2E67B1"/>
                </a:solidFill>
                <a:latin typeface="+mj-lt"/>
              </a:rPr>
              <a:t>Особую значимость в реабилитации имеет срок восстановления – чем он меньше, тем больший функционал может сохранить конечность. За счет использования </a:t>
            </a:r>
            <a:r>
              <a:rPr lang="en-US" dirty="0">
                <a:solidFill>
                  <a:srgbClr val="2E67B1"/>
                </a:solidFill>
                <a:latin typeface="+mj-lt"/>
              </a:rPr>
              <a:t>VR </a:t>
            </a:r>
            <a:r>
              <a:rPr lang="ru-RU" dirty="0">
                <a:solidFill>
                  <a:srgbClr val="2E67B1"/>
                </a:solidFill>
                <a:latin typeface="+mj-lt"/>
              </a:rPr>
              <a:t>сцен возможно кратно уменьшить этот период, за счет гибкости программ реабилитации.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1349792" y="656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6" name="Google Shape;176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700" y="1429950"/>
            <a:ext cx="7371075" cy="3223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0B108F-7BB0-4DEC-8A43-1F94622F4759}"/>
              </a:ext>
            </a:extLst>
          </p:cNvPr>
          <p:cNvSpPr txBox="1"/>
          <p:nvPr/>
        </p:nvSpPr>
        <p:spPr>
          <a:xfrm>
            <a:off x="805932" y="1740455"/>
            <a:ext cx="7518918" cy="2534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rgbClr val="2E67B1"/>
                </a:solidFill>
                <a:latin typeface="+mj-lt"/>
              </a:rPr>
              <a:t>	Эффективность результата реабилитации после инсульта имеет максимальный уровень в первые два месяца. </a:t>
            </a:r>
          </a:p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rgbClr val="2E67B1"/>
                </a:solidFill>
                <a:latin typeface="+mj-lt"/>
              </a:rPr>
              <a:t>	Чем срок меньше – тем больше шансов полноценного восстановления функционала конечности. </a:t>
            </a:r>
          </a:p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rgbClr val="2E67B1"/>
                </a:solidFill>
                <a:latin typeface="+mj-lt"/>
              </a:rPr>
              <a:t>	Сочетания комплекса физических упражнений и </a:t>
            </a:r>
            <a:r>
              <a:rPr lang="en-US" sz="1800" dirty="0">
                <a:solidFill>
                  <a:srgbClr val="2E67B1"/>
                </a:solidFill>
                <a:latin typeface="+mj-lt"/>
              </a:rPr>
              <a:t>VR </a:t>
            </a:r>
            <a:r>
              <a:rPr lang="ru-RU" sz="1800" dirty="0">
                <a:solidFill>
                  <a:srgbClr val="2E67B1"/>
                </a:solidFill>
                <a:latin typeface="+mj-lt"/>
              </a:rPr>
              <a:t>сцен позволяют сократить срок восстановления до минимального.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1"/>
          <p:cNvSpPr/>
          <p:nvPr/>
        </p:nvSpPr>
        <p:spPr>
          <a:xfrm>
            <a:off x="457193" y="2684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title"/>
          </p:nvPr>
        </p:nvSpPr>
        <p:spPr>
          <a:xfrm>
            <a:off x="456817" y="2684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8" name="Google Shape;19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91" y="1444631"/>
            <a:ext cx="7554384" cy="300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2"/>
          <p:cNvSpPr/>
          <p:nvPr/>
        </p:nvSpPr>
        <p:spPr>
          <a:xfrm>
            <a:off x="457201" y="4844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2"/>
          <p:cNvSpPr txBox="1">
            <a:spLocks noGrp="1"/>
          </p:cNvSpPr>
          <p:nvPr>
            <p:ph type="title"/>
          </p:nvPr>
        </p:nvSpPr>
        <p:spPr>
          <a:xfrm>
            <a:off x="457200" y="4499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204150"/>
            <a:ext cx="7683649" cy="3223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0" name="Google Shape;220;p33"/>
          <p:cNvSpPr txBox="1">
            <a:spLocks noGrp="1"/>
          </p:cNvSpPr>
          <p:nvPr>
            <p:ph type="body" idx="1"/>
          </p:nvPr>
        </p:nvSpPr>
        <p:spPr>
          <a:xfrm>
            <a:off x="456825" y="2310199"/>
            <a:ext cx="7993200" cy="1948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fontAlgn="base"/>
            <a:r>
              <a:rPr lang="ru-RU" dirty="0"/>
              <a:t>Мы будем делать товар с возможностью подключения к различным VR приложением</a:t>
            </a:r>
          </a:p>
          <a:p>
            <a:pPr fontAlgn="base"/>
            <a:r>
              <a:rPr lang="ru-RU" dirty="0"/>
              <a:t>Стоимость которого от 60 тыс. рублей за экзоскелет и до 65 тыс. рублей за набор из экзоскелета и приложений для реабилитации</a:t>
            </a:r>
          </a:p>
          <a:p>
            <a:pPr fontAlgn="base"/>
            <a:r>
              <a:rPr lang="ru-RU" dirty="0"/>
              <a:t>Будет покупаться либо физическое решение либо набор из физического устройства и программных компонентов для него</a:t>
            </a:r>
          </a:p>
          <a:p>
            <a:pPr fontAlgn="base"/>
            <a:r>
              <a:rPr lang="ru-RU" dirty="0"/>
              <a:t>Первоначально планируется изготовление под заказ, в дальнейшем будет осуществляться продажа изделий через сайт, социальные сети и тематические выставки.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lang="ru-RU" dirty="0"/>
          </a:p>
        </p:txBody>
      </p:sp>
      <p:sp>
        <p:nvSpPr>
          <p:cNvPr id="221" name="Google Shape;221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34"/>
          <p:cNvSpPr txBox="1">
            <a:spLocks noGrp="1"/>
          </p:cNvSpPr>
          <p:nvPr>
            <p:ph type="body" idx="1"/>
          </p:nvPr>
        </p:nvSpPr>
        <p:spPr>
          <a:xfrm>
            <a:off x="457193" y="1990056"/>
            <a:ext cx="79932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Существует прототип решения реализованный на сервомоторах. </a:t>
            </a:r>
            <a:endParaRPr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Разработан 3D модель второй версии прототипа</a:t>
            </a:r>
            <a:endParaRPr/>
          </a:p>
        </p:txBody>
      </p:sp>
      <p:sp>
        <p:nvSpPr>
          <p:cNvPr id="231" name="Google Shape;23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5" name="Google Shape;23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000" y="2703631"/>
            <a:ext cx="3158576" cy="2266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1826" y="2703631"/>
            <a:ext cx="4001104" cy="2250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2" name="Google Shape;242;p35"/>
          <p:cNvGraphicFramePr/>
          <p:nvPr/>
        </p:nvGraphicFramePr>
        <p:xfrm>
          <a:off x="456810" y="924650"/>
          <a:ext cx="8331375" cy="3081950"/>
        </p:xfrm>
        <a:graphic>
          <a:graphicData uri="http://schemas.openxmlformats.org/drawingml/2006/table">
            <a:tbl>
              <a:tblPr>
                <a:noFill/>
                <a:tableStyleId>{4EE07D60-B210-465E-8C09-6A3A1E9392B7}</a:tableStyleId>
              </a:tblPr>
              <a:tblGrid>
                <a:gridCol w="277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7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9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Овчинников  Д.Л.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Разработчик ПО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Тюрин М.А.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3" name="Google Shape;243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9" name="Google Shape;249;p35"/>
          <p:cNvPicPr preferRelativeResize="0"/>
          <p:nvPr/>
        </p:nvPicPr>
        <p:blipFill rotWithShape="1">
          <a:blip r:embed="rId3">
            <a:alphaModFix/>
          </a:blip>
          <a:srcRect l="19059" t="9698" r="31072"/>
          <a:stretch/>
        </p:blipFill>
        <p:spPr>
          <a:xfrm>
            <a:off x="6843319" y="1535525"/>
            <a:ext cx="960082" cy="1159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5"/>
          <p:cNvPicPr preferRelativeResize="0"/>
          <p:nvPr/>
        </p:nvPicPr>
        <p:blipFill rotWithShape="1">
          <a:blip r:embed="rId4">
            <a:alphaModFix/>
          </a:blip>
          <a:srcRect l="23821" t="5409" r="22622" b="61669"/>
          <a:stretch/>
        </p:blipFill>
        <p:spPr>
          <a:xfrm>
            <a:off x="6722350" y="2821679"/>
            <a:ext cx="1202026" cy="1024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6" name="Google Shape;256;p36"/>
          <p:cNvSpPr txBox="1">
            <a:spLocks noGrp="1"/>
          </p:cNvSpPr>
          <p:nvPr>
            <p:ph type="body" idx="1"/>
          </p:nvPr>
        </p:nvSpPr>
        <p:spPr>
          <a:xfrm>
            <a:off x="401716" y="1432243"/>
            <a:ext cx="7973700" cy="1990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-RU" sz="1600" dirty="0">
                <a:solidFill>
                  <a:srgbClr val="132C40"/>
                </a:solidFill>
              </a:rPr>
              <a:t>Переход на пневматическую систему управления и решение следующих задач для нее:</a:t>
            </a:r>
            <a:endParaRPr sz="1600" dirty="0">
              <a:solidFill>
                <a:srgbClr val="132C40"/>
              </a:solidFill>
            </a:endParaRPr>
          </a:p>
          <a:p>
            <a:pPr marL="540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1) Взаимодействие с каждым пальцем по отдельности и всей кисти в целом</a:t>
            </a:r>
            <a:endParaRPr dirty="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540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2) Взаимодействие с VR сценами</a:t>
            </a:r>
            <a:endParaRPr dirty="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540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3) Необходимое усилие для принудительного сжатия/разжатия кисти</a:t>
            </a:r>
            <a:endParaRPr dirty="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540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4) Возможность автономной работы без связи с ПК</a:t>
            </a:r>
            <a:endParaRPr dirty="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540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5) Возможность дублировать движения с одной руки на другую</a:t>
            </a:r>
            <a:endParaRPr dirty="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540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6) Адаптация размера под руку</a:t>
            </a:r>
          </a:p>
          <a:p>
            <a:pPr marL="540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dirty="0">
              <a:solidFill>
                <a:srgbClr val="132C40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dirty="0">
                <a:solidFill>
                  <a:srgbClr val="132C40"/>
                </a:solidFill>
              </a:rPr>
              <a:t> </a:t>
            </a:r>
          </a:p>
        </p:txBody>
      </p:sp>
      <p:sp>
        <p:nvSpPr>
          <p:cNvPr id="257" name="Google Shape;25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Google Shape;256;p36">
            <a:extLst>
              <a:ext uri="{FF2B5EF4-FFF2-40B4-BE49-F238E27FC236}">
                <a16:creationId xmlns:a16="http://schemas.microsoft.com/office/drawing/2014/main" id="{2D36A629-4CE8-4CB2-8E20-6FEAD74EA91A}"/>
              </a:ext>
            </a:extLst>
          </p:cNvPr>
          <p:cNvSpPr txBox="1">
            <a:spLocks/>
          </p:cNvSpPr>
          <p:nvPr/>
        </p:nvSpPr>
        <p:spPr>
          <a:xfrm>
            <a:off x="401716" y="3429726"/>
            <a:ext cx="7973700" cy="57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-330200">
              <a:buClr>
                <a:schemeClr val="dk1"/>
              </a:buClr>
              <a:buSzPts val="1600"/>
            </a:pPr>
            <a:r>
              <a:rPr lang="ru-RU" sz="1600" dirty="0">
                <a:solidFill>
                  <a:srgbClr val="132C40"/>
                </a:solidFill>
                <a:highlight>
                  <a:schemeClr val="lt1"/>
                </a:highlight>
              </a:rPr>
              <a:t>Создание экзоскелета на всю руку и </a:t>
            </a:r>
            <a:r>
              <a:rPr lang="ru-RU" sz="1600" dirty="0" err="1">
                <a:solidFill>
                  <a:srgbClr val="132C40"/>
                </a:solidFill>
                <a:highlight>
                  <a:schemeClr val="lt1"/>
                </a:highlight>
              </a:rPr>
              <a:t>надплечье</a:t>
            </a:r>
            <a:endParaRPr lang="ru-RU" sz="1500" dirty="0">
              <a:solidFill>
                <a:srgbClr val="132C40"/>
              </a:solidFill>
              <a:highlight>
                <a:schemeClr val="lt1"/>
              </a:highlight>
            </a:endParaRPr>
          </a:p>
          <a:p>
            <a:pPr marL="0" indent="0">
              <a:buFont typeface="Raleway"/>
              <a:buNone/>
            </a:pPr>
            <a:endParaRPr lang="ru-RU" sz="1300" dirty="0">
              <a:solidFill>
                <a:srgbClr val="132C40"/>
              </a:solidFill>
            </a:endParaRPr>
          </a:p>
          <a:p>
            <a:pPr marL="0" indent="0">
              <a:buFont typeface="Raleway"/>
              <a:buNone/>
            </a:pPr>
            <a:endParaRPr lang="ru-RU" sz="1300" dirty="0">
              <a:solidFill>
                <a:srgbClr val="132C40"/>
              </a:solidFill>
            </a:endParaRPr>
          </a:p>
          <a:p>
            <a:pPr marL="0" indent="0">
              <a:buFont typeface="Raleway"/>
              <a:buNone/>
            </a:pPr>
            <a:r>
              <a:rPr lang="ru-RU" sz="1300" dirty="0">
                <a:solidFill>
                  <a:srgbClr val="132C4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0" name="Google Shape;270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Овчинников Дмитрий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1" name="Google Shape;271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Telegram: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https://t.me/neon_dmitry</a:t>
            </a:r>
            <a:r>
              <a:rPr lang="ru">
                <a:solidFill>
                  <a:srgbClr val="000000"/>
                </a:solidFill>
              </a:rPr>
              <a:t> 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Телефон: 89623994237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398</Words>
  <Application>Microsoft Office PowerPoint</Application>
  <PresentationFormat>Экран (16:9)</PresentationFormat>
  <Paragraphs>75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Raleway</vt:lpstr>
      <vt:lpstr>Raleway SemiBold</vt:lpstr>
      <vt:lpstr>Century Gothic</vt:lpstr>
      <vt:lpstr>Helvetica Neue</vt:lpstr>
      <vt:lpstr>Calibri</vt:lpstr>
      <vt:lpstr>Simple Light</vt:lpstr>
      <vt:lpstr>Simple Light</vt:lpstr>
      <vt:lpstr>VR экзоскелет кисти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 экзоскелет кисти</dc:title>
  <dc:creator>admin</dc:creator>
  <cp:lastModifiedBy>admin</cp:lastModifiedBy>
  <cp:revision>6</cp:revision>
  <cp:lastPrinted>2023-11-13T12:48:26Z</cp:lastPrinted>
  <dcterms:modified xsi:type="dcterms:W3CDTF">2023-11-29T10:35:54Z</dcterms:modified>
</cp:coreProperties>
</file>