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Helvetica Neue"/>
      <p:regular r:id="rId21"/>
      <p:bold r:id="rId22"/>
      <p:italic r:id="rId23"/>
      <p:boldItalic r:id="rId24"/>
    </p:embeddedFont>
    <p:embeddedFont>
      <p:font typeface="Cambria Math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Bz1z6L6tj62Lq/Npug7025X9A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9968E60-99D5-4113-8C0D-D6703EB2F1E0}">
  <a:tblStyle styleId="{B9968E60-99D5-4113-8C0D-D6703EB2F1E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fill>
          <a:solidFill>
            <a:srgbClr val="FFE8CA"/>
          </a:solidFill>
        </a:fill>
      </a:tcStyle>
    </a:band1H>
    <a:band2H>
      <a:tcTxStyle/>
    </a:band2H>
    <a:band1V>
      <a:tcTxStyle/>
      <a:tcStyle>
        <a:fill>
          <a:solidFill>
            <a:srgbClr val="FFE8C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CambriaMath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1597386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g29159738687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1fc66c442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1fc66c442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291fc66c442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29a675cdf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29a675cdf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929a675cdf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29a675cdf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929a675cdf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2929a675cdf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29a675cdf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929a675cdf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2929a675cdf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5" Type="http://schemas.openxmlformats.org/officeDocument/2006/relationships/image" Target="../media/image3.jp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2915973868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663" y="5858649"/>
            <a:ext cx="683132" cy="506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89" name="Google Shape;89;g2915973868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089" y="5860584"/>
            <a:ext cx="1000697" cy="49518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29159738687_0_0"/>
          <p:cNvSpPr txBox="1"/>
          <p:nvPr>
            <p:ph idx="1" type="body"/>
          </p:nvPr>
        </p:nvSpPr>
        <p:spPr>
          <a:xfrm>
            <a:off x="609091" y="3120375"/>
            <a:ext cx="5100300" cy="18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ru-RU"/>
              <a:t>Платформа для коммуникаций между рекламодателями и инфлюенсерами </a:t>
            </a:r>
            <a:br>
              <a:rPr lang="ru-RU"/>
            </a:br>
            <a:r>
              <a:rPr lang="ru-RU"/>
              <a:t>с подробной аналитикой</a:t>
            </a:r>
            <a:endParaRPr/>
          </a:p>
        </p:txBody>
      </p:sp>
      <p:pic>
        <p:nvPicPr>
          <p:cNvPr id="91" name="Google Shape;91;g29159738687_0_0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6966141" y="892800"/>
            <a:ext cx="3777004" cy="5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29159738687_0_0"/>
          <p:cNvSpPr/>
          <p:nvPr/>
        </p:nvSpPr>
        <p:spPr>
          <a:xfrm>
            <a:off x="6966215" y="0"/>
            <a:ext cx="3776700" cy="146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29159738687_0_0"/>
          <p:cNvSpPr/>
          <p:nvPr/>
        </p:nvSpPr>
        <p:spPr>
          <a:xfrm>
            <a:off x="10743143" y="1464600"/>
            <a:ext cx="1448700" cy="31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29159738687_0_0"/>
          <p:cNvSpPr/>
          <p:nvPr/>
        </p:nvSpPr>
        <p:spPr>
          <a:xfrm flipH="1" rot="10800000">
            <a:off x="10743143" y="4626300"/>
            <a:ext cx="1448700" cy="223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29159738687_0_0"/>
          <p:cNvSpPr/>
          <p:nvPr/>
        </p:nvSpPr>
        <p:spPr>
          <a:xfrm>
            <a:off x="10743332" y="0"/>
            <a:ext cx="1448700" cy="146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g29159738687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63203" y="336625"/>
            <a:ext cx="1009051" cy="79157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29159738687_0_0"/>
          <p:cNvSpPr/>
          <p:nvPr/>
        </p:nvSpPr>
        <p:spPr>
          <a:xfrm>
            <a:off x="-6779" y="6365339"/>
            <a:ext cx="542400" cy="50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g29159738687_0_0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ru-RU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g29159738687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74000" y="394589"/>
            <a:ext cx="1982181" cy="6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29159738687_0_0"/>
          <p:cNvPicPr preferRelativeResize="0"/>
          <p:nvPr/>
        </p:nvPicPr>
        <p:blipFill rotWithShape="1">
          <a:blip r:embed="rId8">
            <a:alphaModFix/>
          </a:blip>
          <a:srcRect b="0" l="10654" r="56082" t="0"/>
          <a:stretch/>
        </p:blipFill>
        <p:spPr>
          <a:xfrm>
            <a:off x="9425973" y="209427"/>
            <a:ext cx="808733" cy="104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29159738687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097" y="1746447"/>
            <a:ext cx="5543231" cy="1030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/>
        </p:nvSpPr>
        <p:spPr>
          <a:xfrm>
            <a:off x="682466" y="265812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Проблемы</a:t>
            </a:r>
            <a:endParaRPr b="1" i="0" sz="4800" u="none" cap="none" strike="noStrike">
              <a:solidFill>
                <a:srgbClr val="ECA82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82466" y="830339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рекламодателей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682466" y="2124496"/>
            <a:ext cx="5389816" cy="390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Специфика отрасли/продукта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Сомнения в эффективности канала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Высокая стоимость размещения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Недостаток знаний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Сложность подбора блогеров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Геозависимость бизнеса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ct val="100000"/>
              <a:buFont typeface="Courier New"/>
              <a:buChar char="o"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Риск мошенничества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6096000" y="6537376"/>
            <a:ext cx="6204400" cy="249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*по данным исследования elama и проведения интервью с рекламодателями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/>
        </p:nvSpPr>
        <p:spPr>
          <a:xfrm>
            <a:off x="682466" y="322500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Проблемы</a:t>
            </a:r>
            <a:endParaRPr b="1" i="0" sz="4800" u="none" cap="none" strike="noStrike">
              <a:solidFill>
                <a:srgbClr val="ECA82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682466" y="907007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инфлюенсеров</a:t>
            </a:r>
            <a:endParaRPr b="1" i="0" sz="48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6096000" y="6537376"/>
            <a:ext cx="6204400" cy="249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*по данным исследования Forbes и проведения интервью с инфлюенсерами</a:t>
            </a:r>
            <a:endParaRPr b="1" i="0" sz="12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34251" y="1921102"/>
            <a:ext cx="6212494" cy="5170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2800"/>
              <a:buFont typeface="Courier New"/>
              <a:buChar char="o"/>
            </a:pPr>
            <a:r>
              <a:rPr b="1" i="0" lang="ru-RU" sz="2800" u="none" cap="none" strike="noStrike">
                <a:solidFill>
                  <a:srgbClr val="C44F9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80% </a:t>
            </a: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предложений </a:t>
            </a:r>
            <a:b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рекламодателей не подходят инфлюенсерам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800"/>
              <a:buFont typeface="Courier New"/>
              <a:buChar char="o"/>
            </a:pPr>
            <a:r>
              <a:rPr b="1" i="0" lang="ru-RU" sz="2800" u="none" cap="none" strike="noStrike">
                <a:solidFill>
                  <a:srgbClr val="C44F9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95% </a:t>
            </a: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инфлюенсеров ждут предложений, а не предлагают свои услуги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400"/>
              <a:buFont typeface="Courier New"/>
              <a:buChar char="o"/>
            </a:pP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Блогерам приходится развивать</a:t>
            </a:r>
            <a:r>
              <a:rPr b="0" i="0" lang="ru-RU" sz="2400" u="none" cap="none" strike="noStrike">
                <a:solidFill>
                  <a:srgbClr val="C44F9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минимум по три площадки сразу</a:t>
            </a: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400"/>
              <a:buFont typeface="Courier New"/>
              <a:buChar char="o"/>
            </a:pP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 уменьшенных бюджетах </a:t>
            </a:r>
            <a:r>
              <a:rPr b="1" i="0" lang="ru-RU" sz="2800" u="none" cap="none" strike="noStrike">
                <a:solidFill>
                  <a:srgbClr val="C44F9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90−95% </a:t>
            </a:r>
            <a: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брендов предпочитают интеграции, которые привлекают покупателей и окупают себя. </a:t>
            </a:r>
            <a:br>
              <a:rPr b="0" i="0" lang="ru-RU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400"/>
              <a:buFont typeface="Courier New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400"/>
              <a:buFont typeface="Courier New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/>
        </p:nvSpPr>
        <p:spPr>
          <a:xfrm>
            <a:off x="787350" y="482039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Рынок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6922321" y="3813701"/>
            <a:ext cx="4851373" cy="2502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Рынок инфлюенс-маркетинга ожидает </a:t>
            </a:r>
            <a:r>
              <a:rPr b="0" i="0" lang="ru-RU" sz="2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рост на </a:t>
            </a:r>
            <a:r>
              <a:rPr b="1" i="0" lang="ru-RU" sz="32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25%-35%</a:t>
            </a:r>
            <a:r>
              <a:rPr b="0" i="0" lang="ru-RU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итогам 2023 года</a:t>
            </a:r>
            <a:endParaRPr b="0" i="0" sz="28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787350" y="1869832"/>
            <a:ext cx="4851373" cy="2502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Более </a:t>
            </a:r>
            <a:r>
              <a:rPr b="1" i="0" lang="ru-RU" sz="32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50%</a:t>
            </a:r>
            <a:r>
              <a:rPr b="1" i="0" lang="ru-RU" sz="36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крупных рекламодателей используют </a:t>
            </a:r>
            <a:r>
              <a:rPr b="0" i="0" lang="ru-RU" sz="2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инфлюенс</a:t>
            </a:r>
            <a:endParaRPr b="0" i="0" sz="2800" u="none" cap="none" strike="noStrike">
              <a:solidFill>
                <a:srgbClr val="ECA8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787350" y="3813701"/>
            <a:ext cx="5130723" cy="2502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Месячная аудитория Telegram за прошедший год выросла — с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25,5</a:t>
            </a:r>
            <a:r>
              <a:rPr b="1" i="0" lang="ru-RU" sz="36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млн </a:t>
            </a:r>
            <a:br>
              <a:rPr b="0" i="0" lang="ru-RU" sz="36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48,8 млн 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пользователей, а VK — на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10%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с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72 млн 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 </a:t>
            </a:r>
            <a:r>
              <a:rPr b="1" i="0" lang="ru-RU" sz="35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79,5 млн</a:t>
            </a:r>
            <a:endParaRPr b="1" i="0" sz="35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6922321" y="1792822"/>
            <a:ext cx="5269679" cy="2502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</a:pPr>
            <a:r>
              <a:rPr b="0" i="0" lang="ru-RU" sz="2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Порядка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ru-RU" sz="32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17%</a:t>
            </a:r>
            <a:r>
              <a:rPr b="1" i="0" lang="ru-RU" sz="36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0" lang="ru-RU" sz="2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СМБ</a:t>
            </a:r>
            <a:r>
              <a:rPr b="0" i="0" lang="ru-RU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0" lang="ru-RU" sz="2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используют такую рекламу </a:t>
            </a:r>
            <a:br>
              <a:rPr b="0" i="0" lang="ru-RU" sz="2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2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наблюдается рост этой тенденции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p4"/>
          <p:cNvCxnSpPr/>
          <p:nvPr/>
        </p:nvCxnSpPr>
        <p:spPr>
          <a:xfrm>
            <a:off x="6268720" y="1786585"/>
            <a:ext cx="0" cy="4054232"/>
          </a:xfrm>
          <a:prstGeom prst="straightConnector1">
            <a:avLst/>
          </a:prstGeom>
          <a:noFill/>
          <a:ln cap="flat" cmpd="sng" w="9525">
            <a:solidFill>
              <a:srgbClr val="ECA82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1" name="Google Shape;131;p4"/>
          <p:cNvSpPr txBox="1"/>
          <p:nvPr/>
        </p:nvSpPr>
        <p:spPr>
          <a:xfrm>
            <a:off x="8773094" y="6607105"/>
            <a:ext cx="5269679" cy="215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*по данным исследования elama и Forbes</a:t>
            </a:r>
            <a:endParaRPr b="1" i="0" sz="12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5"/>
          <p:cNvGraphicFramePr/>
          <p:nvPr/>
        </p:nvGraphicFramePr>
        <p:xfrm>
          <a:off x="682464" y="13622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{B9968E60-99D5-4113-8C0D-D6703EB2F1E0}</a:tableStyleId>
              </a:tblPr>
              <a:tblGrid>
                <a:gridCol w="1804500"/>
                <a:gridCol w="1804500"/>
                <a:gridCol w="1804500"/>
                <a:gridCol w="1804500"/>
                <a:gridCol w="1804500"/>
                <a:gridCol w="1804500"/>
              </a:tblGrid>
              <a:tr h="32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4F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ADHAVEN</a:t>
                      </a:r>
                      <a:endParaRPr sz="160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getblogger</a:t>
                      </a:r>
                      <a:endParaRPr sz="160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4F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trendHERO</a:t>
                      </a:r>
                      <a:endParaRPr sz="160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4F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LabelUP</a:t>
                      </a:r>
                      <a:endParaRPr sz="160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4F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Influence.co</a:t>
                      </a:r>
                      <a:endParaRPr sz="160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4F9E"/>
                    </a:solidFill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Обратный поиск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Engagement rate (ER) </a:t>
                      </a:r>
                      <a:endParaRPr b="1" sz="14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7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Account Quality Score (AQS) аккаунта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Демография подписчиков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Анализ контента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6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Рекомендации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7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История прироста аудитории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Проверка на накрутку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Репутационный анализ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CA8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-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8" name="Google Shape;138;p5"/>
          <p:cNvSpPr txBox="1"/>
          <p:nvPr/>
        </p:nvSpPr>
        <p:spPr>
          <a:xfrm>
            <a:off x="682467" y="303446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Конкурентный анализ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E0E3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5783451" y="-288466"/>
            <a:ext cx="9644929" cy="550989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682466" y="242877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Описание продукта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379247" y="2058308"/>
            <a:ext cx="7471721" cy="4249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Noto Sans Symbols"/>
              <a:buChar char="❖"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Communications </a:t>
            </a:r>
            <a:r>
              <a:rPr b="1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</a:t>
            </a:r>
            <a:r>
              <a:rPr b="0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рекламодатели смогут найти ифнлюенсеров для рекламы своей продукции. В свою очередь инфлюенсеры могут предложить свои услуги рекламодателям</a:t>
            </a:r>
            <a:endParaRPr b="0" i="0" sz="2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Noto Sans Symbols"/>
              <a:buChar char="❖"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analytics </a:t>
            </a:r>
            <a:r>
              <a:rPr b="1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</a:t>
            </a:r>
            <a:r>
              <a:rPr b="0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предоставление аналитических данных об инфлюенсерах, эффективности рекламных кампаний, и репутационной оценке 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Noto Sans Symbols"/>
              <a:buChar char="❖"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Finance </a:t>
            </a:r>
            <a:r>
              <a:rPr b="1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</a:t>
            </a:r>
            <a:r>
              <a:rPr b="0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платформа обеспечивает клиента необходимым инструментарием для управления финансами на платформе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Noto Sans Symbols"/>
              <a:buChar char="❖"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Taxation </a:t>
            </a:r>
            <a:r>
              <a:rPr b="1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</a:t>
            </a:r>
            <a:r>
              <a:rPr b="0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плати налоги на платформе в 2 клика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Noto Sans Symbols"/>
              <a:buChar char="❖"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SRP (Safety. Reliability. Protection.) </a:t>
            </a:r>
            <a:r>
              <a:rPr b="1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</a:t>
            </a:r>
            <a:r>
              <a:rPr b="0" i="0" lang="ru-RU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конфиденциальность клиентов, защита от нежелательных сделок, образцы договоров, юридическая справка по возникшим вопросам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293926" y="1638600"/>
            <a:ext cx="713644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Онлайн платформа с экосистемой, где есть: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/>
          <p:nvPr/>
        </p:nvSpPr>
        <p:spPr>
          <a:xfrm>
            <a:off x="682466" y="330221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БИЗНЕС-МОДЕЛЬ</a:t>
            </a: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-206827" y="6134619"/>
            <a:ext cx="88003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021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 Также есть возможно собрать свою подписку, включив туда необходимые для клиента разделы. Данная программа называется </a:t>
            </a:r>
            <a:r>
              <a:rPr b="1" i="0" lang="ru-RU" sz="16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Сonstructor</a:t>
            </a:r>
            <a:endParaRPr b="1" i="0" sz="1600" u="none" cap="none" strike="noStrike">
              <a:solidFill>
                <a:srgbClr val="ECA8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55" name="Google Shape;155;p7"/>
          <p:cNvGrpSpPr/>
          <p:nvPr/>
        </p:nvGrpSpPr>
        <p:grpSpPr>
          <a:xfrm>
            <a:off x="344067" y="2358411"/>
            <a:ext cx="11503865" cy="3160940"/>
            <a:chOff x="245460" y="2086762"/>
            <a:chExt cx="11503865" cy="3160940"/>
          </a:xfrm>
        </p:grpSpPr>
        <p:sp>
          <p:nvSpPr>
            <p:cNvPr id="156" name="Google Shape;156;p7"/>
            <p:cNvSpPr/>
            <p:nvPr/>
          </p:nvSpPr>
          <p:spPr>
            <a:xfrm>
              <a:off x="245460" y="2144845"/>
              <a:ext cx="2728056" cy="2403123"/>
            </a:xfrm>
            <a:prstGeom prst="flowChartAlternateProcess">
              <a:avLst/>
            </a:prstGeom>
            <a:solidFill>
              <a:srgbClr val="C44F9E"/>
            </a:solidFill>
            <a:ln cap="flat" cmpd="sng" w="12700">
              <a:solidFill>
                <a:srgbClr val="C44F9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3170730" y="2187662"/>
              <a:ext cx="2728056" cy="2432164"/>
            </a:xfrm>
            <a:prstGeom prst="flowChartAlternateProcess">
              <a:avLst/>
            </a:prstGeom>
            <a:solidFill>
              <a:srgbClr val="ECA821"/>
            </a:solidFill>
            <a:ln cap="flat" cmpd="sng" w="12700">
              <a:solidFill>
                <a:srgbClr val="ECA82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3600" u="none" cap="none" strike="noStrik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/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9021269" y="2086762"/>
              <a:ext cx="2728056" cy="2461206"/>
            </a:xfrm>
            <a:prstGeom prst="flowChartAlternateProcess">
              <a:avLst/>
            </a:prstGeom>
            <a:solidFill>
              <a:srgbClr val="ECA821"/>
            </a:solidFill>
            <a:ln cap="flat" cmpd="sng" w="12700">
              <a:solidFill>
                <a:srgbClr val="ECA82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6096000" y="2115803"/>
              <a:ext cx="2728055" cy="2461206"/>
            </a:xfrm>
            <a:prstGeom prst="flowChartAlternateProcess">
              <a:avLst/>
            </a:prstGeom>
            <a:solidFill>
              <a:srgbClr val="C44F9E"/>
            </a:solidFill>
            <a:ln cap="flat" cmpd="sng" w="12700">
              <a:solidFill>
                <a:srgbClr val="C44F9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36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/>
            </a:p>
          </p:txBody>
        </p:sp>
        <p:sp>
          <p:nvSpPr>
            <p:cNvPr id="160" name="Google Shape;160;p7"/>
            <p:cNvSpPr txBox="1"/>
            <p:nvPr/>
          </p:nvSpPr>
          <p:spPr>
            <a:xfrm>
              <a:off x="1270729" y="4744302"/>
              <a:ext cx="677516" cy="4961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b="1" i="0" lang="ru-RU" sz="27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 </a:t>
              </a:r>
              <a:r>
                <a:rPr b="1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₽</a:t>
              </a:r>
              <a:r>
                <a:rPr b="1" i="0" lang="ru-RU" sz="27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/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3391234" y="4746064"/>
              <a:ext cx="2310047" cy="4961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1 240 </a:t>
              </a:r>
              <a:r>
                <a:rPr b="1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₽</a:t>
              </a:r>
              <a:endPara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6303509" y="4751559"/>
              <a:ext cx="2310047" cy="4961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2 490 </a:t>
              </a:r>
              <a:r>
                <a:rPr b="1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₽</a:t>
              </a:r>
              <a:endPara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p7"/>
            <p:cNvSpPr txBox="1"/>
            <p:nvPr/>
          </p:nvSpPr>
          <p:spPr>
            <a:xfrm>
              <a:off x="9299728" y="4720116"/>
              <a:ext cx="2283199" cy="4961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8 750 </a:t>
              </a:r>
              <a:r>
                <a:rPr b="1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₽</a:t>
              </a:r>
              <a:endPara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4" name="Google Shape;164;p7"/>
          <p:cNvSpPr txBox="1"/>
          <p:nvPr/>
        </p:nvSpPr>
        <p:spPr>
          <a:xfrm>
            <a:off x="4011548" y="1344316"/>
            <a:ext cx="3964875" cy="509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подписочная</a:t>
            </a:r>
            <a:br>
              <a:rPr b="1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20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(цены указаны за месяц)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652495" y="3108971"/>
            <a:ext cx="2111199" cy="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</a:t>
            </a:r>
            <a:endParaRPr b="1" i="0" sz="3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3589266" y="3067254"/>
            <a:ext cx="2111199" cy="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LITE</a:t>
            </a:r>
            <a:endParaRPr b="1" i="0" sz="3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6501541" y="3064295"/>
            <a:ext cx="2111199" cy="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</a:t>
            </a:r>
            <a:endParaRPr b="1" i="0" sz="3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9398335" y="3108971"/>
            <a:ext cx="2111199" cy="509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SKILFUL</a:t>
            </a:r>
            <a:endParaRPr b="1" i="0" sz="3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9288786" y="3644009"/>
            <a:ext cx="23902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Communications, AdHaven Analytics, AdHaven Finance, AdHaven Taxation и ответ на частные вопросы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6261188" y="3670844"/>
            <a:ext cx="259190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Communications, AdHaven Analytics и AdHaven Finance </a:t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3360903" y="3665349"/>
            <a:ext cx="25449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AdHaven Communications и с ограничениями AdHaven Analytics</a:t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496282" y="3675393"/>
            <a:ext cx="242362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неограниченный доступ к AdHaven Communications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291fc66c442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54545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2929a675cdf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15750" y="0"/>
            <a:ext cx="1733975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2929a675cdf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0485122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929a675cdf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556934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F1538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2740" y="-33744"/>
            <a:ext cx="9780539" cy="69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E0E3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/>
        </p:nvSpPr>
        <p:spPr>
          <a:xfrm>
            <a:off x="682464" y="284021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mbria"/>
              <a:buNone/>
            </a:pPr>
            <a:r>
              <a:rPr b="1" i="0" lang="ru-RU" sz="44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Дорожная карта, план роста</a:t>
            </a:r>
            <a:endParaRPr/>
          </a:p>
        </p:txBody>
      </p:sp>
      <p:sp>
        <p:nvSpPr>
          <p:cNvPr id="208" name="Google Shape;208;p9"/>
          <p:cNvSpPr txBox="1"/>
          <p:nvPr/>
        </p:nvSpPr>
        <p:spPr>
          <a:xfrm>
            <a:off x="682464" y="4309352"/>
            <a:ext cx="4815212" cy="509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Объем выручки, </a:t>
            </a:r>
            <a:r>
              <a:rPr b="1" i="0" lang="ru-RU" sz="2400" u="none" cap="none" strike="noStrike">
                <a:solidFill>
                  <a:srgbClr val="ECA821"/>
                </a:solidFill>
                <a:latin typeface="Arial"/>
                <a:ea typeface="Arial"/>
                <a:cs typeface="Arial"/>
                <a:sym typeface="Arial"/>
              </a:rPr>
              <a:t>₽ млн</a:t>
            </a:r>
            <a:endParaRPr b="0" i="0" sz="2400" u="none" cap="none" strike="noStrike">
              <a:solidFill>
                <a:srgbClr val="ECA8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9" name="Google Shape;2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812" y="3959854"/>
            <a:ext cx="12782052" cy="2737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8086" y="1664545"/>
            <a:ext cx="10158255" cy="212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 txBox="1"/>
          <p:nvPr/>
        </p:nvSpPr>
        <p:spPr>
          <a:xfrm>
            <a:off x="682464" y="1472865"/>
            <a:ext cx="4815212" cy="509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44F9E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C44F9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Кол-во подписок, </a:t>
            </a:r>
            <a:r>
              <a:rPr b="1" i="0" lang="ru-RU" sz="2400" u="none" cap="none" strike="noStrike">
                <a:solidFill>
                  <a:srgbClr val="C44F9E"/>
                </a:solidFill>
                <a:latin typeface="Arial"/>
                <a:ea typeface="Arial"/>
                <a:cs typeface="Arial"/>
                <a:sym typeface="Arial"/>
              </a:rPr>
              <a:t>тыс.</a:t>
            </a:r>
            <a:endParaRPr b="0" i="0" sz="2400" u="none" cap="none" strike="noStrike">
              <a:solidFill>
                <a:srgbClr val="C44F9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 txBox="1"/>
          <p:nvPr/>
        </p:nvSpPr>
        <p:spPr>
          <a:xfrm>
            <a:off x="682466" y="374253"/>
            <a:ext cx="10827068" cy="1014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 Math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mbria Math"/>
                <a:ea typeface="Cambria Math"/>
                <a:cs typeface="Cambria Math"/>
                <a:sym typeface="Cambria Math"/>
              </a:rPr>
              <a:t>Команда проекта</a:t>
            </a:r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681" y="1705508"/>
            <a:ext cx="1705297" cy="255971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0"/>
          <p:cNvSpPr txBox="1"/>
          <p:nvPr/>
        </p:nvSpPr>
        <p:spPr>
          <a:xfrm>
            <a:off x="1502979" y="4583757"/>
            <a:ext cx="1879586" cy="1027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Иван Ведяшев</a:t>
            </a:r>
            <a:br>
              <a:rPr b="1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Руководитель проекта</a:t>
            </a:r>
            <a:endParaRPr/>
          </a:p>
        </p:txBody>
      </p:sp>
      <p:pic>
        <p:nvPicPr>
          <p:cNvPr id="220" name="Google Shape;220;p10"/>
          <p:cNvPicPr preferRelativeResize="0"/>
          <p:nvPr/>
        </p:nvPicPr>
        <p:blipFill rotWithShape="1">
          <a:blip r:embed="rId5">
            <a:alphaModFix/>
          </a:blip>
          <a:srcRect b="0" l="10595" r="22449" t="0"/>
          <a:stretch/>
        </p:blipFill>
        <p:spPr>
          <a:xfrm>
            <a:off x="8567319" y="1648762"/>
            <a:ext cx="2016000" cy="255971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0"/>
          <p:cNvSpPr txBox="1"/>
          <p:nvPr/>
        </p:nvSpPr>
        <p:spPr>
          <a:xfrm>
            <a:off x="4875125" y="4588824"/>
            <a:ext cx="2247900" cy="1027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Никита Колбанев</a:t>
            </a:r>
            <a:br>
              <a:rPr b="1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Руководитель отдела маркетинга</a:t>
            </a:r>
            <a:endParaRPr b="0" i="0" sz="18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8451369" y="4561462"/>
            <a:ext cx="2247900" cy="1072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Никита Соловьев</a:t>
            </a:r>
            <a:br>
              <a:rPr b="1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Руководитель отдела дизайна</a:t>
            </a:r>
            <a:endParaRPr/>
          </a:p>
        </p:txBody>
      </p:sp>
      <p:pic>
        <p:nvPicPr>
          <p:cNvPr id="223" name="Google Shape;22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63878" y="1711349"/>
            <a:ext cx="1705297" cy="2558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0"/>
          <p:cNvSpPr txBox="1"/>
          <p:nvPr/>
        </p:nvSpPr>
        <p:spPr>
          <a:xfrm>
            <a:off x="682466" y="5916540"/>
            <a:ext cx="11153935" cy="56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1400"/>
              <a:buFont typeface="Noto Sans Symbols"/>
              <a:buChar char="❖"/>
            </a:pPr>
            <a:r>
              <a:rPr b="1" i="0" lang="ru-RU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 увеличении инфлюенсеров / рекламодателей, а также привлечении финансирования, команда будет расширяться:  разработчиками, командой продвижения, методистами и трекерами</a:t>
            </a:r>
            <a:endParaRPr b="1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A821"/>
              </a:buClr>
              <a:buSzPts val="6000"/>
              <a:buFont typeface="Helvetica Neue"/>
              <a:buNone/>
            </a:pPr>
            <a:r>
              <a:rPr b="1" lang="ru-RU">
                <a:solidFill>
                  <a:srgbClr val="ECA8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 за внимание</a:t>
            </a:r>
            <a:endParaRPr/>
          </a:p>
        </p:txBody>
      </p:sp>
      <p:sp>
        <p:nvSpPr>
          <p:cNvPr id="230" name="Google Shape;230;p11"/>
          <p:cNvSpPr txBox="1"/>
          <p:nvPr>
            <p:ph idx="1" type="subTitle"/>
          </p:nvPr>
        </p:nvSpPr>
        <p:spPr>
          <a:xfrm>
            <a:off x="1524000" y="386619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Ведяшев Иван Дмитриевич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+7 (987) 439-14-82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vediashev140363@mail.ru</a:t>
            </a:r>
            <a:endParaRPr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2023-05-19T09:52:45Z</dcterms:created>
  <dc:creator>ДОМ</dc:creator>
</cp:coreProperties>
</file>