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3"/>
  </p:notesMasterIdLst>
  <p:sldIdLst>
    <p:sldId id="314" r:id="rId2"/>
    <p:sldId id="301" r:id="rId3"/>
    <p:sldId id="315" r:id="rId4"/>
    <p:sldId id="330" r:id="rId5"/>
    <p:sldId id="331" r:id="rId6"/>
    <p:sldId id="329" r:id="rId7"/>
    <p:sldId id="320" r:id="rId8"/>
    <p:sldId id="327" r:id="rId9"/>
    <p:sldId id="322" r:id="rId10"/>
    <p:sldId id="323" r:id="rId11"/>
    <p:sldId id="326" r:id="rId12"/>
  </p:sldIdLst>
  <p:sldSz cx="12192000" cy="6858000"/>
  <p:notesSz cx="6858000" cy="9144000"/>
  <p:embeddedFontLst>
    <p:embeddedFont>
      <p:font typeface="Trebuchet MS" panose="020B060302020202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맑은 고딕" panose="020B0503020000020004" pitchFamily="34" charset="-127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ilroy Bold" panose="00000800000000000000" charset="-52"/>
      <p:bold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Exo 2 ExtraBold" panose="020B0604020202020204" charset="-52"/>
      <p:bold r:id="rId31"/>
      <p:boldItalic r:id="rId32"/>
    </p:embeddedFont>
    <p:embeddedFont>
      <p:font typeface="Exo 2" panose="020B0604020202020204" charset="-52"/>
      <p:regular r:id="rId33"/>
      <p:bold r:id="rId34"/>
      <p:italic r:id="rId35"/>
      <p:boldItalic r:id="rId36"/>
    </p:embeddedFont>
    <p:embeddedFont>
      <p:font typeface="Exo 2 SemiBold" panose="020B0604020202020204" charset="-52"/>
      <p:bold r:id="rId37"/>
      <p:boldItalic r:id="rId38"/>
    </p:embeddedFont>
    <p:embeddedFont>
      <p:font typeface="Montserrat" panose="020B0604020202020204" charset="-52"/>
      <p:regular r:id="rId39"/>
      <p:bold r:id="rId40"/>
      <p:italic r:id="rId41"/>
      <p:boldItalic r:id="rId42"/>
    </p:embeddedFont>
    <p:embeddedFont>
      <p:font typeface="Verdana" panose="020B0604030504040204" pitchFamily="34" charset="0"/>
      <p:regular r:id="rId43"/>
      <p:bold r:id="rId44"/>
      <p:italic r:id="rId45"/>
      <p:boldItalic r:id="rId4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jykDhnOR3KVPchXZxaP4maX5JQ2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ья Джораева" initials="НД" lastIdx="11" clrIdx="0">
    <p:extLst>
      <p:ext uri="{19B8F6BF-5375-455C-9EA6-DF929625EA0E}">
        <p15:presenceInfo xmlns:p15="http://schemas.microsoft.com/office/powerpoint/2012/main" userId="ddceb71207fd5e0e" providerId="Windows Live"/>
      </p:ext>
    </p:extLst>
  </p:cmAuthor>
  <p:cmAuthor id="2" name="Мария" initials="М" lastIdx="8" clrIdx="1">
    <p:extLst>
      <p:ext uri="{19B8F6BF-5375-455C-9EA6-DF929625EA0E}">
        <p15:presenceInfo xmlns:p15="http://schemas.microsoft.com/office/powerpoint/2012/main" userId="Мари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252"/>
    <a:srgbClr val="6C8B99"/>
    <a:srgbClr val="A6A6A6"/>
    <a:srgbClr val="245266"/>
    <a:srgbClr val="6C8B98"/>
    <a:srgbClr val="E7E7E7"/>
    <a:srgbClr val="476E7F"/>
    <a:srgbClr val="D3DCE0"/>
    <a:srgbClr val="90A7B2"/>
    <a:srgbClr val="D4D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9B3C12-5193-4276-B807-1E471659FEA8}">
  <a:tblStyle styleId="{A79B3C12-5193-4276-B807-1E471659FEA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font" Target="fonts/font26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42" Type="http://schemas.openxmlformats.org/officeDocument/2006/relationships/font" Target="fonts/font29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font" Target="fonts/font25.fntdata"/><Relationship Id="rId46" Type="http://schemas.openxmlformats.org/officeDocument/2006/relationships/font" Target="fonts/font33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41" Type="http://schemas.openxmlformats.org/officeDocument/2006/relationships/font" Target="fonts/font2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font" Target="fonts/font24.fntdata"/><Relationship Id="rId40" Type="http://schemas.openxmlformats.org/officeDocument/2006/relationships/font" Target="fonts/font27.fntdata"/><Relationship Id="rId45" Type="http://schemas.openxmlformats.org/officeDocument/2006/relationships/font" Target="fonts/font3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4" Type="http://schemas.openxmlformats.org/officeDocument/2006/relationships/font" Target="fonts/font3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43" Type="http://schemas.openxmlformats.org/officeDocument/2006/relationships/font" Target="fonts/font30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dzho\OneDrive\&#1044;&#1086;&#1082;&#1091;&#1084;&#1077;&#1085;&#1090;&#1099;\&#1060;&#1080;&#1085;&#1069;&#1082;&#1089;&#1087;&#1077;&#1088;&#1090;\&#1050;&#1083;&#1080;&#1077;&#1085;&#1090;&#1099;\&#1060;&#1080;&#1085;&#1084;&#1086;&#1076;&#1077;&#1083;&#1080;%20&#1080;%20&#1073;&#1080;&#1079;&#1085;&#1077;&#1089;-&#1087;&#1083;&#1072;&#1085;&#1099;\&#1052;&#1086;&#1089;&#1082;&#1086;&#1074;&#1089;&#1082;&#1080;&#1081;%20&#1080;&#1085;&#1085;&#1086;&#1074;&#1072;&#1094;&#1080;&#1086;&#1085;&#1085;&#1099;&#1081;%20&#1082;&#1083;&#1072;&#1089;&#1090;&#1077;&#1088;\!&#1059;&#1087;&#1072;&#1082;&#1086;&#1074;&#1082;&#1072;\&#1055;&#1088;&#1086;&#1077;&#1082;&#1090;&#1099;%202\&#1055;&#1077;&#1088;&#1089;&#1080;&#1089;&#1090;&#1077;&#1084;\&#1055;&#1077;&#1088;&#1089;&#1080;&#1089;&#1090;&#1077;&#1084;_&#1092;&#1080;&#1085;&#1084;&#1086;&#1076;&#1077;&#1083;&#110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255849836952195E-2"/>
          <c:y val="0.1566243833685694"/>
          <c:w val="0.88371449932394819"/>
          <c:h val="0.713679945105893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Summary!$B$23</c:f>
              <c:strCache>
                <c:ptCount val="1"/>
                <c:pt idx="0">
                  <c:v>Выручка, млн руб.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" pitchFamily="2" charset="-52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Summary!$F$21:$J$21</c:f>
              <c:strCache>
                <c:ptCount val="5"/>
                <c:pt idx="0">
                  <c:v>2021 (план)</c:v>
                </c:pt>
                <c:pt idx="1">
                  <c:v>2022  (план)</c:v>
                </c:pt>
                <c:pt idx="2">
                  <c:v>2023  (план)</c:v>
                </c:pt>
                <c:pt idx="3">
                  <c:v>2024  (план)</c:v>
                </c:pt>
                <c:pt idx="4">
                  <c:v>2025  (план)</c:v>
                </c:pt>
              </c:strCache>
            </c:strRef>
          </c:cat>
          <c:val>
            <c:numRef>
              <c:f>Summary!$F$23:$J$23</c:f>
              <c:numCache>
                <c:formatCode>#,##0</c:formatCode>
                <c:ptCount val="5"/>
                <c:pt idx="0">
                  <c:v>1.6666666666666672</c:v>
                </c:pt>
                <c:pt idx="1">
                  <c:v>120.913625</c:v>
                </c:pt>
                <c:pt idx="2">
                  <c:v>467.34220000000005</c:v>
                </c:pt>
                <c:pt idx="3">
                  <c:v>2775.7425280000002</c:v>
                </c:pt>
                <c:pt idx="4">
                  <c:v>5773.5444582400005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C2-48FD-8BDC-F4986DDD831E}"/>
            </c:ext>
          </c:extLst>
        </c:ser>
        <c:ser>
          <c:idx val="1"/>
          <c:order val="1"/>
          <c:tx>
            <c:strRef>
              <c:f>Summary!$B$28</c:f>
              <c:strCache>
                <c:ptCount val="1"/>
                <c:pt idx="0">
                  <c:v>Чистая прибыль, млн руб.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" pitchFamily="2" charset="-52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Summary!$F$21:$J$21</c:f>
              <c:strCache>
                <c:ptCount val="5"/>
                <c:pt idx="0">
                  <c:v>2021 (план)</c:v>
                </c:pt>
                <c:pt idx="1">
                  <c:v>2022  (план)</c:v>
                </c:pt>
                <c:pt idx="2">
                  <c:v>2023  (план)</c:v>
                </c:pt>
                <c:pt idx="3">
                  <c:v>2024  (план)</c:v>
                </c:pt>
                <c:pt idx="4">
                  <c:v>2025  (план)</c:v>
                </c:pt>
              </c:strCache>
            </c:strRef>
          </c:cat>
          <c:val>
            <c:numRef>
              <c:f>Summary!$F$28:$J$28</c:f>
              <c:numCache>
                <c:formatCode>#,##0</c:formatCode>
                <c:ptCount val="5"/>
                <c:pt idx="0">
                  <c:v>-1.2308700115800881</c:v>
                </c:pt>
                <c:pt idx="1">
                  <c:v>32.570843908267221</c:v>
                </c:pt>
                <c:pt idx="2">
                  <c:v>156.34060563541675</c:v>
                </c:pt>
                <c:pt idx="3">
                  <c:v>980.09587399362181</c:v>
                </c:pt>
                <c:pt idx="4">
                  <c:v>2272.3988262851094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C2-48FD-8BDC-F4986DDD8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066896"/>
        <c:axId val="346139136"/>
      </c:barChart>
      <c:lineChart>
        <c:grouping val="stacked"/>
        <c:varyColors val="0"/>
        <c:ser>
          <c:idx val="2"/>
          <c:order val="2"/>
          <c:tx>
            <c:strRef>
              <c:f>Summary!$B$29</c:f>
              <c:strCache>
                <c:ptCount val="1"/>
                <c:pt idx="0">
                  <c:v>Чистая маржинальность, 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12521278843656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4C2-48FD-8BDC-F4986DDD831E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Exo 2" pitchFamily="2" charset="-52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Summary!$F$21:$J$21</c:f>
              <c:strCache>
                <c:ptCount val="5"/>
                <c:pt idx="0">
                  <c:v>2021 (план)</c:v>
                </c:pt>
                <c:pt idx="1">
                  <c:v>2022  (план)</c:v>
                </c:pt>
                <c:pt idx="2">
                  <c:v>2023  (план)</c:v>
                </c:pt>
                <c:pt idx="3">
                  <c:v>2024  (план)</c:v>
                </c:pt>
                <c:pt idx="4">
                  <c:v>2025  (план)</c:v>
                </c:pt>
              </c:strCache>
            </c:strRef>
          </c:cat>
          <c:val>
            <c:numRef>
              <c:f>Summary!$F$29:$J$29</c:f>
              <c:numCache>
                <c:formatCode>0%</c:formatCode>
                <c:ptCount val="5"/>
                <c:pt idx="0">
                  <c:v>-0.7385220069480527</c:v>
                </c:pt>
                <c:pt idx="1">
                  <c:v>0.26937281806138241</c:v>
                </c:pt>
                <c:pt idx="2">
                  <c:v>0.33453132551568582</c:v>
                </c:pt>
                <c:pt idx="3">
                  <c:v>0.35309322248263719</c:v>
                </c:pt>
                <c:pt idx="4">
                  <c:v>0.39358817494545184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4C2-48FD-8BDC-F4986DDD8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6140704"/>
        <c:axId val="346141488"/>
      </c:lineChart>
      <c:catAx>
        <c:axId val="34406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-52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6139136"/>
        <c:crosses val="autoZero"/>
        <c:auto val="1"/>
        <c:lblAlgn val="ctr"/>
        <c:lblOffset val="100"/>
        <c:noMultiLvlLbl val="0"/>
      </c:catAx>
      <c:valAx>
        <c:axId val="34613913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Exo 2" pitchFamily="2" charset="-52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4066896"/>
        <c:crosses val="autoZero"/>
        <c:crossBetween val="between"/>
      </c:valAx>
      <c:valAx>
        <c:axId val="346141488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Exo 2" pitchFamily="2" charset="-52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6140704"/>
        <c:crosses val="max"/>
        <c:crossBetween val="between"/>
      </c:valAx>
      <c:catAx>
        <c:axId val="346140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4614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754206388763391E-2"/>
          <c:y val="2.9454582545157841E-3"/>
          <c:w val="0.42400815183720608"/>
          <c:h val="0.291353714624828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" pitchFamily="2" charset="-52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latin typeface="Exo 2" pitchFamily="2" charset="-52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576085174200326E-2"/>
          <c:y val="9.7524919211688141E-2"/>
          <c:w val="0.55208311461067372"/>
          <c:h val="0.81580252084816018"/>
        </c:manualLayout>
      </c:layout>
      <c:doughnutChart>
        <c:varyColors val="1"/>
        <c:ser>
          <c:idx val="0"/>
          <c:order val="0"/>
          <c:spPr>
            <a:solidFill>
              <a:srgbClr val="A6A6A6"/>
            </a:solidFill>
          </c:spPr>
          <c:dPt>
            <c:idx val="0"/>
            <c:bubble3D val="0"/>
            <c:spPr>
              <a:solidFill>
                <a:srgbClr val="A6A6A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C34-4242-81D2-46AB9E3BBD5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C34-4242-81D2-46AB9E3BBD5A}"/>
              </c:ext>
            </c:extLst>
          </c:dPt>
          <c:dPt>
            <c:idx val="2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C34-4242-81D2-46AB9E3BBD5A}"/>
              </c:ext>
            </c:extLst>
          </c:dPt>
          <c:dLbls>
            <c:dLbl>
              <c:idx val="0"/>
              <c:layout>
                <c:manualLayout>
                  <c:x val="3.8746666589953883E-2"/>
                  <c:y val="7.2951435983796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C34-4242-81D2-46AB9E3BBD5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403599371352583E-2"/>
                  <c:y val="-5.3333333333333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C34-4242-81D2-46AB9E3BBD5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14069384244323E-2"/>
                  <c:y val="-0.127994538254972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C34-4242-81D2-46AB9E3BBD5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" pitchFamily="2" charset="-52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Summary!$B$102:$B$104</c:f>
              <c:strCache>
                <c:ptCount val="3"/>
                <c:pt idx="0">
                  <c:v>Капитальные расходы</c:v>
                </c:pt>
                <c:pt idx="1">
                  <c:v>Оборотный капитал</c:v>
                </c:pt>
                <c:pt idx="2">
                  <c:v>Операционные затраты</c:v>
                </c:pt>
              </c:strCache>
            </c:strRef>
          </c:cat>
          <c:val>
            <c:numRef>
              <c:f>Summary!$I$102:$I$104</c:f>
              <c:numCache>
                <c:formatCode>0%</c:formatCode>
                <c:ptCount val="3"/>
                <c:pt idx="0">
                  <c:v>0.81424413962177999</c:v>
                </c:pt>
                <c:pt idx="1">
                  <c:v>2.6579528085944989E-2</c:v>
                </c:pt>
                <c:pt idx="2">
                  <c:v>0.15917633229227504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C34-4242-81D2-46AB9E3BB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8572776524574044"/>
          <c:y val="9.462655318374219E-2"/>
          <c:w val="0.34394458333540251"/>
          <c:h val="0.445026626007009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" pitchFamily="2" charset="-52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latin typeface="Exo 2" pitchFamily="2" charset="-52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85485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cad2c33388_0_1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cad2c33388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5704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cd739fee8b_0_3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gcd739fee8b_0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198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cd739fee8b_0_3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gcd739fee8b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6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7213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4B0C1-719A-4C60-A813-7A29FCAC68A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55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4B0C1-719A-4C60-A813-7A29FCAC68A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30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81A6E1-40BE-4CEE-9B6C-99A8F1016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B4F83A0-4A2C-446E-A8E9-0616D2365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15649C2-A294-44AC-A839-5674D26D8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3C9403F-6CCB-47A2-875B-E55EE7BED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763904-FC61-4614-A051-B824E1A02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724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1561D8-FFAB-4620-8FED-0BB96533F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D67FEC-6326-4FE5-94D8-F6702B4D9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410A9C-DF59-410F-818A-55BC35AE8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99901A4-A44E-4766-A3ED-BBAF826B0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F94CE9E-DD2E-4597-88E0-7EE15CBC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22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733F58-47E3-4143-948A-2D72930C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B3F10FE-47CC-4BEC-9DDA-1D905B2A1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48AFE99-C218-4E9F-8B43-AA48C6360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89F6559-44D3-4D1E-AE5A-6665AE710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50DCCE5-89F7-47EC-9170-38BA751A9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911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0B8F6B-030C-452D-9131-817312188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C1AE455-4A97-4F13-9B06-2DFAB18F8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04B0DED-BEF6-469A-A776-DA59AB4445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B42BC4C-0D39-4124-A116-3A8EB6EE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4D5B189-2CC9-43D3-8110-39177B0D5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AF8B5EA-3505-4729-9BF0-F09FF315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088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C1D256-7C24-4049-860E-DB840B7FA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9AA8BA3-4F43-4670-A7C0-17AE80E47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25FF71F-F345-4B27-81CE-D102D0CA0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DD1E45D-0461-4DC4-B791-6B876F96F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24559CE-C14D-476D-8D2F-9AC9105D8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41287A9-B364-4B2F-9932-341F28775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3FBD1172-7B3C-41C9-BBD2-B731316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0A62E3D-58C1-4B29-90A8-983C700F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15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4DB05B-760D-447C-9BA0-C4109FBA1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FF784A3-3E7C-4FF6-8AE3-082CC8F4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103AC78-3C2D-426E-997A-3C1E8CC61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BB6AF80-98B2-4AE3-A2FF-370EBDD52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053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D34A391-7B82-427E-89CC-A164272D2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3B3FB0A-8E8B-4C59-B807-2A6587C1F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1616F65-76A2-407C-8BA3-0B13EAC5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55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E5C05F-CDD0-48DE-8D26-B3A6A1DF4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6C850CB-7357-4E58-A3E1-A241485E1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C3B3D61-46D1-45D8-9AAB-1B6D0E5E5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0A42CF6-568A-4E2F-8DAC-393139C95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00A8158-7192-43CD-97F5-2728AA3EE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ED2BB41-9A16-47A5-BCD0-AF071D10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443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76ABEF-F738-4549-B3DD-AC59DF3AA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F139922-5AD3-4333-AFFD-CBB69D25E4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D693DCB-EF84-48A3-ADD1-9506580DE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6885AE3-6534-4F75-A06E-957F33CDC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23E59CA-0FBB-4F1B-B973-369ED00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510EA1D-F868-4BC1-93A3-01E89C7EF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741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B6C36A-ABCC-4811-AAD1-BD899D535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D615F07-D770-443B-9CA7-1A4B57EA9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26BC3FE-D51E-4A1D-98DD-C9FA9E086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2B5729B-3AD0-4FED-BF58-34F01C278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546D3B2-302A-4B3B-9ECC-C5A23971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55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2977D9F-9E24-4F69-8B07-68F775A2A4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338668E-4176-4E7C-91DC-6EEE3FA59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63DD2A-0851-42CE-9097-F5210C042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4DD02D-B669-490A-9449-A47AC7680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40BA0FF-514C-4508-8930-33A409651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103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751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B2AD47-AC78-4213-B86B-CB279E971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B542309-538B-4303-A02F-D31C41DE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1CB860-9E72-48E9-B0C0-C7CE10E73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6DD5852-C14D-45B1-BF91-FE19C3D05C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B976067-893A-4247-8472-2D87A7F1D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88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rketsandmarkets.com/Market-Reports/heat-exchanger-market-750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boa@persystem.ru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CE52F676-85DA-4763-87D4-A420D99D141D}"/>
              </a:ext>
            </a:extLst>
          </p:cNvPr>
          <p:cNvSpPr/>
          <p:nvPr/>
        </p:nvSpPr>
        <p:spPr>
          <a:xfrm>
            <a:off x="960137" y="1131520"/>
            <a:ext cx="1027936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ru-RU" altLang="ko-KR" sz="1100" dirty="0">
                <a:latin typeface="Exo 2" pitchFamily="2" charset="-52"/>
                <a:cs typeface="Arial" panose="020B0604020202020204" pitchFamily="34" charset="0"/>
              </a:rPr>
              <a:t>Настоящая презентация (далее – «Презентация») содержит конфиденциальную информацию ООО «</a:t>
            </a:r>
            <a:r>
              <a:rPr lang="ru-RU" sz="1100" dirty="0" err="1">
                <a:latin typeface="Exo 2" pitchFamily="2" charset="-52"/>
                <a:cs typeface="Arial" panose="020B0604020202020204" pitchFamily="34" charset="0"/>
              </a:rPr>
              <a:t>Персистем</a:t>
            </a:r>
            <a:r>
              <a:rPr lang="ru-RU" altLang="ko-KR" sz="1100" dirty="0">
                <a:latin typeface="Exo 2" pitchFamily="2" charset="-52"/>
                <a:cs typeface="Arial" panose="020B0604020202020204" pitchFamily="34" charset="0"/>
              </a:rPr>
              <a:t>» (далее – Компания). Настоящая Презентация не подлежит публикации. Копирование, воспроизведение, передача любому лицу, изменение или любое распространение настоящей Презентации, прямо или косвенно, целиком или в части, любым способом или в любой форме, для любой цели и в любое время без предварительного письменного согласия Компании запрещено.</a:t>
            </a:r>
          </a:p>
          <a:p>
            <a:pPr algn="just">
              <a:spcBef>
                <a:spcPct val="0"/>
              </a:spcBef>
              <a:defRPr/>
            </a:pPr>
            <a:endParaRPr lang="ru-RU" altLang="ko-KR" sz="1100" dirty="0">
              <a:latin typeface="Exo 2" pitchFamily="2" charset="-52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ru-RU" altLang="ko-KR" sz="1100" dirty="0">
                <a:latin typeface="Exo 2" pitchFamily="2" charset="-52"/>
                <a:cs typeface="Arial" panose="020B0604020202020204" pitchFamily="34" charset="0"/>
              </a:rPr>
              <a:t>Настоящая Презентация предназначена для содействия получателю в принятии решения о необходимости проведения дальнейшего анализа Компании и предоставлена исключительно с информационными целями, с однозначным условием для получателя настоящей Презентации использовать ее исключительно лично.</a:t>
            </a:r>
          </a:p>
          <a:p>
            <a:pPr algn="just">
              <a:spcBef>
                <a:spcPct val="0"/>
              </a:spcBef>
              <a:defRPr/>
            </a:pPr>
            <a:r>
              <a:rPr lang="ru-RU" altLang="ko-KR" sz="1100" dirty="0">
                <a:latin typeface="Exo 2" pitchFamily="2" charset="-52"/>
                <a:cs typeface="Arial" panose="020B0604020202020204" pitchFamily="34" charset="0"/>
              </a:rPr>
              <a:t>Настоящая Презентация передается получателям исключительно в информационных целях и на условии четкого понимания получателей, что настоящая Презентация может быть использована исключительно для целей, указанных выше. Информация, представленная в настоящей Презентации, может существенно меняться. </a:t>
            </a:r>
          </a:p>
          <a:p>
            <a:pPr algn="just">
              <a:spcBef>
                <a:spcPct val="0"/>
              </a:spcBef>
              <a:defRPr/>
            </a:pPr>
            <a:endParaRPr lang="ru-RU" altLang="ko-KR" sz="1100" dirty="0">
              <a:latin typeface="Exo 2" pitchFamily="2" charset="-52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ru-RU" altLang="ko-KR" sz="1100" dirty="0">
                <a:latin typeface="Exo 2" pitchFamily="2" charset="-52"/>
                <a:cs typeface="Arial" panose="020B0604020202020204" pitchFamily="34" charset="0"/>
              </a:rPr>
              <a:t>Настоящая Презентация не содержит исчерпывающей информации о Компании, необходимой для изучения  Компании.</a:t>
            </a:r>
          </a:p>
          <a:p>
            <a:pPr algn="just">
              <a:spcBef>
                <a:spcPct val="0"/>
              </a:spcBef>
              <a:defRPr/>
            </a:pPr>
            <a:r>
              <a:rPr lang="ru-RU" altLang="ko-KR" sz="1100" dirty="0">
                <a:latin typeface="Exo 2" pitchFamily="2" charset="-52"/>
                <a:cs typeface="Arial" panose="020B0604020202020204" pitchFamily="34" charset="0"/>
              </a:rPr>
              <a:t>Никакая информация, приведенная или упомянутая в настоящей Презентации, не является основанием для каких-либо договорных обязательств. Ни Компания, ни аффилированные лица, работники, должностные лица, представители, агенты, советники и консультанты не принимают никакой ответственности ни за какие убытки, прямые или косвенные, возникшие в результате использования настоящей Презентации или информации, содержащейся в настоящей Презентации.</a:t>
            </a:r>
          </a:p>
          <a:p>
            <a:pPr algn="just">
              <a:spcBef>
                <a:spcPct val="0"/>
              </a:spcBef>
              <a:defRPr/>
            </a:pPr>
            <a:r>
              <a:rPr lang="ru-RU" altLang="ko-KR" sz="1100" dirty="0">
                <a:latin typeface="Exo 2" pitchFamily="2" charset="-52"/>
                <a:cs typeface="Arial" panose="020B0604020202020204" pitchFamily="34" charset="0"/>
              </a:rPr>
              <a:t>Любая информация о планах и любых будущих событиях, содержащаяся в настоящей Презентации, является неопределенной и может существенно отличаться от фактов и событий, которые наступят в будущем в действительности. Лицо, получившее настоящую Презентацию, предупреждено, что ничто в настоящей Презентации не является гарантией или заверением или обещанием или обязательством относительно будущих событий и фактов, и любые будущие реальные результаты, события и факты могут существенно отличаться от информации, указанной в настоящей Презентации. Соответственно, ни Компания, ни ее аффилированные лица, работники, должностные лица, представители, агенты, советники и консультанты не дают (и не дадут в будущем) никаких гарантий, заверений, обещаний или обязательств относительно наступления, достоверности, исполнимости или достижимости таких планов или любых будущих событий или фактов.</a:t>
            </a:r>
          </a:p>
          <a:p>
            <a:pPr algn="just">
              <a:spcBef>
                <a:spcPct val="0"/>
              </a:spcBef>
              <a:defRPr/>
            </a:pPr>
            <a:endParaRPr lang="ru-RU" altLang="ko-KR" sz="1100" dirty="0">
              <a:solidFill>
                <a:srgbClr val="FF0000"/>
              </a:solidFill>
              <a:latin typeface="Exo 2" pitchFamily="2" charset="-52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ru-RU" altLang="ko-KR" sz="1100" dirty="0">
                <a:solidFill>
                  <a:srgbClr val="FF0000"/>
                </a:solidFill>
                <a:latin typeface="Exo 2" pitchFamily="2" charset="-52"/>
                <a:cs typeface="Arial" panose="020B0604020202020204" pitchFamily="34" charset="0"/>
              </a:rPr>
              <a:t>ИНФОРМАЦИЯ, СОДЕРЖАЩАЯСЯ В НАСТОЯЩЕМ ДОКУМЕНТЕ, НЕ ПРЕДНАЗНАЧЕНА ДЛЯ ПУБЛИКАЦИИ ИЛИ РАСПРОСТРАНЕНИЯ, ПРЯМО ИЛИ КОСВЕННО. ИНФОРМАЦИЯ, СОДЕРЖАЩАЯСЯ В НАСТОЯЩЕМ ДОКУМЕНТЕ, МОЖЕТ БЫТЬ ИСПОЛЬЗОВАНА ИСКЛЮЧИТЕЛЬНО С ИНФОРМАЦИОННЫМИ ЦЕЛЯМИ, НЕ ЯВЛЯЕТСЯ И НЕ ДОЛЖНА РАССМАТРИВАТЬСЯ КАК ПРЕДЛОЖЕНИЕ ДОЛЕЙ, ЦЕННЫХ БУМАГ ИЛИ АКТИВОВ ИЛИ ИМУЩЕСТВЕННЫХ ПРАВ.</a:t>
            </a:r>
          </a:p>
          <a:p>
            <a:pPr algn="just">
              <a:spcBef>
                <a:spcPct val="0"/>
              </a:spcBef>
              <a:defRPr/>
            </a:pPr>
            <a:endParaRPr lang="ru-RU" altLang="ko-KR" sz="1100" dirty="0">
              <a:latin typeface="Exo 2" pitchFamily="2" charset="-52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endParaRPr lang="ru-RU" altLang="ko-KR" sz="1100" dirty="0">
              <a:latin typeface="Exo 2" pitchFamily="2" charset="-52"/>
              <a:cs typeface="Arial" panose="020B060402020202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0BFD3BBC-0CD2-41A6-87F8-8EE634A962B0}"/>
              </a:ext>
            </a:extLst>
          </p:cNvPr>
          <p:cNvSpPr txBox="1">
            <a:spLocks/>
          </p:cNvSpPr>
          <p:nvPr/>
        </p:nvSpPr>
        <p:spPr>
          <a:xfrm>
            <a:off x="960137" y="19005"/>
            <a:ext cx="5378773" cy="1112515"/>
          </a:xfrm>
          <a:prstGeom prst="rect">
            <a:avLst/>
          </a:prstGeom>
        </p:spPr>
        <p:txBody>
          <a:bodyPr vert="horz" lIns="91415" tIns="45708" rIns="91415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599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Конфиденциальность</a:t>
            </a:r>
            <a:endParaRPr lang="ru-RU" sz="3599" dirty="0">
              <a:solidFill>
                <a:srgbClr val="FF0000"/>
              </a:solidFill>
              <a:latin typeface="Exo 2 ExtraBold" pitchFamily="2" charset="-52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A47AEE0-F3E2-4E53-AB84-1DDE88D8EFBD}"/>
              </a:ext>
            </a:extLst>
          </p:cNvPr>
          <p:cNvSpPr txBox="1"/>
          <p:nvPr/>
        </p:nvSpPr>
        <p:spPr>
          <a:xfrm>
            <a:off x="11372850" y="61175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678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F32899E-46DA-4591-8FB7-30B95AB54364}"/>
              </a:ext>
            </a:extLst>
          </p:cNvPr>
          <p:cNvSpPr txBox="1"/>
          <p:nvPr/>
        </p:nvSpPr>
        <p:spPr>
          <a:xfrm>
            <a:off x="6699098" y="320625"/>
            <a:ext cx="6472897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052" dirty="0">
              <a:latin typeface="Century Gothic" panose="020B0502020202020204" pitchFamily="34" charset="0"/>
            </a:endParaRPr>
          </a:p>
          <a:p>
            <a:r>
              <a:rPr lang="ru-RU" sz="2052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411A6F25-2E0A-4D33-A43F-CD76DA9BD8C3}"/>
              </a:ext>
            </a:extLst>
          </p:cNvPr>
          <p:cNvSpPr txBox="1">
            <a:spLocks/>
          </p:cNvSpPr>
          <p:nvPr/>
        </p:nvSpPr>
        <p:spPr>
          <a:xfrm>
            <a:off x="952602" y="207884"/>
            <a:ext cx="5378773" cy="736909"/>
          </a:xfrm>
          <a:prstGeom prst="rect">
            <a:avLst/>
          </a:prstGeom>
        </p:spPr>
        <p:txBody>
          <a:bodyPr vert="horz" lIns="91415" tIns="45708" rIns="91415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599" dirty="0">
                <a:solidFill>
                  <a:srgbClr val="FF0000"/>
                </a:solidFill>
                <a:latin typeface="Exo 2 ExtraBold" pitchFamily="2" charset="-52"/>
                <a:ea typeface="Verdana" panose="020B0604030504040204" pitchFamily="34" charset="0"/>
                <a:cs typeface="Arial" panose="020B0604020202020204" pitchFamily="34" charset="0"/>
              </a:rPr>
              <a:t>Резюме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="" xmlns:a16="http://schemas.microsoft.com/office/drawing/2014/main" id="{84A904B1-ADE9-4654-A09C-8DC1778FC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223935"/>
              </p:ext>
            </p:extLst>
          </p:nvPr>
        </p:nvGraphicFramePr>
        <p:xfrm>
          <a:off x="1079500" y="1207101"/>
          <a:ext cx="10045700" cy="4748237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21974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4820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67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Exo 2 ExtraBold" pitchFamily="2" charset="-52"/>
                        </a:rPr>
                        <a:t>Продукт</a:t>
                      </a:r>
                      <a:endParaRPr lang="ru-RU" sz="1400" b="0" dirty="0">
                        <a:latin typeface="Exo 2 ExtraBold" pitchFamily="2" charset="-52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18716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Exo 2" pitchFamily="2" charset="-52"/>
                        </a:rPr>
                        <a:t>Гибкий рекуператор воздуха – конструкция приточно-вытяжной вентиляционной системы для передачи тепловой энергии от вытяжного воздуха к приточному воздуху, подаваемому в помещение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Exo 2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73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Exo 2 ExtraBold" pitchFamily="2" charset="-52"/>
                        </a:rPr>
                        <a:t>Категория</a:t>
                      </a:r>
                      <a:endParaRPr lang="ru-RU" sz="1400" b="0" dirty="0">
                        <a:latin typeface="Exo 2 ExtraBold" pitchFamily="2" charset="-52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tc>
                  <a:txBody>
                    <a:bodyPr/>
                    <a:lstStyle/>
                    <a:p>
                      <a:pPr marL="0" indent="0" algn="just">
                        <a:buClr>
                          <a:srgbClr val="18716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400" b="0" dirty="0">
                          <a:latin typeface="Exo 2" pitchFamily="2" charset="-52"/>
                        </a:rPr>
                        <a:t>Энергоэффективные технологии</a:t>
                      </a:r>
                      <a:endParaRPr lang="ru-RU" sz="1400" b="0" dirty="0"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41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Exo 2 ExtraBold" pitchFamily="2" charset="-52"/>
                        </a:rPr>
                        <a:t>География</a:t>
                      </a:r>
                      <a:endParaRPr lang="ru-RU" sz="1400" b="0" dirty="0">
                        <a:latin typeface="Exo 2 ExtraBold" pitchFamily="2" charset="-52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ts val="600"/>
                        </a:spcBef>
                        <a:buClr>
                          <a:srgbClr val="18716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400" b="0" dirty="0">
                          <a:latin typeface="Exo 2" pitchFamily="2" charset="-52"/>
                        </a:rPr>
                        <a:t>На первом этапе: РФ</a:t>
                      </a:r>
                      <a:endParaRPr lang="ru-RU" sz="1400" b="0" u="none" strike="noStrike" cap="none" dirty="0">
                        <a:solidFill>
                          <a:schemeClr val="tx1"/>
                        </a:solidFill>
                        <a:latin typeface="Exo 2" pitchFamily="2" charset="-52"/>
                        <a:sym typeface="Arial"/>
                      </a:endParaRPr>
                    </a:p>
                    <a:p>
                      <a:pPr marL="0" indent="0" algn="just">
                        <a:spcBef>
                          <a:spcPts val="600"/>
                        </a:spcBef>
                        <a:buClr>
                          <a:srgbClr val="18716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chemeClr val="tx1"/>
                          </a:solidFill>
                          <a:latin typeface="Exo 2" pitchFamily="2" charset="-52"/>
                          <a:sym typeface="Arial"/>
                        </a:rPr>
                        <a:t>В перспективе 2-3 лет: ЕС, Китай, США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Exo 2" pitchFamily="2" charset="-52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04255" marR="104255" marT="52127" marB="52127" anchor="ctr"/>
                </a:tc>
                <a:extLst>
                  <a:ext uri="{0D108BD9-81ED-4DB2-BD59-A6C34878D82A}">
                    <a16:rowId xmlns="" xmlns:a16="http://schemas.microsoft.com/office/drawing/2014/main" val="3033979246"/>
                  </a:ext>
                </a:extLst>
              </a:tr>
              <a:tr h="4799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Exo 2 ExtraBold" pitchFamily="2" charset="-52"/>
                        </a:rPr>
                        <a:t>Стадия</a:t>
                      </a:r>
                      <a:endParaRPr lang="ru-RU" sz="1400" b="0" dirty="0">
                        <a:latin typeface="Exo 2 ExtraBold" pitchFamily="2" charset="-52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tc>
                  <a:txBody>
                    <a:bodyPr/>
                    <a:lstStyle/>
                    <a:p>
                      <a:pPr marL="0" indent="0" algn="just">
                        <a:buClr>
                          <a:srgbClr val="18716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Exo 2" pitchFamily="2" charset="-52"/>
                        </a:rPr>
                        <a:t>Созданы 3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Exo 2" pitchFamily="2" charset="-52"/>
                        </a:rPr>
                        <a:t>D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Exo 2" pitchFamily="2" charset="-52"/>
                        </a:rPr>
                        <a:t>-модели основных узлов рекуператора, собран опытный образец, планируется проведение лабораторных испытаний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Exo 2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3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Exo 2 ExtraBold" pitchFamily="2" charset="-52"/>
                        </a:rPr>
                        <a:t>Требуемые инвестиции</a:t>
                      </a:r>
                      <a:endParaRPr lang="ru-RU" sz="1400" b="0" dirty="0">
                        <a:latin typeface="Exo 2 ExtraBold" pitchFamily="2" charset="-52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tc>
                  <a:txBody>
                    <a:bodyPr/>
                    <a:lstStyle/>
                    <a:p>
                      <a:pPr marL="0" indent="0" algn="just">
                        <a:buClr>
                          <a:srgbClr val="18716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400" b="0" dirty="0">
                          <a:latin typeface="Exo 2" pitchFamily="2" charset="-52"/>
                        </a:rPr>
                        <a:t>6 млн руб. </a:t>
                      </a:r>
                      <a:endParaRPr lang="ru-RU" sz="1400" b="0" dirty="0">
                        <a:solidFill>
                          <a:srgbClr val="FF0000"/>
                        </a:solidFill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5928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latin typeface="Exo 2 ExtraBold" pitchFamily="2" charset="-52"/>
                        </a:rPr>
                        <a:t>Команда</a:t>
                      </a:r>
                      <a:endParaRPr lang="ru-RU" sz="1400" b="0" dirty="0">
                        <a:latin typeface="Exo 2 ExtraBold" pitchFamily="2" charset="-52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tc>
                  <a:txBody>
                    <a:bodyPr/>
                    <a:lstStyle/>
                    <a:p>
                      <a:pPr marL="0" indent="0" algn="just">
                        <a:buClr>
                          <a:srgbClr val="18716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400" b="0" dirty="0">
                          <a:latin typeface="Exo 2" pitchFamily="2" charset="-52"/>
                        </a:rPr>
                        <a:t>2 человека.</a:t>
                      </a:r>
                      <a:r>
                        <a:rPr lang="ru-RU" sz="1400" b="0" baseline="0" dirty="0">
                          <a:latin typeface="Exo 2" pitchFamily="2" charset="-52"/>
                        </a:rPr>
                        <a:t> Лидер и автор проекта </a:t>
                      </a:r>
                      <a:r>
                        <a:rPr lang="ru-RU" sz="1400" b="0" dirty="0">
                          <a:latin typeface="Exo 2" pitchFamily="2" charset="-52"/>
                        </a:rPr>
                        <a:t>– Бобылев Олег Анатольевич</a:t>
                      </a:r>
                      <a:r>
                        <a:rPr lang="ru-RU" sz="1400" b="0" u="none" strike="noStrike" cap="none" dirty="0">
                          <a:solidFill>
                            <a:schemeClr val="tx1"/>
                          </a:solidFill>
                          <a:latin typeface="Exo 2" pitchFamily="2" charset="-52"/>
                          <a:sym typeface="Arial"/>
                        </a:rPr>
                        <a:t>, а</a:t>
                      </a:r>
                      <a:r>
                        <a:rPr lang="ru-RU" sz="1400" b="0" u="none" strike="noStrike" cap="none" baseline="0" dirty="0">
                          <a:solidFill>
                            <a:schemeClr val="tx1"/>
                          </a:solidFill>
                          <a:latin typeface="Exo 2" pitchFamily="2" charset="-52"/>
                          <a:sym typeface="Arial"/>
                        </a:rPr>
                        <a:t>втор 5 патентов на изобретения в РФ и за рубежом, получатель гранта Фонда содействия инновациям (ФАСИ) на разработку технологии </a:t>
                      </a:r>
                      <a:r>
                        <a:rPr lang="ru-RU" sz="1400" b="0" u="none" strike="noStrike" cap="none" baseline="0" dirty="0" err="1">
                          <a:solidFill>
                            <a:schemeClr val="tx1"/>
                          </a:solidFill>
                          <a:latin typeface="Exo 2" pitchFamily="2" charset="-52"/>
                          <a:sym typeface="Arial"/>
                        </a:rPr>
                        <a:t>геликоидной</a:t>
                      </a:r>
                      <a:r>
                        <a:rPr lang="ru-RU" sz="1400" b="0" u="none" strike="noStrike" cap="none" baseline="0" dirty="0">
                          <a:solidFill>
                            <a:schemeClr val="tx1"/>
                          </a:solidFill>
                          <a:latin typeface="Exo 2" pitchFamily="2" charset="-52"/>
                          <a:sym typeface="Arial"/>
                        </a:rPr>
                        <a:t> перфорации пластов.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Exo 2" pitchFamily="2" charset="-52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04255" marR="104255" marT="52127" marB="52127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63211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latin typeface="Exo 2 ExtraBold" pitchFamily="2" charset="-52"/>
                        </a:rPr>
                        <a:t>Патенты</a:t>
                      </a:r>
                      <a:endParaRPr lang="ru-RU" sz="1400" b="0" dirty="0">
                        <a:latin typeface="Exo 2 ExtraBold" pitchFamily="2" charset="-52"/>
                        <a:cs typeface="Arial" panose="020B0604020202020204" pitchFamily="34" charset="0"/>
                      </a:endParaRPr>
                    </a:p>
                  </a:txBody>
                  <a:tcPr marL="104255" marR="104255" marT="52127" marB="52127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18716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0" u="none" strike="noStrike" cap="none" dirty="0">
                          <a:solidFill>
                            <a:schemeClr val="tx1"/>
                          </a:solidFill>
                          <a:latin typeface="Exo 2" pitchFamily="2" charset="-52"/>
                          <a:sym typeface="Arial"/>
                        </a:rPr>
                        <a:t>Заявка на изобретение №2021106605 от 15.03.2021 г.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18716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0" u="none" strike="noStrike" kern="1200" cap="none" dirty="0">
                          <a:solidFill>
                            <a:schemeClr val="tx1"/>
                          </a:solidFill>
                          <a:latin typeface="Exo 2" pitchFamily="2" charset="-52"/>
                        </a:rPr>
                        <a:t>Следующим этапом является сертификация гибкого рекуператора для возможности его использования в промышленном и гражданском строительстве в России и за рубежом</a:t>
                      </a:r>
                      <a:r>
                        <a:rPr lang="ru-RU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</a:rPr>
                        <a:t>.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Exo 2" pitchFamily="2" charset="-52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04255" marR="104255" marT="52127" marB="52127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1DDB52A-609F-4BB8-8919-577491EF63F5}"/>
              </a:ext>
            </a:extLst>
          </p:cNvPr>
          <p:cNvSpPr txBox="1"/>
          <p:nvPr/>
        </p:nvSpPr>
        <p:spPr>
          <a:xfrm>
            <a:off x="11372850" y="61175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10024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/>
          <p:cNvSpPr/>
          <p:nvPr/>
        </p:nvSpPr>
        <p:spPr>
          <a:xfrm>
            <a:off x="6851170" y="820228"/>
            <a:ext cx="4764469" cy="5803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just">
              <a:spcBef>
                <a:spcPts val="1200"/>
              </a:spcBef>
            </a:pPr>
            <a:r>
              <a:rPr lang="ru-RU" sz="1400" dirty="0">
                <a:latin typeface="Exo 2 SemiBold" pitchFamily="2" charset="-52"/>
              </a:rPr>
              <a:t>Гибкий рекуператор «</a:t>
            </a:r>
            <a:r>
              <a:rPr lang="ru-RU" sz="1400" dirty="0" err="1">
                <a:latin typeface="Exo 2 SemiBold" pitchFamily="2" charset="-52"/>
              </a:rPr>
              <a:t>Персистем</a:t>
            </a:r>
            <a:r>
              <a:rPr lang="ru-RU" sz="1400" dirty="0">
                <a:latin typeface="Exo 2 SemiBold" pitchFamily="2" charset="-52"/>
              </a:rPr>
              <a:t>» </a:t>
            </a:r>
            <a:r>
              <a:rPr lang="ru-RU" sz="1400" dirty="0">
                <a:latin typeface="Exo 2" pitchFamily="2" charset="-52"/>
              </a:rPr>
              <a:t>– это инновационная технология, которая позволит увеличить эффективность обогрева жилых домов и коммерческих помещений на 20-30% при стоимости как минимум вдвое ниже аналогов.</a:t>
            </a:r>
          </a:p>
          <a:p>
            <a:pPr algn="just">
              <a:spcBef>
                <a:spcPts val="1200"/>
              </a:spcBef>
            </a:pPr>
            <a:r>
              <a:rPr lang="ru-RU" sz="1400" dirty="0">
                <a:solidFill>
                  <a:srgbClr val="FF0000"/>
                </a:solidFill>
                <a:latin typeface="Exo 2 SemiBold" pitchFamily="2" charset="-52"/>
              </a:rPr>
              <a:t>Продукт уникален своей конструкцией и отсутствием электрической части, что ведет к снижению затрат на производство, эксплуатацию и разрешительную документацию.</a:t>
            </a:r>
          </a:p>
          <a:p>
            <a:pPr algn="just">
              <a:spcBef>
                <a:spcPts val="1200"/>
              </a:spcBef>
            </a:pPr>
            <a:endParaRPr lang="ru-RU" sz="1400" b="1" dirty="0">
              <a:latin typeface="Exo 2" pitchFamily="2" charset="-52"/>
            </a:endParaRPr>
          </a:p>
          <a:p>
            <a:pPr algn="just">
              <a:spcBef>
                <a:spcPts val="1200"/>
              </a:spcBef>
            </a:pPr>
            <a:endParaRPr lang="ru-RU" sz="1400" b="1" dirty="0">
              <a:latin typeface="Exo 2" pitchFamily="2" charset="-52"/>
            </a:endParaRPr>
          </a:p>
          <a:p>
            <a:pPr lvl="0" algn="just">
              <a:lnSpc>
                <a:spcPct val="90000"/>
              </a:lnSpc>
              <a:spcBef>
                <a:spcPts val="1200"/>
              </a:spcBef>
              <a:buClr>
                <a:srgbClr val="000000"/>
              </a:buClr>
              <a:buSzPts val="2400"/>
            </a:pPr>
            <a:endParaRPr lang="ru-RU" sz="1400" b="1" dirty="0">
              <a:latin typeface="Exo 2" pitchFamily="2" charset="-52"/>
            </a:endParaRPr>
          </a:p>
          <a:p>
            <a:pPr lvl="0" algn="just">
              <a:lnSpc>
                <a:spcPct val="90000"/>
              </a:lnSpc>
              <a:spcBef>
                <a:spcPts val="1200"/>
              </a:spcBef>
              <a:buClr>
                <a:srgbClr val="000000"/>
              </a:buClr>
              <a:buSzPts val="2400"/>
            </a:pPr>
            <a:endParaRPr lang="ru-RU" sz="1400" b="1" dirty="0">
              <a:latin typeface="Exo 2" pitchFamily="2" charset="-52"/>
            </a:endParaRPr>
          </a:p>
          <a:p>
            <a:pPr lvl="0" algn="just">
              <a:lnSpc>
                <a:spcPct val="90000"/>
              </a:lnSpc>
              <a:spcBef>
                <a:spcPts val="1200"/>
              </a:spcBef>
              <a:buClr>
                <a:srgbClr val="000000"/>
              </a:buClr>
              <a:buSzPts val="2400"/>
            </a:pPr>
            <a:r>
              <a:rPr lang="ru-RU" sz="1400" dirty="0">
                <a:latin typeface="Exo 2 SemiBold" pitchFamily="2" charset="-52"/>
              </a:rPr>
              <a:t>Преимущества рекуператора «</a:t>
            </a:r>
            <a:r>
              <a:rPr lang="ru-RU" sz="1400" dirty="0" err="1">
                <a:latin typeface="Exo 2 SemiBold" pitchFamily="2" charset="-52"/>
              </a:rPr>
              <a:t>Персистем</a:t>
            </a:r>
            <a:r>
              <a:rPr lang="ru-RU" sz="1400" dirty="0">
                <a:latin typeface="Exo 2 SemiBold" pitchFamily="2" charset="-52"/>
              </a:rPr>
              <a:t>»</a:t>
            </a:r>
            <a:r>
              <a:rPr lang="en-US" sz="1400" dirty="0">
                <a:latin typeface="Exo 2 SemiBold" pitchFamily="2" charset="-52"/>
              </a:rPr>
              <a:t>:</a:t>
            </a:r>
            <a:endParaRPr lang="ru-RU" sz="1400" dirty="0">
              <a:latin typeface="Exo 2 SemiBold" pitchFamily="2" charset="-52"/>
              <a:sym typeface="Avenir"/>
            </a:endParaRPr>
          </a:p>
          <a:p>
            <a:pPr marL="285750" indent="-285750" algn="just" fontAlgn="base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latin typeface="Exo 2" pitchFamily="2" charset="-52"/>
              </a:rPr>
              <a:t>Стоимость системы в 2-3 раза ниже по сравнению с представленными на рынке.</a:t>
            </a:r>
          </a:p>
          <a:p>
            <a:pPr marL="285750" indent="-285750" algn="just" fontAlgn="base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latin typeface="Exo 2" pitchFamily="2" charset="-52"/>
              </a:rPr>
              <a:t>Для конечного пользователя система вентиляции с рекуператором дешевле за счет экономии электроэнергии.</a:t>
            </a:r>
          </a:p>
          <a:p>
            <a:pPr algn="just" fontAlgn="base">
              <a:buClr>
                <a:srgbClr val="476E7F"/>
              </a:buClr>
            </a:pPr>
            <a:endParaRPr lang="ru-RU" sz="1400" dirty="0">
              <a:latin typeface="Exo 2" pitchFamily="2" charset="-52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932472" y="225433"/>
            <a:ext cx="7268400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3333" dirty="0">
                <a:solidFill>
                  <a:srgbClr val="FF0000"/>
                </a:solidFill>
                <a:latin typeface="Exo 2 ExtraBold" pitchFamily="2" charset="-52"/>
                <a:ea typeface="Century Gothic"/>
                <a:cs typeface="Century Gothic"/>
                <a:sym typeface="Century Gothic"/>
              </a:rPr>
              <a:t>Описание проекта</a:t>
            </a:r>
            <a:endParaRPr sz="3333" dirty="0">
              <a:solidFill>
                <a:srgbClr val="FF0000"/>
              </a:solidFill>
              <a:latin typeface="Exo 2 ExtraBold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p33"/>
          <p:cNvSpPr txBox="1"/>
          <p:nvPr/>
        </p:nvSpPr>
        <p:spPr>
          <a:xfrm>
            <a:off x="845050" y="907687"/>
            <a:ext cx="5564373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228600" indent="-22860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Exo 2" pitchFamily="2" charset="-52"/>
                <a:ea typeface="Century Gothic"/>
                <a:cs typeface="Century Gothic"/>
              </a:rPr>
              <a:t>Малая эффективность систем обогрева жилых домов приводит к росту расходов на теплоэнергию: </a:t>
            </a:r>
            <a:r>
              <a:rPr lang="ru-RU" sz="1400" b="1" dirty="0">
                <a:latin typeface="Exo 2" pitchFamily="2" charset="-52"/>
                <a:ea typeface="Century Gothic"/>
                <a:cs typeface="Century Gothic"/>
              </a:rPr>
              <a:t>до половины </a:t>
            </a:r>
            <a:r>
              <a:rPr lang="ru-RU" sz="1400" b="1" dirty="0">
                <a:latin typeface="Exo 2 SemiBold" pitchFamily="2" charset="-52"/>
                <a:ea typeface="Century Gothic"/>
                <a:cs typeface="Century Gothic"/>
              </a:rPr>
              <a:t>всего потребляемого тепла уносится системами вентиляции в атмосферу</a:t>
            </a:r>
            <a:r>
              <a:rPr lang="ru-RU" sz="1400" dirty="0">
                <a:latin typeface="Exo 2 SemiBold" pitchFamily="2" charset="-52"/>
                <a:ea typeface="Century Gothic"/>
                <a:cs typeface="Century Gothic"/>
              </a:rPr>
              <a:t>. </a:t>
            </a:r>
          </a:p>
          <a:p>
            <a:pPr marL="228600" indent="-228600" algn="just">
              <a:spcBef>
                <a:spcPts val="120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Exo 2" pitchFamily="2" charset="-52"/>
                <a:ea typeface="Century Gothic"/>
                <a:cs typeface="Century Gothic"/>
              </a:rPr>
              <a:t>Значительную часть тепловой энергии можно сэкономить с помощью </a:t>
            </a:r>
            <a:r>
              <a:rPr lang="ru-RU" sz="1400" b="1" dirty="0">
                <a:latin typeface="Exo 2 SemiBold" pitchFamily="2" charset="-52"/>
                <a:ea typeface="Century Gothic"/>
                <a:cs typeface="Century Gothic"/>
              </a:rPr>
              <a:t>рекуператора</a:t>
            </a:r>
            <a:r>
              <a:rPr lang="ru-RU" sz="1400" dirty="0">
                <a:latin typeface="Exo 2" pitchFamily="2" charset="-52"/>
                <a:ea typeface="Century Gothic"/>
                <a:cs typeface="Century Gothic"/>
              </a:rPr>
              <a:t> – </a:t>
            </a:r>
            <a:r>
              <a:rPr lang="ru-RU" sz="1400" dirty="0">
                <a:latin typeface="Exo 2" pitchFamily="2" charset="-52"/>
              </a:rPr>
              <a:t>системы приточной вентиляции, которая передает тепловую энергию от выбрасываемого наружу воздуха к приточному воздуху, подаваемому в помещение.</a:t>
            </a:r>
          </a:p>
          <a:p>
            <a:pPr marL="285750" indent="-285750" algn="just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Exo 2 SemiBold" pitchFamily="2" charset="-52"/>
                <a:ea typeface="Century Gothic"/>
                <a:cs typeface="Century Gothic"/>
              </a:rPr>
              <a:t>Технология пока не получила широкое распространение в России </a:t>
            </a:r>
            <a:r>
              <a:rPr lang="ru-RU" sz="1400" dirty="0">
                <a:latin typeface="Exo 2" pitchFamily="2" charset="-52"/>
                <a:ea typeface="Century Gothic"/>
                <a:cs typeface="Century Gothic"/>
              </a:rPr>
              <a:t>по причине</a:t>
            </a:r>
            <a:r>
              <a:rPr lang="en-US" sz="1400" dirty="0">
                <a:latin typeface="Exo 2" pitchFamily="2" charset="-52"/>
                <a:ea typeface="Century Gothic"/>
                <a:cs typeface="Century Gothic"/>
              </a:rPr>
              <a:t>:</a:t>
            </a:r>
            <a:endParaRPr lang="ru-RU" sz="1400" dirty="0">
              <a:latin typeface="Exo 2" pitchFamily="2" charset="-52"/>
              <a:ea typeface="Century Gothic"/>
              <a:cs typeface="Century Gothic"/>
            </a:endParaRPr>
          </a:p>
          <a:p>
            <a:pPr marL="684000" lvl="1" indent="-396000" algn="just">
              <a:spcBef>
                <a:spcPts val="1200"/>
              </a:spcBef>
              <a:buClr>
                <a:srgbClr val="FF0000"/>
              </a:buClr>
              <a:buSzPct val="150000"/>
              <a:buFont typeface="Century Gothic" panose="020B0502020202020204" pitchFamily="34" charset="0"/>
              <a:buChar char="×"/>
            </a:pPr>
            <a:r>
              <a:rPr lang="ru-RU" sz="1400" dirty="0">
                <a:latin typeface="Exo 2" pitchFamily="2" charset="-52"/>
                <a:ea typeface="Century Gothic"/>
                <a:cs typeface="Century Gothic"/>
              </a:rPr>
              <a:t>высокой стоимости (рекуператоры установлены только в 2% жилых помещений как правило бизнес</a:t>
            </a:r>
            <a:r>
              <a:rPr lang="en-US" sz="1400" dirty="0">
                <a:latin typeface="Exo 2" pitchFamily="2" charset="-52"/>
                <a:ea typeface="Century Gothic"/>
                <a:cs typeface="Century Gothic"/>
              </a:rPr>
              <a:t>/</a:t>
            </a:r>
            <a:r>
              <a:rPr lang="ru-RU" sz="1400" dirty="0">
                <a:latin typeface="Exo 2" pitchFamily="2" charset="-52"/>
                <a:ea typeface="Century Gothic"/>
                <a:cs typeface="Century Gothic"/>
              </a:rPr>
              <a:t>элитного класса)</a:t>
            </a:r>
            <a:r>
              <a:rPr lang="en-US" sz="1400" dirty="0">
                <a:latin typeface="Exo 2" pitchFamily="2" charset="-52"/>
                <a:ea typeface="Century Gothic"/>
                <a:cs typeface="Century Gothic"/>
              </a:rPr>
              <a:t>;</a:t>
            </a:r>
          </a:p>
          <a:p>
            <a:pPr marL="684000" lvl="1" indent="-396000" algn="just">
              <a:spcBef>
                <a:spcPts val="1200"/>
              </a:spcBef>
              <a:buClr>
                <a:srgbClr val="FF0000"/>
              </a:buClr>
              <a:buSzPct val="150000"/>
              <a:buFont typeface="Century Gothic" panose="020B0502020202020204" pitchFamily="34" charset="0"/>
              <a:buChar char="×"/>
            </a:pPr>
            <a:r>
              <a:rPr lang="ru-RU" sz="1400" dirty="0">
                <a:latin typeface="Exo 2" pitchFamily="2" charset="-52"/>
                <a:ea typeface="Century Gothic"/>
                <a:cs typeface="Century Gothic"/>
              </a:rPr>
              <a:t>сложности установки (имеются ограничения по высотности строений)</a:t>
            </a:r>
            <a:r>
              <a:rPr lang="en-US" sz="1400" dirty="0">
                <a:latin typeface="Exo 2" pitchFamily="2" charset="-52"/>
                <a:ea typeface="Century Gothic"/>
                <a:cs typeface="Century Gothic"/>
              </a:rPr>
              <a:t>;</a:t>
            </a:r>
            <a:endParaRPr lang="ru-RU" sz="1400" dirty="0">
              <a:latin typeface="Exo 2" pitchFamily="2" charset="-52"/>
              <a:ea typeface="Century Gothic"/>
              <a:cs typeface="Century Gothic"/>
            </a:endParaRPr>
          </a:p>
          <a:p>
            <a:pPr marL="684000" lvl="1" indent="-396000" algn="just">
              <a:spcBef>
                <a:spcPts val="1200"/>
              </a:spcBef>
              <a:buClr>
                <a:srgbClr val="FF0000"/>
              </a:buClr>
              <a:buSzPct val="150000"/>
              <a:buFont typeface="Century Gothic" panose="020B0502020202020204" pitchFamily="34" charset="0"/>
              <a:buChar char="×"/>
            </a:pPr>
            <a:r>
              <a:rPr lang="ru-RU" sz="1400" dirty="0">
                <a:latin typeface="Exo 2" pitchFamily="2" charset="-52"/>
                <a:ea typeface="Century Gothic"/>
                <a:cs typeface="Century Gothic"/>
              </a:rPr>
              <a:t>дополнительных затрат на монтаж и систему приточно-вытяжной вентиляции (проектирование вентиляционных систем квартир на основе установок с рекуператором потребует дополнительных работ по сведению всех воздуховодов в одну точку – приточно-вытяжную установку).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342539E-05FE-4BC7-9363-7B26EB947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074" y="3327230"/>
            <a:ext cx="1662765" cy="12172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8DAA970-5C26-4559-96D9-26D2B1C6EC0C}"/>
              </a:ext>
            </a:extLst>
          </p:cNvPr>
          <p:cNvSpPr txBox="1"/>
          <p:nvPr/>
        </p:nvSpPr>
        <p:spPr>
          <a:xfrm>
            <a:off x="10227595" y="3190385"/>
            <a:ext cx="25422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Exo 2" pitchFamily="2" charset="-52"/>
              </a:rPr>
              <a:t>Адаптеры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C03AD76-E195-45FA-9F76-1B4DFB795CB6}"/>
              </a:ext>
            </a:extLst>
          </p:cNvPr>
          <p:cNvSpPr txBox="1"/>
          <p:nvPr/>
        </p:nvSpPr>
        <p:spPr>
          <a:xfrm>
            <a:off x="10024705" y="4082804"/>
            <a:ext cx="1634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Exo 2" pitchFamily="2" charset="-52"/>
              </a:rPr>
              <a:t>Теплообменный модуль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B3E3008B-5137-4157-A316-730E879A9E44}"/>
              </a:ext>
            </a:extLst>
          </p:cNvPr>
          <p:cNvSpPr txBox="1"/>
          <p:nvPr/>
        </p:nvSpPr>
        <p:spPr>
          <a:xfrm>
            <a:off x="6974528" y="3398788"/>
            <a:ext cx="21043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Внешний вид гибкого рекуператора «</a:t>
            </a:r>
            <a:r>
              <a:rPr lang="ru-RU" sz="1200" b="1" dirty="0" err="1">
                <a:latin typeface="Century Gothic" panose="020B0502020202020204" pitchFamily="34" charset="0"/>
              </a:rPr>
              <a:t>Персистем</a:t>
            </a:r>
            <a:r>
              <a:rPr lang="ru-RU" sz="1200" b="1" dirty="0">
                <a:latin typeface="Century Gothic" panose="020B0502020202020204" pitchFamily="34" charset="0"/>
              </a:rPr>
              <a:t>»:</a:t>
            </a:r>
            <a:endParaRPr lang="ru-RU" sz="1200" dirty="0"/>
          </a:p>
        </p:txBody>
      </p:sp>
      <p:sp>
        <p:nvSpPr>
          <p:cNvPr id="2" name="Стрелка: шеврон 1">
            <a:extLst>
              <a:ext uri="{FF2B5EF4-FFF2-40B4-BE49-F238E27FC236}">
                <a16:creationId xmlns="" xmlns:a16="http://schemas.microsoft.com/office/drawing/2014/main" id="{E2E50CBE-0FA0-4390-8B0C-B4C9A17873A2}"/>
              </a:ext>
            </a:extLst>
          </p:cNvPr>
          <p:cNvSpPr/>
          <p:nvPr/>
        </p:nvSpPr>
        <p:spPr>
          <a:xfrm>
            <a:off x="6600486" y="3075552"/>
            <a:ext cx="355600" cy="646400"/>
          </a:xfrm>
          <a:prstGeom prst="chevron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7FD0D7E-5CE0-4305-BDDA-A1645FD1D179}"/>
              </a:ext>
            </a:extLst>
          </p:cNvPr>
          <p:cNvSpPr txBox="1"/>
          <p:nvPr/>
        </p:nvSpPr>
        <p:spPr>
          <a:xfrm>
            <a:off x="11372850" y="611750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4</a:t>
            </a:r>
          </a:p>
        </p:txBody>
      </p:sp>
      <p:sp>
        <p:nvSpPr>
          <p:cNvPr id="11" name="Google Shape;712;p48">
            <a:extLst>
              <a:ext uri="{FF2B5EF4-FFF2-40B4-BE49-F238E27FC236}">
                <a16:creationId xmlns="" xmlns:a16="http://schemas.microsoft.com/office/drawing/2014/main" id="{B3C0830C-185F-4729-9AED-7C950D0B4A3C}"/>
              </a:ext>
            </a:extLst>
          </p:cNvPr>
          <p:cNvSpPr/>
          <p:nvPr/>
        </p:nvSpPr>
        <p:spPr>
          <a:xfrm>
            <a:off x="835874" y="892276"/>
            <a:ext cx="5721538" cy="5594555"/>
          </a:xfrm>
          <a:prstGeom prst="rect">
            <a:avLst/>
          </a:prstGeom>
          <a:noFill/>
          <a:ln w="76200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48"/>
          <p:cNvSpPr/>
          <p:nvPr/>
        </p:nvSpPr>
        <p:spPr>
          <a:xfrm>
            <a:off x="1296533" y="5010310"/>
            <a:ext cx="1368000" cy="1368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0000"/>
              </a:solidFill>
            </a:endParaRPr>
          </a:p>
        </p:txBody>
      </p:sp>
      <p:sp>
        <p:nvSpPr>
          <p:cNvPr id="707" name="Google Shape;707;p48"/>
          <p:cNvSpPr/>
          <p:nvPr/>
        </p:nvSpPr>
        <p:spPr>
          <a:xfrm>
            <a:off x="1174933" y="3136667"/>
            <a:ext cx="1577600" cy="1558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0000"/>
              </a:solidFill>
            </a:endParaRPr>
          </a:p>
        </p:txBody>
      </p:sp>
      <p:sp>
        <p:nvSpPr>
          <p:cNvPr id="708" name="Google Shape;708;p48"/>
          <p:cNvSpPr/>
          <p:nvPr/>
        </p:nvSpPr>
        <p:spPr>
          <a:xfrm>
            <a:off x="1036733" y="1213300"/>
            <a:ext cx="1808800" cy="1784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0000"/>
              </a:solidFill>
            </a:endParaRPr>
          </a:p>
        </p:txBody>
      </p:sp>
      <p:sp>
        <p:nvSpPr>
          <p:cNvPr id="710" name="Google Shape;710;p48"/>
          <p:cNvSpPr txBox="1"/>
          <p:nvPr/>
        </p:nvSpPr>
        <p:spPr>
          <a:xfrm>
            <a:off x="2937767" y="1357935"/>
            <a:ext cx="3882133" cy="1336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ru" b="1" dirty="0">
                <a:solidFill>
                  <a:schemeClr val="dk1"/>
                </a:solidFill>
                <a:latin typeface="Exo 2 ExtraBold" pitchFamily="2" charset="-52"/>
                <a:ea typeface="Century Gothic"/>
                <a:cs typeface="Century Gothic"/>
                <a:sym typeface="Century Gothic"/>
              </a:rPr>
              <a:t>Мировой рынок теплообменного оборудования</a:t>
            </a:r>
            <a:endParaRPr b="1" dirty="0">
              <a:solidFill>
                <a:schemeClr val="dk1"/>
              </a:solidFill>
              <a:latin typeface="Exo 2 ExtraBold" pitchFamily="2" charset="-52"/>
              <a:ea typeface="Century Gothic"/>
              <a:cs typeface="Century Gothic"/>
              <a:sym typeface="Century Gothic"/>
            </a:endParaRPr>
          </a:p>
          <a:p>
            <a:pPr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</a:pPr>
            <a:r>
              <a:rPr lang="ru" sz="105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ea typeface="Century Gothic"/>
                <a:cs typeface="Century Gothic"/>
                <a:sym typeface="Century Gothic"/>
              </a:rPr>
              <a:t>Источник: Heat Exchangers Market: </a:t>
            </a:r>
            <a:r>
              <a:rPr lang="ru" sz="1050" u="sng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https://www.marketsandmarkets.com/Market-Reports/heat-exchanger-market-750.html</a:t>
            </a:r>
            <a:r>
              <a:rPr lang="ru" sz="105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ea typeface="Century Gothic"/>
                <a:cs typeface="Century Gothic"/>
                <a:sym typeface="Century Gothic"/>
              </a:rPr>
              <a:t> </a:t>
            </a:r>
            <a:endParaRPr sz="1050" dirty="0">
              <a:solidFill>
                <a:schemeClr val="bg1">
                  <a:lumMod val="50000"/>
                </a:schemeClr>
              </a:solidFill>
              <a:latin typeface="Exo 2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1" name="Google Shape;711;p48"/>
          <p:cNvSpPr txBox="1"/>
          <p:nvPr/>
        </p:nvSpPr>
        <p:spPr>
          <a:xfrm>
            <a:off x="2952955" y="3038526"/>
            <a:ext cx="3968545" cy="152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ru" b="1" dirty="0">
                <a:solidFill>
                  <a:schemeClr val="dk1"/>
                </a:solidFill>
                <a:latin typeface="Exo 2 ExtraBold" pitchFamily="2" charset="-52"/>
                <a:ea typeface="Century Gothic"/>
                <a:cs typeface="Century Gothic"/>
                <a:sym typeface="Century Gothic"/>
              </a:rPr>
              <a:t>Потенциальная доля рынка теплообменного оборудования</a:t>
            </a:r>
            <a:endParaRPr b="1" dirty="0">
              <a:solidFill>
                <a:schemeClr val="dk1"/>
              </a:solidFill>
              <a:latin typeface="Exo 2 ExtraBold" pitchFamily="2" charset="-52"/>
              <a:ea typeface="Century Gothic"/>
              <a:cs typeface="Century Gothic"/>
              <a:sym typeface="Century Gothic"/>
            </a:endParaRPr>
          </a:p>
          <a:p>
            <a:pPr>
              <a:buSzPts val="900"/>
            </a:pPr>
            <a:r>
              <a:rPr lang="ru" sz="105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ea typeface="Century Gothic"/>
                <a:cs typeface="Century Gothic"/>
                <a:sym typeface="Century Gothic"/>
              </a:rPr>
              <a:t>Гипотеза – 10% от европейского рынка (включая Россиию), который составляет треть мирового.</a:t>
            </a:r>
          </a:p>
          <a:p>
            <a:pPr>
              <a:buSzPts val="900"/>
            </a:pPr>
            <a:r>
              <a:rPr lang="ru" sz="105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ea typeface="Century Gothic"/>
                <a:cs typeface="Century Gothic"/>
                <a:sym typeface="Century Gothic"/>
              </a:rPr>
              <a:t>Heat Exchangers Market: </a:t>
            </a:r>
            <a:r>
              <a:rPr lang="ru" sz="1050" u="sng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https://www.marketsandmarkets.com/Market-Reports/heat-exchanger-market-750.html</a:t>
            </a:r>
            <a:r>
              <a:rPr lang="ru" sz="105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ea typeface="Century Gothic"/>
                <a:cs typeface="Century Gothic"/>
                <a:sym typeface="Century Gothic"/>
              </a:rPr>
              <a:t> </a:t>
            </a:r>
            <a:endParaRPr sz="1050" dirty="0">
              <a:solidFill>
                <a:schemeClr val="bg1">
                  <a:lumMod val="50000"/>
                </a:schemeClr>
              </a:solidFill>
              <a:highlight>
                <a:srgbClr val="FEFEFE"/>
              </a:highlight>
              <a:latin typeface="Exo 2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2" name="Google Shape;712;p48"/>
          <p:cNvSpPr/>
          <p:nvPr/>
        </p:nvSpPr>
        <p:spPr>
          <a:xfrm>
            <a:off x="7020322" y="1111734"/>
            <a:ext cx="4134945" cy="5103610"/>
          </a:xfrm>
          <a:prstGeom prst="rect">
            <a:avLst/>
          </a:prstGeom>
          <a:noFill/>
          <a:ln w="76200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13" name="Google Shape;713;p48"/>
          <p:cNvSpPr txBox="1"/>
          <p:nvPr/>
        </p:nvSpPr>
        <p:spPr>
          <a:xfrm>
            <a:off x="7262933" y="1148456"/>
            <a:ext cx="59624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" sz="1600" b="1" dirty="0">
                <a:solidFill>
                  <a:schemeClr val="dk1"/>
                </a:solidFill>
                <a:latin typeface="Exo 2 ExtraBold" pitchFamily="2" charset="-52"/>
                <a:ea typeface="Century Gothic"/>
                <a:cs typeface="Century Gothic"/>
                <a:sym typeface="Century Gothic"/>
              </a:rPr>
              <a:t>Ключевые тренды</a:t>
            </a:r>
            <a:endParaRPr sz="1600" b="1" dirty="0">
              <a:solidFill>
                <a:schemeClr val="dk1"/>
              </a:solidFill>
              <a:latin typeface="Exo 2 ExtraBold" pitchFamily="2" charset="-52"/>
            </a:endParaRPr>
          </a:p>
        </p:txBody>
      </p:sp>
      <p:sp>
        <p:nvSpPr>
          <p:cNvPr id="715" name="Google Shape;715;p48"/>
          <p:cNvSpPr txBox="1"/>
          <p:nvPr/>
        </p:nvSpPr>
        <p:spPr>
          <a:xfrm>
            <a:off x="1036733" y="1631062"/>
            <a:ext cx="1831600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ru" sz="1400" b="1" dirty="0">
                <a:solidFill>
                  <a:schemeClr val="bg1"/>
                </a:solidFill>
                <a:latin typeface="Exo 2 SemiBold" pitchFamily="2" charset="-52"/>
                <a:ea typeface="Century Gothic"/>
                <a:cs typeface="Century Gothic"/>
                <a:sym typeface="Century Gothic"/>
              </a:rPr>
              <a:t>TAM</a:t>
            </a:r>
            <a:endParaRPr sz="1400" b="1" dirty="0">
              <a:solidFill>
                <a:schemeClr val="bg1"/>
              </a:solidFill>
              <a:latin typeface="Exo 2 SemiBold" pitchFamily="2" charset="-52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ru" sz="1400" b="1" dirty="0">
                <a:solidFill>
                  <a:schemeClr val="bg1"/>
                </a:solidFill>
                <a:latin typeface="Exo 2 SemiBold" pitchFamily="2" charset="-52"/>
                <a:ea typeface="Century Gothic"/>
                <a:cs typeface="Century Gothic"/>
                <a:sym typeface="Century Gothic"/>
              </a:rPr>
              <a:t>$17,2 млрд</a:t>
            </a:r>
            <a:endParaRPr sz="1400" b="1" dirty="0">
              <a:solidFill>
                <a:schemeClr val="bg1"/>
              </a:solidFill>
              <a:latin typeface="Exo 2 SemiBold" pitchFamily="2" charset="-52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ru" sz="1400" b="1" dirty="0">
                <a:solidFill>
                  <a:schemeClr val="bg1"/>
                </a:solidFill>
                <a:latin typeface="Exo 2 SemiBold" pitchFamily="2" charset="-52"/>
                <a:ea typeface="Century Gothic"/>
                <a:cs typeface="Century Gothic"/>
                <a:sym typeface="Century Gothic"/>
              </a:rPr>
              <a:t>CAGR - 6%</a:t>
            </a:r>
            <a:endParaRPr sz="1400" b="1" dirty="0">
              <a:solidFill>
                <a:schemeClr val="bg1"/>
              </a:solidFill>
              <a:latin typeface="Exo 2 SemiBold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6" name="Google Shape;716;p48"/>
          <p:cNvSpPr txBox="1"/>
          <p:nvPr/>
        </p:nvSpPr>
        <p:spPr>
          <a:xfrm>
            <a:off x="1174921" y="3645235"/>
            <a:ext cx="1592800" cy="464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667" rIns="0" bIns="0" anchor="t" anchorCtr="0">
            <a:spAutoFit/>
          </a:bodyPr>
          <a:lstStyle/>
          <a:p>
            <a:pPr algn="ctr"/>
            <a:r>
              <a:rPr lang="ru" sz="1400" b="1" dirty="0">
                <a:solidFill>
                  <a:schemeClr val="bg1"/>
                </a:solidFill>
                <a:latin typeface="Exo 2 SemiBold" pitchFamily="2" charset="-52"/>
                <a:ea typeface="Century Gothic"/>
                <a:cs typeface="Century Gothic"/>
                <a:sym typeface="Century Gothic"/>
              </a:rPr>
              <a:t>SAM</a:t>
            </a:r>
            <a:endParaRPr sz="1400" b="1" dirty="0">
              <a:solidFill>
                <a:schemeClr val="bg1"/>
              </a:solidFill>
              <a:latin typeface="Exo 2 SemiBold" pitchFamily="2" charset="-52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ru" sz="1400" b="1" dirty="0">
                <a:solidFill>
                  <a:schemeClr val="bg1"/>
                </a:solidFill>
                <a:latin typeface="Exo 2 SemiBold" pitchFamily="2" charset="-52"/>
                <a:ea typeface="Century Gothic"/>
                <a:cs typeface="Century Gothic"/>
                <a:sym typeface="Century Gothic"/>
              </a:rPr>
              <a:t>$516 млн</a:t>
            </a:r>
            <a:endParaRPr sz="1400" b="1" dirty="0">
              <a:solidFill>
                <a:schemeClr val="bg1"/>
              </a:solidFill>
              <a:latin typeface="Exo 2 SemiBold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7" name="Google Shape;717;p48"/>
          <p:cNvSpPr txBox="1"/>
          <p:nvPr/>
        </p:nvSpPr>
        <p:spPr>
          <a:xfrm>
            <a:off x="1326133" y="5342602"/>
            <a:ext cx="1308800" cy="887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6933" algn="ctr"/>
            <a:r>
              <a:rPr lang="ru" sz="1400" b="1" dirty="0">
                <a:solidFill>
                  <a:schemeClr val="bg1"/>
                </a:solidFill>
                <a:latin typeface="Exo 2 SemiBold" pitchFamily="2" charset="-52"/>
                <a:ea typeface="Century Gothic"/>
                <a:cs typeface="Century Gothic"/>
                <a:sym typeface="Century Gothic"/>
              </a:rPr>
              <a:t>SOM</a:t>
            </a:r>
            <a:endParaRPr sz="1400" b="1" dirty="0">
              <a:solidFill>
                <a:schemeClr val="bg1"/>
              </a:solidFill>
              <a:latin typeface="Exo 2 SemiBold" pitchFamily="2" charset="-52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ru" sz="1400" b="1" dirty="0">
                <a:solidFill>
                  <a:schemeClr val="bg1"/>
                </a:solidFill>
                <a:latin typeface="Exo 2 SemiBold" pitchFamily="2" charset="-52"/>
                <a:ea typeface="Century Gothic"/>
                <a:cs typeface="Century Gothic"/>
                <a:sym typeface="Century Gothic"/>
              </a:rPr>
              <a:t>$78 млн</a:t>
            </a:r>
            <a:endParaRPr sz="1400" b="1" dirty="0">
              <a:solidFill>
                <a:schemeClr val="bg1"/>
              </a:solidFill>
              <a:latin typeface="Exo 2 SemiBold" pitchFamily="2" charset="-52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ru" sz="1400" b="1" dirty="0">
                <a:solidFill>
                  <a:schemeClr val="bg1"/>
                </a:solidFill>
                <a:latin typeface="Exo 2 SemiBold" pitchFamily="2" charset="-52"/>
                <a:ea typeface="Century Gothic"/>
                <a:cs typeface="Century Gothic"/>
                <a:sym typeface="Century Gothic"/>
              </a:rPr>
              <a:t>к 2025 году</a:t>
            </a:r>
            <a:endParaRPr sz="1400" b="1" dirty="0">
              <a:solidFill>
                <a:schemeClr val="bg1"/>
              </a:solidFill>
              <a:latin typeface="Exo 2 SemiBold" pitchFamily="2" charset="-52"/>
              <a:ea typeface="Century Gothic"/>
              <a:cs typeface="Century Gothic"/>
              <a:sym typeface="Century Gothic"/>
            </a:endParaRPr>
          </a:p>
          <a:p>
            <a:pPr marL="16933" algn="ctr">
              <a:spcBef>
                <a:spcPts val="133"/>
              </a:spcBef>
            </a:pPr>
            <a:endParaRPr sz="1400" b="1" dirty="0">
              <a:solidFill>
                <a:schemeClr val="bg1"/>
              </a:solidFill>
              <a:latin typeface="Exo 2 SemiBold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8" name="Google Shape;718;p48"/>
          <p:cNvSpPr txBox="1"/>
          <p:nvPr/>
        </p:nvSpPr>
        <p:spPr>
          <a:xfrm>
            <a:off x="6912134" y="1509400"/>
            <a:ext cx="4098666" cy="429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359990" indent="-179261">
              <a:buClr>
                <a:srgbClr val="1F2A3E"/>
              </a:buClr>
              <a:buSzPts val="700"/>
              <a:buFont typeface="Montserrat"/>
              <a:buChar char="●"/>
            </a:pPr>
            <a:r>
              <a:rPr lang="ru" sz="1350" dirty="0">
                <a:solidFill>
                  <a:srgbClr val="222222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Поскольку количество потребителей электроэнергии в мире растет</a:t>
            </a:r>
            <a:r>
              <a:rPr lang="ru" sz="1350" dirty="0">
                <a:solidFill>
                  <a:srgbClr val="FF0000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, </a:t>
            </a:r>
            <a:r>
              <a:rPr lang="ru" sz="1350" b="1" dirty="0">
                <a:solidFill>
                  <a:srgbClr val="FF0000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проблема сокращения парниковых выбросов становится все более острой</a:t>
            </a:r>
            <a:r>
              <a:rPr lang="ru" sz="1350" dirty="0">
                <a:solidFill>
                  <a:srgbClr val="FF0000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. </a:t>
            </a:r>
            <a:endParaRPr sz="1350" dirty="0">
              <a:solidFill>
                <a:srgbClr val="FF0000"/>
              </a:solidFill>
              <a:highlight>
                <a:srgbClr val="FFFFFF"/>
              </a:highlight>
              <a:latin typeface="Exo 2" pitchFamily="2" charset="-52"/>
              <a:ea typeface="Century Gothic"/>
              <a:cs typeface="Century Gothic"/>
              <a:sym typeface="Century Gothic"/>
            </a:endParaRPr>
          </a:p>
          <a:p>
            <a:pPr marL="359990" indent="-183494">
              <a:spcBef>
                <a:spcPts val="800"/>
              </a:spcBef>
              <a:buClr>
                <a:srgbClr val="222222"/>
              </a:buClr>
              <a:buSzPts val="750"/>
              <a:buFont typeface="Century Gothic"/>
              <a:buChar char="●"/>
            </a:pPr>
            <a:r>
              <a:rPr lang="ru" sz="1350" dirty="0">
                <a:solidFill>
                  <a:srgbClr val="222222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Технологии, связанные с сокращением энергопотребления и </a:t>
            </a:r>
            <a:r>
              <a:rPr lang="ru" sz="1350" b="1" dirty="0">
                <a:solidFill>
                  <a:srgbClr val="FF0000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сбережением природных ресурсов,</a:t>
            </a:r>
            <a:r>
              <a:rPr lang="ru" sz="1350" dirty="0">
                <a:solidFill>
                  <a:srgbClr val="FF0000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 </a:t>
            </a:r>
            <a:r>
              <a:rPr lang="ru" sz="1350" dirty="0">
                <a:solidFill>
                  <a:srgbClr val="222222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привлекают  все больше внимания проектировщиков, строителей и инвесторов, определяя тенденции строительства в будущем.</a:t>
            </a:r>
            <a:endParaRPr sz="1350" dirty="0">
              <a:solidFill>
                <a:srgbClr val="222222"/>
              </a:solidFill>
              <a:highlight>
                <a:srgbClr val="FFFFFF"/>
              </a:highlight>
              <a:latin typeface="Exo 2" pitchFamily="2" charset="-52"/>
              <a:ea typeface="Century Gothic"/>
              <a:cs typeface="Century Gothic"/>
              <a:sym typeface="Century Gothic"/>
            </a:endParaRPr>
          </a:p>
          <a:p>
            <a:pPr marL="359990" indent="-179261">
              <a:spcBef>
                <a:spcPts val="800"/>
              </a:spcBef>
              <a:spcAft>
                <a:spcPts val="800"/>
              </a:spcAft>
              <a:buClr>
                <a:srgbClr val="1F2A3E"/>
              </a:buClr>
              <a:buSzPts val="700"/>
              <a:buFont typeface="Montserrat"/>
              <a:buChar char="●"/>
            </a:pPr>
            <a:r>
              <a:rPr lang="ru" sz="1350" dirty="0">
                <a:solidFill>
                  <a:srgbClr val="222222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Одним из самых быстроразвивающихся направлений в индустрии отопления, вентиляции и кондиционирования воздуха является </a:t>
            </a:r>
            <a:r>
              <a:rPr lang="ru" sz="1350" b="1" dirty="0">
                <a:solidFill>
                  <a:srgbClr val="FF0000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оснащение оборудования функциями, повышающими удобство и точность управления микроклиматом в помещении</a:t>
            </a:r>
            <a:r>
              <a:rPr lang="ru" sz="1350" dirty="0">
                <a:solidFill>
                  <a:srgbClr val="FF0000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.</a:t>
            </a:r>
            <a:endParaRPr sz="1350" dirty="0">
              <a:solidFill>
                <a:srgbClr val="FF0000"/>
              </a:solidFill>
              <a:highlight>
                <a:srgbClr val="FFFFFF"/>
              </a:highlight>
              <a:latin typeface="Exo 2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9" name="Google Shape;719;p48"/>
          <p:cNvSpPr txBox="1"/>
          <p:nvPr/>
        </p:nvSpPr>
        <p:spPr>
          <a:xfrm>
            <a:off x="7290594" y="5536187"/>
            <a:ext cx="35944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" sz="933" dirty="0">
                <a:latin typeface="Exo 2" pitchFamily="2" charset="-52"/>
                <a:ea typeface="Century Gothic"/>
                <a:cs typeface="Century Gothic"/>
                <a:sym typeface="Century Gothic"/>
              </a:rPr>
              <a:t>Источник: https://mir-klimata.info/evropejskij-rynok-hvac-v-2020-godu-tendencii-i-sostoyanie-otrasli/</a:t>
            </a:r>
            <a:endParaRPr sz="933" dirty="0">
              <a:latin typeface="Exo 2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20" name="Google Shape;720;p48"/>
          <p:cNvSpPr txBox="1"/>
          <p:nvPr/>
        </p:nvSpPr>
        <p:spPr>
          <a:xfrm>
            <a:off x="2974167" y="4925266"/>
            <a:ext cx="3845733" cy="1290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0" anchor="t" anchorCtr="0">
            <a:spAutoFit/>
          </a:bodyPr>
          <a:lstStyle/>
          <a:p>
            <a:r>
              <a:rPr lang="ru" b="1" dirty="0">
                <a:solidFill>
                  <a:schemeClr val="dk1"/>
                </a:solidFill>
                <a:latin typeface="Exo 2 ExtraBold" pitchFamily="2" charset="-52"/>
                <a:ea typeface="Century Gothic"/>
                <a:cs typeface="Century Gothic"/>
                <a:sym typeface="Century Gothic"/>
              </a:rPr>
              <a:t>Достижимая доля рынка теплообменного оборудования</a:t>
            </a:r>
            <a:endParaRPr b="1" dirty="0">
              <a:solidFill>
                <a:schemeClr val="dk1"/>
              </a:solidFill>
              <a:latin typeface="Exo 2 ExtraBold" pitchFamily="2" charset="-52"/>
              <a:ea typeface="Century Gothic"/>
              <a:cs typeface="Century Gothic"/>
              <a:sym typeface="Century Gothic"/>
            </a:endParaRPr>
          </a:p>
          <a:p>
            <a:pPr>
              <a:spcBef>
                <a:spcPts val="800"/>
              </a:spcBef>
              <a:spcAft>
                <a:spcPts val="800"/>
              </a:spcAft>
              <a:buSzPts val="900"/>
            </a:pPr>
            <a:r>
              <a:rPr lang="ru" sz="105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ea typeface="Century Gothic"/>
                <a:cs typeface="Century Gothic"/>
                <a:sym typeface="Century Gothic"/>
              </a:rPr>
              <a:t>К 2025 году компания рассчитывает реализовать продукцию в России и за рубежом на общую сумму порядка 5,8 млрд рублей или $78 млн.</a:t>
            </a:r>
            <a:endParaRPr sz="1050" dirty="0">
              <a:solidFill>
                <a:schemeClr val="bg1">
                  <a:lumMod val="50000"/>
                </a:schemeClr>
              </a:solidFill>
              <a:highlight>
                <a:srgbClr val="FEFEFE"/>
              </a:highlight>
              <a:latin typeface="Exo 2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" name="Google Shape;235;p33"/>
          <p:cNvSpPr/>
          <p:nvPr/>
        </p:nvSpPr>
        <p:spPr>
          <a:xfrm>
            <a:off x="972433" y="235846"/>
            <a:ext cx="7268400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3333" dirty="0">
                <a:solidFill>
                  <a:srgbClr val="FF0000"/>
                </a:solidFill>
                <a:latin typeface="Exo 2 ExtraBold" pitchFamily="2" charset="-52"/>
                <a:ea typeface="Century Gothic"/>
                <a:cs typeface="Century Gothic"/>
                <a:sym typeface="Century Gothic"/>
              </a:rPr>
              <a:t>Рынок</a:t>
            </a:r>
            <a:endParaRPr sz="3333" dirty="0">
              <a:solidFill>
                <a:srgbClr val="FF0000"/>
              </a:solidFill>
              <a:latin typeface="Exo 2 ExtraBold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238E3A4-FB21-4C2A-B892-A065BC040891}"/>
              </a:ext>
            </a:extLst>
          </p:cNvPr>
          <p:cNvSpPr txBox="1"/>
          <p:nvPr/>
        </p:nvSpPr>
        <p:spPr>
          <a:xfrm>
            <a:off x="11372850" y="61175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0718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9"/>
          <p:cNvSpPr txBox="1"/>
          <p:nvPr/>
        </p:nvSpPr>
        <p:spPr>
          <a:xfrm>
            <a:off x="950239" y="871833"/>
            <a:ext cx="10109004" cy="946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>
              <a:spcBef>
                <a:spcPts val="1200"/>
              </a:spcBef>
              <a:spcAft>
                <a:spcPts val="1333"/>
              </a:spcAft>
            </a:pPr>
            <a:r>
              <a:rPr lang="ru" sz="1733" dirty="0">
                <a:solidFill>
                  <a:srgbClr val="4D5156"/>
                </a:solidFill>
                <a:highlight>
                  <a:srgbClr val="FFFFFF"/>
                </a:highlight>
                <a:latin typeface="Exo 2 SemiBold" pitchFamily="2" charset="-52"/>
                <a:sym typeface="Century Gothic"/>
              </a:rPr>
              <a:t>Преимущества гибкого рекупетарота «Персистем» </a:t>
            </a:r>
            <a:r>
              <a:rPr lang="ru" sz="1733" dirty="0">
                <a:solidFill>
                  <a:srgbClr val="4D5156"/>
                </a:solidFill>
                <a:highlight>
                  <a:srgbClr val="FFFFFF"/>
                </a:highlight>
                <a:latin typeface="Exo 2" pitchFamily="2" charset="-52"/>
                <a:ea typeface="Century Gothic"/>
                <a:cs typeface="Century Gothic"/>
                <a:sym typeface="Century Gothic"/>
              </a:rPr>
              <a:t>— высокая эффективность благодаря компактному размеру и оптимальному соотношению цена - качество. </a:t>
            </a:r>
            <a:endParaRPr sz="1733" dirty="0">
              <a:solidFill>
                <a:srgbClr val="2C2C2C"/>
              </a:solidFill>
              <a:latin typeface="Exo 2" pitchFamily="2" charset="-52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" name="Google Shape;235;p33"/>
          <p:cNvSpPr/>
          <p:nvPr/>
        </p:nvSpPr>
        <p:spPr>
          <a:xfrm>
            <a:off x="950239" y="225433"/>
            <a:ext cx="7268400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ru" sz="3333" dirty="0">
                <a:solidFill>
                  <a:srgbClr val="FF0000"/>
                </a:solidFill>
                <a:latin typeface="Exo 2 ExtraBold" pitchFamily="2" charset="-52"/>
                <a:ea typeface="Century Gothic"/>
                <a:cs typeface="Century Gothic"/>
                <a:sym typeface="Century Gothic"/>
              </a:rPr>
              <a:t>Конкуренты</a:t>
            </a:r>
            <a:endParaRPr sz="3333" dirty="0">
              <a:solidFill>
                <a:srgbClr val="FF0000"/>
              </a:solidFill>
              <a:latin typeface="Exo 2 ExtraBold" pitchFamily="2" charset="-52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="" xmlns:a16="http://schemas.microsoft.com/office/drawing/2014/main" id="{38122B32-1C41-4DF4-A54B-6F48C1FEA2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9187"/>
              </p:ext>
            </p:extLst>
          </p:nvPr>
        </p:nvGraphicFramePr>
        <p:xfrm>
          <a:off x="1041498" y="1818077"/>
          <a:ext cx="10095894" cy="4603047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1682649">
                  <a:extLst>
                    <a:ext uri="{9D8B030D-6E8A-4147-A177-3AD203B41FA5}">
                      <a16:colId xmlns="" xmlns:a16="http://schemas.microsoft.com/office/drawing/2014/main" val="2852406458"/>
                    </a:ext>
                  </a:extLst>
                </a:gridCol>
                <a:gridCol w="1682649">
                  <a:extLst>
                    <a:ext uri="{9D8B030D-6E8A-4147-A177-3AD203B41FA5}">
                      <a16:colId xmlns="" xmlns:a16="http://schemas.microsoft.com/office/drawing/2014/main" val="101704811"/>
                    </a:ext>
                  </a:extLst>
                </a:gridCol>
                <a:gridCol w="1682649"/>
                <a:gridCol w="1682649"/>
                <a:gridCol w="1682649"/>
                <a:gridCol w="1682649">
                  <a:extLst>
                    <a:ext uri="{9D8B030D-6E8A-4147-A177-3AD203B41FA5}">
                      <a16:colId xmlns="" xmlns:a16="http://schemas.microsoft.com/office/drawing/2014/main" val="865758313"/>
                    </a:ext>
                  </a:extLst>
                </a:gridCol>
              </a:tblGrid>
              <a:tr h="844885">
                <a:tc>
                  <a:txBody>
                    <a:bodyPr/>
                    <a:lstStyle/>
                    <a:p>
                      <a:pPr algn="l"/>
                      <a:r>
                        <a:rPr lang="ru" sz="1400" b="0" dirty="0">
                          <a:solidFill>
                            <a:schemeClr val="tx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Характеристика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Exo 2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Clr>
                          <a:schemeClr val="dk1"/>
                        </a:buClr>
                        <a:buSzPts val="1100"/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Exo 2 SemiBold" pitchFamily="2" charset="-52"/>
                        </a:rPr>
                        <a:t>Blizzard-</a:t>
                      </a:r>
                      <a:r>
                        <a:rPr lang="en-US" sz="1200" b="0" dirty="0" err="1">
                          <a:solidFill>
                            <a:srgbClr val="FF0000"/>
                          </a:solidFill>
                          <a:latin typeface="Exo 2 SemiBold" pitchFamily="2" charset="-52"/>
                        </a:rPr>
                        <a:t>Meltem</a:t>
                      </a:r>
                      <a:endParaRPr lang="ru-RU" sz="1200" b="0" dirty="0">
                        <a:solidFill>
                          <a:srgbClr val="FF0000"/>
                        </a:solidFill>
                        <a:latin typeface="Exo 2 SemiBold" pitchFamily="2" charset="-52"/>
                      </a:endParaRPr>
                    </a:p>
                    <a:p>
                      <a:pPr algn="l">
                        <a:buClr>
                          <a:schemeClr val="dk1"/>
                        </a:buClr>
                        <a:buSzPts val="1100"/>
                      </a:pPr>
                      <a:r>
                        <a:rPr lang="en-US" sz="1200" b="0" dirty="0">
                          <a:solidFill>
                            <a:schemeClr val="dk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https://</a:t>
                      </a:r>
                      <a:r>
                        <a:rPr lang="en-US" sz="1200" b="0" dirty="0" smtClean="0">
                          <a:solidFill>
                            <a:schemeClr val="dk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meltem.com</a:t>
                      </a:r>
                      <a:endParaRPr lang="ru-RU" sz="1200" b="0" dirty="0">
                        <a:latin typeface="Exo 2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Exo 2 SemiBold" pitchFamily="2" charset="-52"/>
                        </a:rPr>
                        <a:t>Electrolux STAR</a:t>
                      </a:r>
                      <a:endParaRPr lang="en-US" sz="1200" b="0" dirty="0">
                        <a:solidFill>
                          <a:srgbClr val="FF0000"/>
                        </a:solidFill>
                        <a:latin typeface="Exo 2 SemiBold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algn="l"/>
                      <a:r>
                        <a:rPr lang="en-US" sz="1200" b="0" dirty="0">
                          <a:solidFill>
                            <a:schemeClr val="dk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https://vakio.ru/o-kompanii/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Clr>
                          <a:schemeClr val="dk1"/>
                        </a:buClr>
                        <a:buSzPts val="1100"/>
                      </a:pPr>
                      <a:r>
                        <a:rPr lang="en-US" sz="1200" b="0" dirty="0" err="1">
                          <a:solidFill>
                            <a:srgbClr val="FF0000"/>
                          </a:solidFill>
                          <a:latin typeface="Exo 2 SemiBold" pitchFamily="2" charset="-52"/>
                          <a:ea typeface="Century Gothic"/>
                          <a:cs typeface="Century Gothic"/>
                          <a:sym typeface="Century Gothic"/>
                        </a:rPr>
                        <a:t>Blauberg</a:t>
                      </a:r>
                      <a:endParaRPr lang="en-US" sz="1200" b="0" dirty="0">
                        <a:solidFill>
                          <a:srgbClr val="FF0000"/>
                        </a:solidFill>
                        <a:latin typeface="Exo 2 SemiBold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algn="l"/>
                      <a:r>
                        <a:rPr lang="en-US" sz="1200" b="0" dirty="0">
                          <a:solidFill>
                            <a:schemeClr val="dk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https://blauberg.ru/about-us</a:t>
                      </a:r>
                      <a:endParaRPr lang="ru-RU" sz="1200" b="0" dirty="0">
                        <a:latin typeface="Exo 2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Clr>
                          <a:schemeClr val="dk1"/>
                        </a:buClr>
                        <a:buSzPts val="1100"/>
                      </a:pPr>
                      <a:r>
                        <a:rPr lang="ru-RU" sz="1200" b="0" dirty="0" err="1">
                          <a:solidFill>
                            <a:srgbClr val="FF0000"/>
                          </a:solidFill>
                          <a:latin typeface="Exo 2 SemiBold" pitchFamily="2" charset="-52"/>
                          <a:ea typeface="Century Gothic"/>
                          <a:cs typeface="Century Gothic"/>
                          <a:sym typeface="Century Gothic"/>
                        </a:rPr>
                        <a:t>Аэровитал</a:t>
                      </a:r>
                      <a:endParaRPr lang="ru-RU" sz="1200" b="0" dirty="0">
                        <a:solidFill>
                          <a:srgbClr val="FF0000"/>
                        </a:solidFill>
                        <a:latin typeface="Exo 2 SemiBold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algn="l"/>
                      <a:r>
                        <a:rPr lang="en-US" sz="1200" b="0" dirty="0">
                          <a:solidFill>
                            <a:schemeClr val="dk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https</a:t>
                      </a:r>
                      <a:r>
                        <a:rPr lang="en-US" sz="1200" b="0" dirty="0" smtClean="0">
                          <a:solidFill>
                            <a:schemeClr val="dk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://siegenia.com</a:t>
                      </a:r>
                      <a:endParaRPr lang="ru-RU" sz="1200" b="0" dirty="0">
                        <a:latin typeface="Exo 2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err="1">
                          <a:solidFill>
                            <a:srgbClr val="FF0000"/>
                          </a:solidFill>
                          <a:latin typeface="Exo 2 SemiBold" pitchFamily="2" charset="-52"/>
                          <a:ea typeface="Century Gothic"/>
                          <a:cs typeface="Century Gothic"/>
                          <a:sym typeface="Century Gothic"/>
                        </a:rPr>
                        <a:t>Персистем</a:t>
                      </a:r>
                      <a:endParaRPr lang="ru-RU" sz="1200" b="0" dirty="0">
                        <a:solidFill>
                          <a:srgbClr val="FF0000"/>
                        </a:solidFill>
                        <a:latin typeface="Exo 2 SemiBold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algn="l"/>
                      <a:endParaRPr lang="ru-RU" sz="1200" b="0" dirty="0">
                        <a:solidFill>
                          <a:srgbClr val="FF0000"/>
                        </a:solidFill>
                        <a:latin typeface="Exo 2 SemiBold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63428783"/>
                  </a:ext>
                </a:extLst>
              </a:tr>
              <a:tr h="1001695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Exo 2" pitchFamily="2" charset="-52"/>
                        </a:rPr>
                        <a:t>Описание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222222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Немецкий </a:t>
                      </a:r>
                      <a:r>
                        <a:rPr lang="ru-RU" sz="1050" dirty="0" smtClean="0">
                          <a:solidFill>
                            <a:srgbClr val="222222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производитель </a:t>
                      </a:r>
                      <a:r>
                        <a:rPr lang="ru-RU" sz="1050" dirty="0">
                          <a:solidFill>
                            <a:srgbClr val="222222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компактных энергосберегающих систем вентиляции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011E4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Шведский производитель бытовой и </a:t>
                      </a:r>
                      <a:r>
                        <a:rPr lang="ru-RU" sz="1050" dirty="0" err="1">
                          <a:solidFill>
                            <a:srgbClr val="011E4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проф</a:t>
                      </a:r>
                      <a:r>
                        <a:rPr lang="ru-RU" sz="1050" dirty="0">
                          <a:solidFill>
                            <a:srgbClr val="011E4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 техники.</a:t>
                      </a:r>
                      <a:endParaRPr lang="ru-RU" sz="1050" dirty="0">
                        <a:solidFill>
                          <a:srgbClr val="222222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Немецкий производитель полного спектра вентиляционного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Exo 2" pitchFamily="2" charset="-52"/>
                          <a:sym typeface="Century Gothic"/>
                        </a:rPr>
                        <a:t>Немецкий производитель </a:t>
                      </a:r>
                      <a:r>
                        <a:rPr lang="ru-RU" sz="1050" dirty="0">
                          <a:solidFill>
                            <a:schemeClr val="dk1"/>
                          </a:solidFill>
                          <a:latin typeface="Exo 2" pitchFamily="2" charset="-52"/>
                        </a:rPr>
                        <a:t>фурнитурных элементов для оконных и дверных конструкций</a:t>
                      </a:r>
                      <a:endParaRPr lang="ru-RU" sz="1050" dirty="0">
                        <a:solidFill>
                          <a:schemeClr val="dk1"/>
                        </a:solidFill>
                        <a:latin typeface="Exo 2" pitchFamily="2" charset="-52"/>
                        <a:sym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Российский производитель систем теплообмена зданий с использованием рекуператоров</a:t>
                      </a:r>
                      <a:endParaRPr lang="ru-RU" sz="105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32126436"/>
                  </a:ext>
                </a:extLst>
              </a:tr>
              <a:tr h="469381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Exo 2" pitchFamily="2" charset="-52"/>
                        </a:rPr>
                        <a:t>Тип</a:t>
                      </a:r>
                      <a:endParaRPr lang="ru-RU" sz="1400" dirty="0">
                        <a:latin typeface="Exo 2" pitchFamily="2" charset="-5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Exo 2" pitchFamily="2" charset="-52"/>
                        </a:rPr>
                        <a:t>Проточный пластинчатый</a:t>
                      </a:r>
                      <a:endParaRPr lang="ru-RU" sz="1400" dirty="0">
                        <a:latin typeface="Exo 2" pitchFamily="2" charset="-5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Exo 2" pitchFamily="2" charset="-52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Exo 2" pitchFamily="2" charset="-52"/>
                        </a:rPr>
                        <a:t>Циклический трубчатый</a:t>
                      </a:r>
                      <a:endParaRPr lang="ru-RU" sz="1400" dirty="0">
                        <a:latin typeface="Exo 2" pitchFamily="2" charset="-5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Exo 2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Exo 2" pitchFamily="2" charset="-52"/>
                        </a:rPr>
                        <a:t>Проточный трубчатый</a:t>
                      </a:r>
                      <a:endParaRPr lang="ru-RU" sz="1400" dirty="0">
                        <a:latin typeface="Exo 2" pitchFamily="2" charset="-52"/>
                      </a:endParaRPr>
                    </a:p>
                  </a:txBody>
                  <a:tcPr anchor="ctr"/>
                </a:tc>
              </a:tr>
              <a:tr h="469381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Exo 2" pitchFamily="2" charset="-52"/>
                        </a:rPr>
                        <a:t>Скорость воздухообмена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100 м3/ч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200 м3/ч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54 м3/ч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43 м3/ч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200 </a:t>
                      </a:r>
                      <a:r>
                        <a:rPr lang="ru-RU" sz="1400" dirty="0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м3/ч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82666900"/>
                  </a:ext>
                </a:extLst>
              </a:tr>
              <a:tr h="469381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Exo 2" pitchFamily="2" charset="-52"/>
                        </a:rPr>
                        <a:t>Стоимость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135 000 р.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41 000 р</a:t>
                      </a:r>
                      <a:endParaRPr lang="ru-RU" sz="1400" dirty="0">
                        <a:latin typeface="Exo 2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33 900 р</a:t>
                      </a:r>
                      <a:endParaRPr lang="ru-RU" sz="1400" dirty="0">
                        <a:latin typeface="Exo 2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78 000 р</a:t>
                      </a:r>
                      <a:endParaRPr lang="ru-RU" sz="1400" dirty="0">
                        <a:latin typeface="Exo 2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20 000 р</a:t>
                      </a:r>
                      <a:r>
                        <a:rPr lang="ru-RU" sz="1400" dirty="0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56360731"/>
                  </a:ext>
                </a:extLst>
              </a:tr>
              <a:tr h="469381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Exo 2" pitchFamily="2" charset="-52"/>
                        </a:rPr>
                        <a:t>Вес изделия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8,1 </a:t>
                      </a:r>
                      <a:r>
                        <a:rPr lang="ru-RU" sz="1400" dirty="0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кг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17 </a:t>
                      </a:r>
                      <a:r>
                        <a:rPr lang="ru-RU" sz="1400" dirty="0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кг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7,2 </a:t>
                      </a:r>
                      <a:r>
                        <a:rPr lang="ru-RU" sz="1400" dirty="0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кг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13 кг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2 </a:t>
                      </a:r>
                      <a:r>
                        <a:rPr lang="ru-RU" sz="1400" dirty="0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кг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56551540"/>
                  </a:ext>
                </a:extLst>
              </a:tr>
              <a:tr h="657133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Exo 2" pitchFamily="2" charset="-52"/>
                        </a:rPr>
                        <a:t>Рекомендуемая площадь помещения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50 </a:t>
                      </a:r>
                      <a:r>
                        <a:rPr lang="ru-RU" sz="1400" dirty="0" err="1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кв.м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75 </a:t>
                      </a:r>
                      <a:r>
                        <a:rPr lang="ru-RU" sz="1400" dirty="0" err="1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кв.м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15 </a:t>
                      </a:r>
                      <a:r>
                        <a:rPr lang="ru-RU" sz="1400" dirty="0" err="1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кв.м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15 </a:t>
                      </a:r>
                      <a:r>
                        <a:rPr lang="ru-RU" sz="1400" dirty="0" err="1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кв.м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75 </a:t>
                      </a:r>
                      <a:r>
                        <a:rPr lang="ru-RU" sz="1400" dirty="0" err="1" smtClean="0">
                          <a:latin typeface="Exo 2" pitchFamily="2" charset="-52"/>
                          <a:ea typeface="Century Gothic"/>
                          <a:cs typeface="Century Gothic"/>
                          <a:sym typeface="Century Gothic"/>
                        </a:rPr>
                        <a:t>кв.м</a:t>
                      </a:r>
                      <a:endParaRPr lang="ru-RU" sz="1400" dirty="0">
                        <a:solidFill>
                          <a:srgbClr val="000000"/>
                        </a:solidFill>
                        <a:latin typeface="Exo 2" pitchFamily="2" charset="-52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13177610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FC13B2AF-22DC-48C4-8646-0D44ED2125A7}"/>
              </a:ext>
            </a:extLst>
          </p:cNvPr>
          <p:cNvSpPr txBox="1"/>
          <p:nvPr/>
        </p:nvSpPr>
        <p:spPr>
          <a:xfrm>
            <a:off x="11372850" y="61175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87087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8132" y="362634"/>
            <a:ext cx="37176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Exo 2 ExtraBold" pitchFamily="2" charset="-52"/>
              </a:rPr>
              <a:t>Бизнес-модель</a:t>
            </a:r>
          </a:p>
        </p:txBody>
      </p:sp>
      <p:sp>
        <p:nvSpPr>
          <p:cNvPr id="10" name="Rectangle 30"/>
          <p:cNvSpPr/>
          <p:nvPr/>
        </p:nvSpPr>
        <p:spPr>
          <a:xfrm>
            <a:off x="978132" y="1140531"/>
            <a:ext cx="4312504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187161"/>
              </a:buClr>
            </a:pPr>
            <a:r>
              <a:rPr lang="ru-RU" sz="1600" dirty="0">
                <a:latin typeface="Exo 2 ExtraBold" pitchFamily="2" charset="-52"/>
                <a:cs typeface="Arial" panose="020B0604020202020204" pitchFamily="34" charset="0"/>
              </a:rPr>
              <a:t>Целевая аудитория:  </a:t>
            </a:r>
          </a:p>
          <a:p>
            <a:pPr marL="228600" indent="-228600" algn="just">
              <a:buClr>
                <a:srgbClr val="FF0000"/>
              </a:buClr>
              <a:buFont typeface="Arial" panose="020B0604020202020204" pitchFamily="34" charset="0"/>
              <a:buChar char="•"/>
              <a:tabLst>
                <a:tab pos="412659" algn="l"/>
              </a:tabLst>
            </a:pPr>
            <a:r>
              <a:rPr lang="ru-RU" sz="1400" dirty="0">
                <a:latin typeface="Exo 2" pitchFamily="2" charset="-52"/>
              </a:rPr>
              <a:t>В2</a:t>
            </a:r>
            <a:r>
              <a:rPr lang="en-US" sz="1400" dirty="0">
                <a:latin typeface="Exo 2" pitchFamily="2" charset="-52"/>
              </a:rPr>
              <a:t>C</a:t>
            </a:r>
            <a:r>
              <a:rPr lang="ru-RU" sz="1400" dirty="0">
                <a:latin typeface="Exo 2" pitchFamily="2" charset="-52"/>
              </a:rPr>
              <a:t>: владельцы домов или квартир в многоэтажном доме с индивидуальной системой отопления или учета расхода отопления.</a:t>
            </a:r>
          </a:p>
          <a:p>
            <a:pPr marL="228600" indent="-228600" algn="just">
              <a:buClr>
                <a:srgbClr val="FF0000"/>
              </a:buClr>
              <a:buFont typeface="Arial" panose="020B0604020202020204" pitchFamily="34" charset="0"/>
              <a:buChar char="•"/>
              <a:tabLst>
                <a:tab pos="412659" algn="l"/>
              </a:tabLst>
            </a:pPr>
            <a:r>
              <a:rPr lang="ru-RU" sz="1400" dirty="0">
                <a:latin typeface="Exo 2" pitchFamily="2" charset="-52"/>
              </a:rPr>
              <a:t>В2В: компании-застройщики многоквартирных домов, планирующие увеличить прибыль за счет предоставления более комфортного жилья покупателям (переход в более высокий сегмент рынка).</a:t>
            </a:r>
          </a:p>
          <a:p>
            <a:pPr algn="just">
              <a:buClr>
                <a:srgbClr val="187161"/>
              </a:buClr>
            </a:pPr>
            <a:endParaRPr lang="ru-RU" sz="1200" dirty="0">
              <a:latin typeface="Exo 2" pitchFamily="2" charset="-52"/>
              <a:cs typeface="Arial" panose="020B0604020202020204" pitchFamily="34" charset="0"/>
            </a:endParaRPr>
          </a:p>
          <a:p>
            <a:pPr algn="just">
              <a:buClr>
                <a:srgbClr val="187161"/>
              </a:buClr>
            </a:pPr>
            <a:r>
              <a:rPr lang="ru-RU" sz="1600" dirty="0">
                <a:latin typeface="Exo 2 ExtraBold" pitchFamily="2" charset="-52"/>
                <a:cs typeface="Arial" panose="020B0604020202020204" pitchFamily="34" charset="0"/>
              </a:rPr>
              <a:t>География проекта: </a:t>
            </a:r>
            <a:r>
              <a:rPr lang="ru-RU" sz="1200" dirty="0">
                <a:latin typeface="Exo 2" pitchFamily="2" charset="-52"/>
                <a:cs typeface="Arial" panose="020B0604020202020204" pitchFamily="34" charset="0"/>
              </a:rPr>
              <a:t>Россия</a:t>
            </a:r>
            <a:r>
              <a:rPr lang="ru-RU" sz="1200" dirty="0">
                <a:latin typeface="Exo 2" pitchFamily="2" charset="-52"/>
                <a:cs typeface="Arial" panose="020B0604020202020204" pitchFamily="34" charset="0"/>
                <a:sym typeface="Arial"/>
              </a:rPr>
              <a:t>, ЕС, в перспективе - Китай, США. </a:t>
            </a:r>
          </a:p>
          <a:p>
            <a:pPr algn="just">
              <a:buClr>
                <a:srgbClr val="187161"/>
              </a:buClr>
            </a:pPr>
            <a:endParaRPr lang="ru-RU" sz="1200" dirty="0">
              <a:latin typeface="Exo 2" pitchFamily="2" charset="-52"/>
              <a:cs typeface="Arial" panose="020B0604020202020204" pitchFamily="34" charset="0"/>
            </a:endParaRPr>
          </a:p>
          <a:p>
            <a:pPr algn="just">
              <a:buClr>
                <a:srgbClr val="187161"/>
              </a:buClr>
            </a:pPr>
            <a:r>
              <a:rPr lang="ru-RU" sz="1600" dirty="0">
                <a:latin typeface="Exo 2 ExtraBold" pitchFamily="2" charset="-52"/>
                <a:cs typeface="Arial" panose="020B0604020202020204" pitchFamily="34" charset="0"/>
              </a:rPr>
              <a:t>Монетизация: </a:t>
            </a:r>
            <a:r>
              <a:rPr lang="ru-RU" sz="1200" dirty="0">
                <a:latin typeface="Exo 2" pitchFamily="2" charset="-52"/>
                <a:cs typeface="Arial" panose="020B0604020202020204" pitchFamily="34" charset="0"/>
              </a:rPr>
              <a:t>классическая модель продаж, производство и продажа рекуператоров</a:t>
            </a:r>
          </a:p>
          <a:p>
            <a:pPr algn="just">
              <a:buClr>
                <a:srgbClr val="187161"/>
              </a:buClr>
            </a:pPr>
            <a:endParaRPr lang="ru-RU" sz="1200" dirty="0">
              <a:latin typeface="Exo 2" pitchFamily="2" charset="-52"/>
              <a:cs typeface="Arial" panose="020B0604020202020204" pitchFamily="34" charset="0"/>
            </a:endParaRPr>
          </a:p>
          <a:p>
            <a:pPr algn="just">
              <a:buClr>
                <a:srgbClr val="187161"/>
              </a:buClr>
            </a:pPr>
            <a:r>
              <a:rPr lang="ru-RU" sz="1600" dirty="0">
                <a:latin typeface="Exo 2 ExtraBold" pitchFamily="2" charset="-52"/>
                <a:cs typeface="Arial" panose="020B0604020202020204" pitchFamily="34" charset="0"/>
              </a:rPr>
              <a:t>Каналы сбыта: </a:t>
            </a:r>
            <a:r>
              <a:rPr lang="ru-RU" sz="1200" dirty="0">
                <a:latin typeface="Exo 2" pitchFamily="2" charset="-52"/>
                <a:cs typeface="Arial" panose="020B0604020202020204" pitchFamily="34" charset="0"/>
              </a:rPr>
              <a:t>проектные компании, торги на поставку оборудования, маркетплейсы</a:t>
            </a:r>
          </a:p>
          <a:p>
            <a:pPr algn="just">
              <a:buClr>
                <a:srgbClr val="187161"/>
              </a:buClr>
            </a:pPr>
            <a:endParaRPr lang="ru-RU" sz="1200" dirty="0">
              <a:latin typeface="Exo 2" pitchFamily="2" charset="-52"/>
              <a:cs typeface="Arial" panose="020B0604020202020204" pitchFamily="34" charset="0"/>
            </a:endParaRPr>
          </a:p>
          <a:p>
            <a:pPr algn="just">
              <a:buClr>
                <a:srgbClr val="187161"/>
              </a:buClr>
            </a:pPr>
            <a:r>
              <a:rPr lang="ru-RU" sz="1600" dirty="0">
                <a:latin typeface="Exo 2 ExtraBold" pitchFamily="2" charset="-52"/>
                <a:cs typeface="Arial" panose="020B0604020202020204" pitchFamily="34" charset="0"/>
              </a:rPr>
              <a:t>Ценовая политика: </a:t>
            </a:r>
            <a:r>
              <a:rPr lang="ru-RU" sz="1200" dirty="0">
                <a:latin typeface="Exo 2" pitchFamily="2" charset="-52"/>
                <a:cs typeface="Arial" panose="020B0604020202020204" pitchFamily="34" charset="0"/>
              </a:rPr>
              <a:t>плановая цена рекуператора от 20 тыс. руб. до 30 тыс. руб. – ниже стоимости ближайшего конкурента на 25-50%</a:t>
            </a:r>
          </a:p>
          <a:p>
            <a:pPr algn="just">
              <a:buClr>
                <a:srgbClr val="187161"/>
              </a:buClr>
            </a:pPr>
            <a:endParaRPr lang="ru-RU" sz="1200" dirty="0">
              <a:latin typeface="Exo 2" pitchFamily="2" charset="-52"/>
              <a:cs typeface="Arial" panose="020B0604020202020204" pitchFamily="34" charset="0"/>
              <a:sym typeface="Century Gothic"/>
            </a:endParaRPr>
          </a:p>
          <a:p>
            <a:pPr marL="205200" algn="just">
              <a:spcBef>
                <a:spcPts val="600"/>
              </a:spcBef>
              <a:spcAft>
                <a:spcPts val="600"/>
              </a:spcAft>
              <a:buClr>
                <a:srgbClr val="187161"/>
              </a:buClr>
              <a:buSzPts val="1100"/>
            </a:pPr>
            <a:endParaRPr lang="ru-RU" sz="1200" dirty="0">
              <a:latin typeface="Exo 2" pitchFamily="2" charset="-52"/>
              <a:cs typeface="Arial" panose="020B0604020202020204" pitchFamily="34" charset="0"/>
              <a:sym typeface="Century Gothic"/>
            </a:endParaRPr>
          </a:p>
        </p:txBody>
      </p:sp>
      <p:sp>
        <p:nvSpPr>
          <p:cNvPr id="39" name="Google Shape;940;p7">
            <a:extLst>
              <a:ext uri="{FF2B5EF4-FFF2-40B4-BE49-F238E27FC236}">
                <a16:creationId xmlns="" xmlns:a16="http://schemas.microsoft.com/office/drawing/2014/main" id="{C9EDE680-4AAD-403B-B9EF-F37828F3D69C}"/>
              </a:ext>
            </a:extLst>
          </p:cNvPr>
          <p:cNvSpPr/>
          <p:nvPr/>
        </p:nvSpPr>
        <p:spPr>
          <a:xfrm>
            <a:off x="7129497" y="1208481"/>
            <a:ext cx="5062503" cy="384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Tx/>
              <a:buFontTx/>
              <a:buNone/>
            </a:pPr>
            <a:r>
              <a:rPr lang="ru-RU" b="1" kern="1200" dirty="0">
                <a:solidFill>
                  <a:schemeClr val="bg1"/>
                </a:solidFill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Каналы продвижения:</a:t>
            </a:r>
            <a:endParaRPr lang="ru-RU" sz="1800" b="1" kern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3" name="Скругленный прямоугольник 22">
            <a:extLst>
              <a:ext uri="{FF2B5EF4-FFF2-40B4-BE49-F238E27FC236}">
                <a16:creationId xmlns="" xmlns:a16="http://schemas.microsoft.com/office/drawing/2014/main" id="{C6F64AFB-3147-44C1-8D77-ED7AEB57094E}"/>
              </a:ext>
            </a:extLst>
          </p:cNvPr>
          <p:cNvSpPr/>
          <p:nvPr/>
        </p:nvSpPr>
        <p:spPr>
          <a:xfrm>
            <a:off x="5968534" y="1282718"/>
            <a:ext cx="1839655" cy="9647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Exo 2" pitchFamily="2" charset="-52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36D4373B-E8F4-44D0-A342-A8F6F93FF44C}"/>
              </a:ext>
            </a:extLst>
          </p:cNvPr>
          <p:cNvSpPr txBox="1"/>
          <p:nvPr/>
        </p:nvSpPr>
        <p:spPr>
          <a:xfrm>
            <a:off x="6058888" y="1578597"/>
            <a:ext cx="1725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Exo 2" pitchFamily="2" charset="-52"/>
              </a:rPr>
              <a:t>Собственное производство</a:t>
            </a:r>
          </a:p>
        </p:txBody>
      </p:sp>
      <p:cxnSp>
        <p:nvCxnSpPr>
          <p:cNvPr id="86" name="Прямая со стрелкой 85">
            <a:extLst>
              <a:ext uri="{FF2B5EF4-FFF2-40B4-BE49-F238E27FC236}">
                <a16:creationId xmlns="" xmlns:a16="http://schemas.microsoft.com/office/drawing/2014/main" id="{F479531A-353B-4CC6-9F5F-45048F4B27EB}"/>
              </a:ext>
            </a:extLst>
          </p:cNvPr>
          <p:cNvCxnSpPr>
            <a:cxnSpLocks/>
          </p:cNvCxnSpPr>
          <p:nvPr/>
        </p:nvCxnSpPr>
        <p:spPr>
          <a:xfrm>
            <a:off x="7920265" y="1742625"/>
            <a:ext cx="322591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Скругленный прямоугольник 90"/>
          <p:cNvSpPr/>
          <p:nvPr/>
        </p:nvSpPr>
        <p:spPr>
          <a:xfrm>
            <a:off x="5969149" y="4457978"/>
            <a:ext cx="1839040" cy="109113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Exo 2" pitchFamily="2" charset="-52"/>
            </a:endParaRPr>
          </a:p>
        </p:txBody>
      </p:sp>
      <p:sp>
        <p:nvSpPr>
          <p:cNvPr id="93" name="Google Shape;320;p8">
            <a:extLst>
              <a:ext uri="{FF2B5EF4-FFF2-40B4-BE49-F238E27FC236}">
                <a16:creationId xmlns="" xmlns:a16="http://schemas.microsoft.com/office/drawing/2014/main" id="{02BAC1E1-4339-49C4-B304-7E525F29B883}"/>
              </a:ext>
            </a:extLst>
          </p:cNvPr>
          <p:cNvSpPr txBox="1">
            <a:spLocks/>
          </p:cNvSpPr>
          <p:nvPr/>
        </p:nvSpPr>
        <p:spPr>
          <a:xfrm>
            <a:off x="6012490" y="4710080"/>
            <a:ext cx="1751741" cy="6394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0"/>
              </a:spcBef>
              <a:buSzPts val="1600"/>
              <a:buNone/>
            </a:pPr>
            <a:r>
              <a:rPr lang="ru-RU" sz="1050" dirty="0">
                <a:solidFill>
                  <a:schemeClr val="bg1"/>
                </a:solidFill>
                <a:latin typeface="Exo 2 SemiBold" pitchFamily="2" charset="-52"/>
              </a:rPr>
              <a:t>Владельцы домов</a:t>
            </a:r>
            <a:r>
              <a:rPr lang="en-US" sz="1050" dirty="0">
                <a:solidFill>
                  <a:schemeClr val="bg1"/>
                </a:solidFill>
                <a:latin typeface="Exo 2 SemiBold" pitchFamily="2" charset="-52"/>
              </a:rPr>
              <a:t>/</a:t>
            </a:r>
            <a:r>
              <a:rPr lang="ru-RU" sz="1050" dirty="0">
                <a:solidFill>
                  <a:schemeClr val="bg1"/>
                </a:solidFill>
                <a:latin typeface="Exo 2 SemiBold" pitchFamily="2" charset="-52"/>
              </a:rPr>
              <a:t>квартир в многоэтажных домах 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5968534" y="2763312"/>
            <a:ext cx="1814836" cy="96475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Exo 2" pitchFamily="2" charset="-52"/>
            </a:endParaRPr>
          </a:p>
        </p:txBody>
      </p:sp>
      <p:sp>
        <p:nvSpPr>
          <p:cNvPr id="101" name="Google Shape;320;p8">
            <a:extLst>
              <a:ext uri="{FF2B5EF4-FFF2-40B4-BE49-F238E27FC236}">
                <a16:creationId xmlns="" xmlns:a16="http://schemas.microsoft.com/office/drawing/2014/main" id="{7DDCF25D-36D5-4599-AFFB-1948A8EAA39F}"/>
              </a:ext>
            </a:extLst>
          </p:cNvPr>
          <p:cNvSpPr txBox="1">
            <a:spLocks/>
          </p:cNvSpPr>
          <p:nvPr/>
        </p:nvSpPr>
        <p:spPr>
          <a:xfrm>
            <a:off x="6104791" y="2901144"/>
            <a:ext cx="1623239" cy="48269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0"/>
              </a:spcBef>
              <a:buSzPts val="1600"/>
              <a:buNone/>
            </a:pPr>
            <a:r>
              <a:rPr lang="ru-RU" sz="1100" dirty="0">
                <a:solidFill>
                  <a:schemeClr val="bg1"/>
                </a:solidFill>
                <a:latin typeface="Exo 2 SemiBold" pitchFamily="2" charset="-52"/>
              </a:rPr>
              <a:t>Компании-застройщики многоквартирных домов</a:t>
            </a:r>
            <a:endParaRPr lang="ru-RU" sz="1100" dirty="0">
              <a:solidFill>
                <a:schemeClr val="bg1"/>
              </a:solidFill>
              <a:latin typeface="Exo 2 SemiBold" pitchFamily="2" charset="-52"/>
              <a:ea typeface="Exo 2"/>
              <a:cs typeface="Exo 2"/>
              <a:sym typeface="Exo 2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355274" y="1222482"/>
            <a:ext cx="2454670" cy="108488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Exo 2" pitchFamily="2" charset="-5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412384" y="1419460"/>
            <a:ext cx="2340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Exo 2 SemiBold" pitchFamily="2" charset="-52"/>
              </a:rPr>
              <a:t>ООО «</a:t>
            </a:r>
            <a:r>
              <a:rPr lang="ru-RU" sz="1200" dirty="0" err="1">
                <a:solidFill>
                  <a:schemeClr val="bg1"/>
                </a:solidFill>
                <a:latin typeface="Exo 2 SemiBold" pitchFamily="2" charset="-52"/>
              </a:rPr>
              <a:t>Персистем</a:t>
            </a:r>
            <a:r>
              <a:rPr lang="ru-RU" sz="1200" dirty="0">
                <a:solidFill>
                  <a:schemeClr val="bg1"/>
                </a:solidFill>
                <a:latin typeface="Exo 2 SemiBold" pitchFamily="2" charset="-52"/>
              </a:rPr>
              <a:t>»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Exo 2 SemiBold" pitchFamily="2" charset="-52"/>
              </a:rPr>
              <a:t>Разработчик и владелец технологии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7F782DD8-6506-4732-B25C-4C60A43AB1AD}"/>
              </a:ext>
            </a:extLst>
          </p:cNvPr>
          <p:cNvSpPr txBox="1"/>
          <p:nvPr/>
        </p:nvSpPr>
        <p:spPr>
          <a:xfrm>
            <a:off x="8553580" y="3861941"/>
            <a:ext cx="179728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000000"/>
                </a:solidFill>
                <a:latin typeface="Exo 2" pitchFamily="2" charset="-52"/>
                <a:ea typeface="Arial" panose="020B0604020202020204" pitchFamily="34" charset="0"/>
              </a:rPr>
              <a:t>Участие в торгах на поставку оборудования </a:t>
            </a:r>
            <a:endParaRPr lang="ru-RU" sz="1050" dirty="0">
              <a:latin typeface="Exo 2" pitchFamily="2" charset="-52"/>
            </a:endParaRPr>
          </a:p>
        </p:txBody>
      </p:sp>
      <p:sp>
        <p:nvSpPr>
          <p:cNvPr id="99" name="Скругленный прямоугольник 22">
            <a:extLst>
              <a:ext uri="{FF2B5EF4-FFF2-40B4-BE49-F238E27FC236}">
                <a16:creationId xmlns="" xmlns:a16="http://schemas.microsoft.com/office/drawing/2014/main" id="{C6F64AFB-3147-44C1-8D77-ED7AEB57094E}"/>
              </a:ext>
            </a:extLst>
          </p:cNvPr>
          <p:cNvSpPr/>
          <p:nvPr/>
        </p:nvSpPr>
        <p:spPr>
          <a:xfrm>
            <a:off x="8412384" y="3753798"/>
            <a:ext cx="2394255" cy="6886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Exo 2" pitchFamily="2" charset="-52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7F782DD8-6506-4732-B25C-4C60A43AB1AD}"/>
              </a:ext>
            </a:extLst>
          </p:cNvPr>
          <p:cNvSpPr txBox="1"/>
          <p:nvPr/>
        </p:nvSpPr>
        <p:spPr>
          <a:xfrm>
            <a:off x="8465894" y="2591580"/>
            <a:ext cx="2348793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000000"/>
                </a:solidFill>
                <a:latin typeface="Exo 2" pitchFamily="2" charset="-52"/>
                <a:ea typeface="Arial" panose="020B0604020202020204" pitchFamily="34" charset="0"/>
              </a:rPr>
              <a:t>Совместное участие с проектными организациями в разработке новых проектов строительства домов</a:t>
            </a:r>
            <a:endParaRPr lang="ru-RU" sz="1050" dirty="0">
              <a:latin typeface="Exo 2" pitchFamily="2" charset="-52"/>
            </a:endParaRPr>
          </a:p>
        </p:txBody>
      </p:sp>
      <p:sp>
        <p:nvSpPr>
          <p:cNvPr id="107" name="Скругленный прямоугольник 22">
            <a:extLst>
              <a:ext uri="{FF2B5EF4-FFF2-40B4-BE49-F238E27FC236}">
                <a16:creationId xmlns="" xmlns:a16="http://schemas.microsoft.com/office/drawing/2014/main" id="{C6F64AFB-3147-44C1-8D77-ED7AEB57094E}"/>
              </a:ext>
            </a:extLst>
          </p:cNvPr>
          <p:cNvSpPr/>
          <p:nvPr/>
        </p:nvSpPr>
        <p:spPr>
          <a:xfrm>
            <a:off x="8415689" y="2506024"/>
            <a:ext cx="2394255" cy="95414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Exo 2" pitchFamily="2" charset="-52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7F782DD8-6506-4732-B25C-4C60A43AB1AD}"/>
              </a:ext>
            </a:extLst>
          </p:cNvPr>
          <p:cNvSpPr txBox="1"/>
          <p:nvPr/>
        </p:nvSpPr>
        <p:spPr>
          <a:xfrm>
            <a:off x="8620817" y="5006154"/>
            <a:ext cx="1860436" cy="4154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000000"/>
                </a:solidFill>
                <a:latin typeface="Exo 2" pitchFamily="2" charset="-52"/>
                <a:ea typeface="Arial" panose="020B0604020202020204" pitchFamily="34" charset="0"/>
              </a:rPr>
              <a:t>Маркетплейсы (</a:t>
            </a:r>
            <a:r>
              <a:rPr lang="ru-RU" sz="1050" dirty="0">
                <a:solidFill>
                  <a:srgbClr val="000000"/>
                </a:solidFill>
                <a:latin typeface="Exo 2" pitchFamily="2" charset="-52"/>
              </a:rPr>
              <a:t>Амазон, </a:t>
            </a:r>
            <a:r>
              <a:rPr lang="ru-RU" sz="1050" dirty="0" err="1">
                <a:solidFill>
                  <a:srgbClr val="000000"/>
                </a:solidFill>
                <a:latin typeface="Exo 2" pitchFamily="2" charset="-52"/>
              </a:rPr>
              <a:t>Алиэкспресс</a:t>
            </a:r>
            <a:r>
              <a:rPr lang="ru-RU" sz="1050" dirty="0">
                <a:solidFill>
                  <a:srgbClr val="000000"/>
                </a:solidFill>
                <a:latin typeface="Exo 2" pitchFamily="2" charset="-52"/>
              </a:rPr>
              <a:t>, Озон)</a:t>
            </a:r>
          </a:p>
        </p:txBody>
      </p:sp>
      <p:sp>
        <p:nvSpPr>
          <p:cNvPr id="108" name="Скругленный прямоугольник 22">
            <a:extLst>
              <a:ext uri="{FF2B5EF4-FFF2-40B4-BE49-F238E27FC236}">
                <a16:creationId xmlns="" xmlns:a16="http://schemas.microsoft.com/office/drawing/2014/main" id="{C6F64AFB-3147-44C1-8D77-ED7AEB57094E}"/>
              </a:ext>
            </a:extLst>
          </p:cNvPr>
          <p:cNvSpPr/>
          <p:nvPr/>
        </p:nvSpPr>
        <p:spPr>
          <a:xfrm>
            <a:off x="8409497" y="4869578"/>
            <a:ext cx="2394255" cy="6886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Exo 2" pitchFamily="2" charset="-52"/>
            </a:endParaRPr>
          </a:p>
        </p:txBody>
      </p:sp>
      <p:cxnSp>
        <p:nvCxnSpPr>
          <p:cNvPr id="119" name="Прямая соединительная линия 118"/>
          <p:cNvCxnSpPr>
            <a:cxnSpLocks/>
          </p:cNvCxnSpPr>
          <p:nvPr/>
        </p:nvCxnSpPr>
        <p:spPr>
          <a:xfrm>
            <a:off x="11128344" y="1735785"/>
            <a:ext cx="0" cy="3478117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 стрелкой 148"/>
          <p:cNvCxnSpPr>
            <a:cxnSpLocks/>
          </p:cNvCxnSpPr>
          <p:nvPr/>
        </p:nvCxnSpPr>
        <p:spPr>
          <a:xfrm flipH="1">
            <a:off x="7842666" y="2734911"/>
            <a:ext cx="488698" cy="248184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>
            <a:cxnSpLocks/>
          </p:cNvCxnSpPr>
          <p:nvPr/>
        </p:nvCxnSpPr>
        <p:spPr>
          <a:xfrm flipH="1">
            <a:off x="7920265" y="5214974"/>
            <a:ext cx="322591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="" xmlns:a16="http://schemas.microsoft.com/office/drawing/2014/main" id="{8D7CB092-1789-4ADF-9FAB-A34B4AB7A3B3}"/>
              </a:ext>
            </a:extLst>
          </p:cNvPr>
          <p:cNvSpPr txBox="1"/>
          <p:nvPr/>
        </p:nvSpPr>
        <p:spPr>
          <a:xfrm>
            <a:off x="6574266" y="4150201"/>
            <a:ext cx="7528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Exo 2 ExtraBold" pitchFamily="2" charset="-52"/>
                <a:sym typeface="Century Gothic"/>
              </a:rPr>
              <a:t>B2C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Exo 2 ExtraBold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="" xmlns:a16="http://schemas.microsoft.com/office/drawing/2014/main" id="{BDDB38CD-518F-40AF-9F84-72D48178F67C}"/>
              </a:ext>
            </a:extLst>
          </p:cNvPr>
          <p:cNvSpPr txBox="1"/>
          <p:nvPr/>
        </p:nvSpPr>
        <p:spPr>
          <a:xfrm>
            <a:off x="6611926" y="2467316"/>
            <a:ext cx="6775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Exo 2 ExtraBold" pitchFamily="2" charset="-52"/>
                <a:sym typeface="Century Gothic"/>
              </a:rPr>
              <a:t>B2B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Exo 2 ExtraBold" pitchFamily="2" charset="-52"/>
            </a:endParaRPr>
          </a:p>
        </p:txBody>
      </p:sp>
      <p:cxnSp>
        <p:nvCxnSpPr>
          <p:cNvPr id="49" name="Прямая со стрелкой 48">
            <a:extLst>
              <a:ext uri="{FF2B5EF4-FFF2-40B4-BE49-F238E27FC236}">
                <a16:creationId xmlns="" xmlns:a16="http://schemas.microsoft.com/office/drawing/2014/main" id="{EB0C9B32-1439-4F53-A02F-6DEC91846CC4}"/>
              </a:ext>
            </a:extLst>
          </p:cNvPr>
          <p:cNvCxnSpPr>
            <a:cxnSpLocks/>
          </p:cNvCxnSpPr>
          <p:nvPr/>
        </p:nvCxnSpPr>
        <p:spPr>
          <a:xfrm flipH="1">
            <a:off x="10814687" y="1742625"/>
            <a:ext cx="313657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="" xmlns:a16="http://schemas.microsoft.com/office/drawing/2014/main" id="{4841748A-0E05-459C-AADB-9107666005CE}"/>
              </a:ext>
            </a:extLst>
          </p:cNvPr>
          <p:cNvCxnSpPr>
            <a:cxnSpLocks/>
          </p:cNvCxnSpPr>
          <p:nvPr/>
        </p:nvCxnSpPr>
        <p:spPr>
          <a:xfrm flipH="1" flipV="1">
            <a:off x="7837212" y="3603977"/>
            <a:ext cx="488698" cy="248184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="" xmlns:a16="http://schemas.microsoft.com/office/drawing/2014/main" id="{2ECF2D6A-1F0C-4B72-9E0A-E66E76EF435D}"/>
              </a:ext>
            </a:extLst>
          </p:cNvPr>
          <p:cNvCxnSpPr>
            <a:cxnSpLocks/>
          </p:cNvCxnSpPr>
          <p:nvPr/>
        </p:nvCxnSpPr>
        <p:spPr>
          <a:xfrm flipH="1">
            <a:off x="10814687" y="2983095"/>
            <a:ext cx="313657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="" xmlns:a16="http://schemas.microsoft.com/office/drawing/2014/main" id="{7285F363-DA1B-48F8-9BA0-C00E2616EA01}"/>
              </a:ext>
            </a:extLst>
          </p:cNvPr>
          <p:cNvCxnSpPr>
            <a:cxnSpLocks/>
          </p:cNvCxnSpPr>
          <p:nvPr/>
        </p:nvCxnSpPr>
        <p:spPr>
          <a:xfrm flipH="1">
            <a:off x="10814687" y="4111018"/>
            <a:ext cx="313657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="" xmlns:a16="http://schemas.microsoft.com/office/drawing/2014/main" id="{2BE5A390-E3CE-4EF1-82A1-336EF6EB49EE}"/>
              </a:ext>
            </a:extLst>
          </p:cNvPr>
          <p:cNvCxnSpPr>
            <a:cxnSpLocks/>
          </p:cNvCxnSpPr>
          <p:nvPr/>
        </p:nvCxnSpPr>
        <p:spPr>
          <a:xfrm flipH="1">
            <a:off x="10814687" y="5214974"/>
            <a:ext cx="313657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F80E85EE-8FAE-45AE-B52F-915B55BDB682}"/>
              </a:ext>
            </a:extLst>
          </p:cNvPr>
          <p:cNvSpPr txBox="1"/>
          <p:nvPr/>
        </p:nvSpPr>
        <p:spPr>
          <a:xfrm>
            <a:off x="11372850" y="611750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870320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1350" y="334318"/>
            <a:ext cx="4078361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30" dirty="0">
                <a:solidFill>
                  <a:srgbClr val="FF0000"/>
                </a:solidFill>
                <a:latin typeface="Exo 2 ExtraBold" pitchFamily="2" charset="-52"/>
              </a:rPr>
              <a:t>Команда проекта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5C3118FE-EE7D-4EB4-AD14-7085D292188C}"/>
              </a:ext>
            </a:extLst>
          </p:cNvPr>
          <p:cNvSpPr txBox="1"/>
          <p:nvPr/>
        </p:nvSpPr>
        <p:spPr>
          <a:xfrm>
            <a:off x="958782" y="1844180"/>
            <a:ext cx="41527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Бобылев Олег</a:t>
            </a:r>
            <a:r>
              <a:rPr lang="ru-RU" sz="1200" dirty="0">
                <a:solidFill>
                  <a:srgbClr val="245266"/>
                </a:solidFill>
                <a:latin typeface="Exo 2" pitchFamily="2" charset="-52"/>
                <a:cs typeface="Arial" panose="020B0604020202020204" pitchFamily="34" charset="0"/>
              </a:rPr>
              <a:t/>
            </a:r>
            <a:br>
              <a:rPr lang="ru-RU" sz="1200" dirty="0">
                <a:solidFill>
                  <a:srgbClr val="245266"/>
                </a:solidFill>
                <a:latin typeface="Exo 2" pitchFamily="2" charset="-52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cs typeface="Arial" panose="020B0604020202020204" pitchFamily="34" charset="0"/>
              </a:rPr>
              <a:t>Автор и руководитель проекта,</a:t>
            </a:r>
          </a:p>
          <a:p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cs typeface="Arial" panose="020B0604020202020204" pitchFamily="34" charset="0"/>
              </a:rPr>
              <a:t>Генеральный директор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F433A9A4-939A-4502-A830-31F6D68FEC0D}"/>
              </a:ext>
            </a:extLst>
          </p:cNvPr>
          <p:cNvSpPr txBox="1"/>
          <p:nvPr/>
        </p:nvSpPr>
        <p:spPr>
          <a:xfrm>
            <a:off x="980810" y="2621872"/>
            <a:ext cx="497295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476E7F"/>
              </a:buClr>
            </a:pPr>
            <a:r>
              <a:rPr lang="ru-RU" sz="1400" dirty="0">
                <a:solidFill>
                  <a:srgbClr val="FF0000"/>
                </a:solidFill>
                <a:latin typeface="Exo 2 SemiBold" pitchFamily="2" charset="-52"/>
                <a:cs typeface="Arial" panose="020B0604020202020204" pitchFamily="34" charset="0"/>
              </a:rPr>
              <a:t>Образование</a:t>
            </a:r>
            <a:r>
              <a:rPr lang="ru-RU" sz="1400" dirty="0" smtClean="0">
                <a:solidFill>
                  <a:srgbClr val="FF0000"/>
                </a:solidFill>
                <a:latin typeface="Exo 2 SemiBold" pitchFamily="2" charset="-52"/>
                <a:cs typeface="Arial" panose="020B0604020202020204" pitchFamily="34" charset="0"/>
              </a:rPr>
              <a:t>:</a:t>
            </a:r>
            <a:r>
              <a:rPr lang="ru-RU" sz="1400" dirty="0">
                <a:solidFill>
                  <a:srgbClr val="FF0000"/>
                </a:solidFill>
                <a:latin typeface="Exo 2 SemiBold" pitchFamily="2" charset="-52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инженер, экономист-менеджер, окончил аспирантуру Удмуртского государственного университета.</a:t>
            </a:r>
          </a:p>
          <a:p>
            <a:pPr>
              <a:spcBef>
                <a:spcPts val="600"/>
              </a:spcBef>
              <a:buClr>
                <a:srgbClr val="476E7F"/>
              </a:buClr>
            </a:pPr>
            <a:r>
              <a:rPr lang="ru-RU" sz="1400" dirty="0">
                <a:solidFill>
                  <a:srgbClr val="FF0000"/>
                </a:solidFill>
                <a:latin typeface="Exo 2 SemiBold" pitchFamily="2" charset="-52"/>
                <a:cs typeface="Arial" panose="020B0604020202020204" pitchFamily="34" charset="0"/>
              </a:rPr>
              <a:t>Опыт работы: </a:t>
            </a:r>
            <a:r>
              <a:rPr lang="ru-RU" sz="1400" i="0" dirty="0">
                <a:effectLst/>
                <a:latin typeface="Exo 2" pitchFamily="2" charset="-52"/>
              </a:rPr>
              <a:t>ПАО «Газпром нефть» - более 7 лет, в ТНК-ВР - 5 лет. Опыт работы в области энергоэффективных технологий – 7 лет, из них 5 лет в должности Генерального директора компании – резидента кластера ЭЭФ ИЦ «Сколково» и 2 года в должности Генерального директора компании – резидента Московского инновационного кластера, </a:t>
            </a:r>
          </a:p>
          <a:p>
            <a:pPr>
              <a:spcBef>
                <a:spcPts val="600"/>
              </a:spcBef>
              <a:buClr>
                <a:srgbClr val="476E7F"/>
              </a:buClr>
            </a:pP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Автор 6 печатных статей в </a:t>
            </a:r>
            <a:r>
              <a:rPr lang="ru-RU" sz="1400" dirty="0" err="1">
                <a:latin typeface="Exo 2" pitchFamily="2" charset="-52"/>
                <a:cs typeface="Arial" panose="020B0604020202020204" pitchFamily="34" charset="0"/>
              </a:rPr>
              <a:t>Scopus</a:t>
            </a: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, 9 статьей в РИНЦ, автор и соавтор более 40 проектных документов на разработку нефтяных месторождений.</a:t>
            </a:r>
          </a:p>
          <a:p>
            <a:pPr>
              <a:spcBef>
                <a:spcPts val="600"/>
              </a:spcBef>
              <a:buClr>
                <a:srgbClr val="476E7F"/>
              </a:buClr>
            </a:pP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Автор 5 патентов на изобретения в РФ и за рубежом.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FD0CD61-2A87-4C5E-A1A0-20299B53AA82}"/>
              </a:ext>
            </a:extLst>
          </p:cNvPr>
          <p:cNvSpPr txBox="1"/>
          <p:nvPr/>
        </p:nvSpPr>
        <p:spPr>
          <a:xfrm>
            <a:off x="6721410" y="1844180"/>
            <a:ext cx="3888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Таратин</a:t>
            </a:r>
            <a:r>
              <a:rPr lang="ru-RU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 Владимир </a:t>
            </a:r>
          </a:p>
          <a:p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cs typeface="Arial" panose="020B0604020202020204" pitchFamily="34" charset="0"/>
              </a:rPr>
              <a:t>Главный инженер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87DB203B-D2C7-41E4-A33C-63A439FA9BA1}"/>
              </a:ext>
            </a:extLst>
          </p:cNvPr>
          <p:cNvSpPr txBox="1"/>
          <p:nvPr/>
        </p:nvSpPr>
        <p:spPr>
          <a:xfrm>
            <a:off x="6721410" y="2605697"/>
            <a:ext cx="3966222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476E7F"/>
              </a:buClr>
            </a:pPr>
            <a:r>
              <a:rPr lang="ru-RU" sz="1400" dirty="0">
                <a:solidFill>
                  <a:srgbClr val="FF0000"/>
                </a:solidFill>
                <a:latin typeface="Exo 2 SemiBold" pitchFamily="2" charset="-52"/>
                <a:cs typeface="Arial" panose="020B0604020202020204" pitchFamily="34" charset="0"/>
              </a:rPr>
              <a:t>Образование: </a:t>
            </a: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инженер, </a:t>
            </a:r>
            <a:r>
              <a:rPr lang="ru-RU" sz="1400" dirty="0" smtClean="0">
                <a:latin typeface="Exo 2" pitchFamily="2" charset="-52"/>
                <a:cs typeface="Arial" panose="020B0604020202020204" pitchFamily="34" charset="0"/>
              </a:rPr>
              <a:t>окончил </a:t>
            </a: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Казанский государственный университет по специальности «Геофизические методы поисков и разведки месторождений полезных ископаемых».</a:t>
            </a:r>
          </a:p>
          <a:p>
            <a:pPr>
              <a:spcBef>
                <a:spcPts val="600"/>
              </a:spcBef>
              <a:buClr>
                <a:srgbClr val="476E7F"/>
              </a:buClr>
            </a:pPr>
            <a:r>
              <a:rPr lang="ru-RU" sz="1400" dirty="0">
                <a:solidFill>
                  <a:srgbClr val="FF0000"/>
                </a:solidFill>
                <a:latin typeface="Exo 2 SemiBold" pitchFamily="2" charset="-52"/>
                <a:cs typeface="Arial" panose="020B0604020202020204" pitchFamily="34" charset="0"/>
              </a:rPr>
              <a:t>Опыт работы </a:t>
            </a: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более 40 лет. Компетенции в составлении программ по испытанию инновационных продуктов, контроль за испытаниями, контроль за производством.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B2B42B2-23BF-4423-920C-981D419AD0BA}"/>
              </a:ext>
            </a:extLst>
          </p:cNvPr>
          <p:cNvSpPr/>
          <p:nvPr/>
        </p:nvSpPr>
        <p:spPr>
          <a:xfrm>
            <a:off x="1078992" y="2521288"/>
            <a:ext cx="2157984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D5F1D18D-A1B4-49EB-AC8A-76D775F29757}"/>
              </a:ext>
            </a:extLst>
          </p:cNvPr>
          <p:cNvSpPr/>
          <p:nvPr/>
        </p:nvSpPr>
        <p:spPr>
          <a:xfrm>
            <a:off x="6797042" y="2521288"/>
            <a:ext cx="2157984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E85A21C-D0F2-4193-B21C-220B17EA4069}"/>
              </a:ext>
            </a:extLst>
          </p:cNvPr>
          <p:cNvSpPr txBox="1"/>
          <p:nvPr/>
        </p:nvSpPr>
        <p:spPr>
          <a:xfrm>
            <a:off x="11372850" y="611750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418746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689988C-9BAD-4EC8-8E7D-CF4A557788F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817311" y="7248955"/>
            <a:ext cx="3127639" cy="416295"/>
          </a:xfrm>
          <a:prstGeom prst="rect">
            <a:avLst/>
          </a:prstGeom>
        </p:spPr>
        <p:txBody>
          <a:bodyPr vert="horz" lIns="104255" tIns="52127" rIns="104255" bIns="52127" rtlCol="0" anchor="ctr"/>
          <a:lstStyle>
            <a:defPPr>
              <a:defRPr lang="ru-RU"/>
            </a:defPPr>
            <a:lvl1pPr marL="0" algn="r" defTabSz="1042507" rtl="0" eaLnBrk="1" latinLnBrk="0" hangingPunct="1">
              <a:defRPr sz="136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254" algn="l" defTabSz="1042507" rtl="0" eaLnBrk="1" latinLnBrk="0" hangingPunct="1">
              <a:defRPr sz="2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507" algn="l" defTabSz="1042507" rtl="0" eaLnBrk="1" latinLnBrk="0" hangingPunct="1">
              <a:defRPr sz="2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3761" algn="l" defTabSz="1042507" rtl="0" eaLnBrk="1" latinLnBrk="0" hangingPunct="1">
              <a:defRPr sz="2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015" algn="l" defTabSz="1042507" rtl="0" eaLnBrk="1" latinLnBrk="0" hangingPunct="1">
              <a:defRPr sz="2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6269" algn="l" defTabSz="1042507" rtl="0" eaLnBrk="1" latinLnBrk="0" hangingPunct="1">
              <a:defRPr sz="2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7522" algn="l" defTabSz="1042507" rtl="0" eaLnBrk="1" latinLnBrk="0" hangingPunct="1">
              <a:defRPr sz="2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8776" algn="l" defTabSz="1042507" rtl="0" eaLnBrk="1" latinLnBrk="0" hangingPunct="1">
              <a:defRPr sz="2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0030" algn="l" defTabSz="1042507" rtl="0" eaLnBrk="1" latinLnBrk="0" hangingPunct="1">
              <a:defRPr sz="2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AAC722-EFA9-485B-8EF9-F829ED59E717}" type="slidenum">
              <a:rPr lang="ru-RU" smtClean="0"/>
              <a:pPr/>
              <a:t>8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687">
            <a:extLst>
              <a:ext uri="{FF2B5EF4-FFF2-40B4-BE49-F238E27FC236}">
                <a16:creationId xmlns="" xmlns:a16="http://schemas.microsoft.com/office/drawing/2014/main" id="{4989117E-A07B-4921-ACB6-6DADB39E359D}"/>
              </a:ext>
            </a:extLst>
          </p:cNvPr>
          <p:cNvSpPr/>
          <p:nvPr/>
        </p:nvSpPr>
        <p:spPr>
          <a:xfrm>
            <a:off x="1046859" y="1428631"/>
            <a:ext cx="2436562" cy="1363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algn="just"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60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2018-2020 гг. </a:t>
            </a:r>
          </a:p>
          <a:p>
            <a:pPr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400" dirty="0">
                <a:latin typeface="Exo 2" pitchFamily="2" charset="-52"/>
              </a:rPr>
              <a:t>Теоретическое обоснование разработки, патентование, разработка опытного образца</a:t>
            </a: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4" name="Shape 687">
            <a:extLst>
              <a:ext uri="{FF2B5EF4-FFF2-40B4-BE49-F238E27FC236}">
                <a16:creationId xmlns="" xmlns:a16="http://schemas.microsoft.com/office/drawing/2014/main" id="{4989117E-A07B-4921-ACB6-6DADB39E359D}"/>
              </a:ext>
            </a:extLst>
          </p:cNvPr>
          <p:cNvSpPr/>
          <p:nvPr/>
        </p:nvSpPr>
        <p:spPr>
          <a:xfrm>
            <a:off x="6096000" y="4004982"/>
            <a:ext cx="2865115" cy="123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algn="just"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60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2022-2023 гг. </a:t>
            </a:r>
          </a:p>
          <a:p>
            <a:pPr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400" dirty="0">
                <a:latin typeface="Exo 2" pitchFamily="2" charset="-52"/>
              </a:rPr>
              <a:t>Запуск собственного производства в РФ. </a:t>
            </a:r>
          </a:p>
          <a:p>
            <a:pPr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400" dirty="0">
                <a:latin typeface="Exo 2" pitchFamily="2" charset="-52"/>
              </a:rPr>
              <a:t>Масштабирование производства и продаж в РФ: выход на объемы в 1 тыс. шт./мес.</a:t>
            </a:r>
          </a:p>
          <a:p>
            <a:pPr algn="just"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endParaRPr lang="ru-RU" sz="1400" dirty="0">
              <a:latin typeface="Exo 2" pitchFamily="2" charset="-52"/>
              <a:cs typeface="Arial" panose="020B0604020202020204" pitchFamily="34" charset="0"/>
              <a:sym typeface="Trebuchet MS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29328" y="3227682"/>
            <a:ext cx="369406" cy="369406"/>
          </a:xfrm>
          <a:prstGeom prst="ellipse">
            <a:avLst/>
          </a:prstGeom>
          <a:solidFill>
            <a:srgbClr val="FF0000"/>
          </a:solidFill>
          <a:ln>
            <a:solidFill>
              <a:srgbClr val="E84A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52"/>
          </a:p>
        </p:txBody>
      </p:sp>
      <p:cxnSp>
        <p:nvCxnSpPr>
          <p:cNvPr id="7" name="Прямая соединительная линия 6"/>
          <p:cNvCxnSpPr>
            <a:cxnSpLocks/>
            <a:endCxn id="28" idx="2"/>
          </p:cNvCxnSpPr>
          <p:nvPr/>
        </p:nvCxnSpPr>
        <p:spPr>
          <a:xfrm flipV="1">
            <a:off x="1066186" y="3415700"/>
            <a:ext cx="1918659" cy="133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cxnSpLocks/>
            <a:stCxn id="28" idx="6"/>
          </p:cNvCxnSpPr>
          <p:nvPr/>
        </p:nvCxnSpPr>
        <p:spPr>
          <a:xfrm>
            <a:off x="3354251" y="3415700"/>
            <a:ext cx="7637365" cy="15116"/>
          </a:xfrm>
          <a:prstGeom prst="line">
            <a:avLst/>
          </a:prstGeom>
          <a:ln w="1905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1200384" y="2885836"/>
            <a:ext cx="0" cy="360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Shape 687">
            <a:extLst>
              <a:ext uri="{FF2B5EF4-FFF2-40B4-BE49-F238E27FC236}">
                <a16:creationId xmlns="" xmlns:a16="http://schemas.microsoft.com/office/drawing/2014/main" id="{4989117E-A07B-4921-ACB6-6DADB39E359D}"/>
              </a:ext>
            </a:extLst>
          </p:cNvPr>
          <p:cNvSpPr/>
          <p:nvPr/>
        </p:nvSpPr>
        <p:spPr>
          <a:xfrm>
            <a:off x="4460862" y="1364898"/>
            <a:ext cx="2944727" cy="2103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algn="just"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60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3-4 кв. 2021 г. </a:t>
            </a:r>
          </a:p>
          <a:p>
            <a:pPr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400" dirty="0">
                <a:latin typeface="Exo 2" pitchFamily="2" charset="-52"/>
              </a:rPr>
              <a:t>Производство опытной партии.</a:t>
            </a:r>
          </a:p>
          <a:p>
            <a:pPr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400" dirty="0">
                <a:latin typeface="Exo 2" pitchFamily="2" charset="-52"/>
              </a:rPr>
              <a:t>Продажа партии в 100 шт. в Германию (покупатель: </a:t>
            </a:r>
            <a:r>
              <a:rPr lang="en-US" sz="1400" dirty="0" smtClean="0">
                <a:latin typeface="Exo 2" pitchFamily="2" charset="-52"/>
              </a:rPr>
              <a:t>Beas</a:t>
            </a:r>
            <a:r>
              <a:rPr lang="en-US" sz="1400" dirty="0">
                <a:latin typeface="Exo 2" pitchFamily="2" charset="-52"/>
              </a:rPr>
              <a:t>t</a:t>
            </a:r>
            <a:r>
              <a:rPr lang="en-US" sz="1400" dirty="0" smtClean="0">
                <a:latin typeface="Exo 2" pitchFamily="2" charset="-52"/>
              </a:rPr>
              <a:t> </a:t>
            </a:r>
            <a:r>
              <a:rPr lang="en-US" sz="1400" dirty="0">
                <a:latin typeface="Exo 2" pitchFamily="2" charset="-52"/>
              </a:rPr>
              <a:t>Way Capital)</a:t>
            </a:r>
            <a:r>
              <a:rPr lang="ru-RU" sz="1400" dirty="0">
                <a:latin typeface="Exo 2" pitchFamily="2" charset="-52"/>
              </a:rPr>
              <a:t>.</a:t>
            </a:r>
            <a:endParaRPr lang="en-US" sz="1400" dirty="0">
              <a:latin typeface="Exo 2" pitchFamily="2" charset="-52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2984845" y="3230997"/>
            <a:ext cx="369406" cy="369406"/>
          </a:xfrm>
          <a:prstGeom prst="ellipse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52"/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 flipV="1">
            <a:off x="3173547" y="3597088"/>
            <a:ext cx="0" cy="360000"/>
          </a:xfrm>
          <a:prstGeom prst="line">
            <a:avLst/>
          </a:prstGeom>
          <a:ln w="1905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hape 687">
            <a:extLst>
              <a:ext uri="{FF2B5EF4-FFF2-40B4-BE49-F238E27FC236}">
                <a16:creationId xmlns="" xmlns:a16="http://schemas.microsoft.com/office/drawing/2014/main" id="{4989117E-A07B-4921-ACB6-6DADB39E359D}"/>
              </a:ext>
            </a:extLst>
          </p:cNvPr>
          <p:cNvSpPr/>
          <p:nvPr/>
        </p:nvSpPr>
        <p:spPr>
          <a:xfrm>
            <a:off x="9492229" y="4033840"/>
            <a:ext cx="1955517" cy="1804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60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2024-2025 гг. </a:t>
            </a:r>
          </a:p>
          <a:p>
            <a:pPr>
              <a:spcBef>
                <a:spcPts val="600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400" dirty="0">
                <a:latin typeface="Exo 2" pitchFamily="2" charset="-52"/>
              </a:rPr>
              <a:t>Расширение производства и продаж до уровня 12 тыс. шт./мес.</a:t>
            </a:r>
            <a:endParaRPr lang="ru-RU" sz="1400" dirty="0">
              <a:latin typeface="Exo 2" pitchFamily="2" charset="-52"/>
              <a:cs typeface="Arial" panose="020B0604020202020204" pitchFamily="34" charset="0"/>
              <a:sym typeface="Trebuchet MS"/>
            </a:endParaRPr>
          </a:p>
        </p:txBody>
      </p:sp>
      <p:sp>
        <p:nvSpPr>
          <p:cNvPr id="39" name="Shape 687">
            <a:extLst>
              <a:ext uri="{FF2B5EF4-FFF2-40B4-BE49-F238E27FC236}">
                <a16:creationId xmlns="" xmlns:a16="http://schemas.microsoft.com/office/drawing/2014/main" id="{4989117E-A07B-4921-ACB6-6DADB39E359D}"/>
              </a:ext>
            </a:extLst>
          </p:cNvPr>
          <p:cNvSpPr/>
          <p:nvPr/>
        </p:nvSpPr>
        <p:spPr>
          <a:xfrm>
            <a:off x="8480250" y="1411299"/>
            <a:ext cx="2326663" cy="1954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algn="just"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60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2023 г. </a:t>
            </a:r>
          </a:p>
          <a:p>
            <a:pPr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400" dirty="0">
                <a:latin typeface="Exo 2" pitchFamily="2" charset="-52"/>
              </a:rPr>
              <a:t>Выход на рынок Китая и США, масштабирование проекта.</a:t>
            </a:r>
            <a:endParaRPr lang="ru-RU" sz="1400" dirty="0">
              <a:latin typeface="Exo 2" pitchFamily="2" charset="-52"/>
              <a:cs typeface="Arial" panose="020B0604020202020204" pitchFamily="34" charset="0"/>
              <a:sym typeface="Trebuchet MS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8851396" y="3261219"/>
            <a:ext cx="369406" cy="369406"/>
          </a:xfrm>
          <a:prstGeom prst="ellipse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52"/>
          </a:p>
        </p:txBody>
      </p:sp>
      <p:sp>
        <p:nvSpPr>
          <p:cNvPr id="42" name="Овал 41"/>
          <p:cNvSpPr/>
          <p:nvPr/>
        </p:nvSpPr>
        <p:spPr>
          <a:xfrm>
            <a:off x="4940362" y="3257514"/>
            <a:ext cx="369406" cy="369406"/>
          </a:xfrm>
          <a:prstGeom prst="ellipse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52"/>
          </a:p>
        </p:txBody>
      </p:sp>
      <p:sp>
        <p:nvSpPr>
          <p:cNvPr id="30" name="Овал 29"/>
          <p:cNvSpPr/>
          <p:nvPr/>
        </p:nvSpPr>
        <p:spPr>
          <a:xfrm>
            <a:off x="6895879" y="3244257"/>
            <a:ext cx="369406" cy="369406"/>
          </a:xfrm>
          <a:prstGeom prst="ellipse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52"/>
          </a:p>
        </p:txBody>
      </p:sp>
      <p:sp>
        <p:nvSpPr>
          <p:cNvPr id="47" name="Заголовок 1">
            <a:extLst>
              <a:ext uri="{FF2B5EF4-FFF2-40B4-BE49-F238E27FC236}">
                <a16:creationId xmlns="" xmlns:a16="http://schemas.microsoft.com/office/drawing/2014/main" id="{1D2DB494-34B3-4E6D-852E-F4A91F1F08F1}"/>
              </a:ext>
            </a:extLst>
          </p:cNvPr>
          <p:cNvSpPr txBox="1">
            <a:spLocks/>
          </p:cNvSpPr>
          <p:nvPr/>
        </p:nvSpPr>
        <p:spPr>
          <a:xfrm>
            <a:off x="960121" y="-18405"/>
            <a:ext cx="5378773" cy="1112515"/>
          </a:xfrm>
          <a:prstGeom prst="rect">
            <a:avLst/>
          </a:prstGeom>
        </p:spPr>
        <p:txBody>
          <a:bodyPr vert="horz" lIns="91415" tIns="45708" rIns="91415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33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Дорожная карта</a:t>
            </a:r>
            <a:endParaRPr lang="ru-RU" sz="3330" dirty="0">
              <a:solidFill>
                <a:srgbClr val="FF0000"/>
              </a:solidFill>
              <a:latin typeface="Exo 2 ExtraBold" pitchFamily="2" charset="-52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687">
            <a:extLst>
              <a:ext uri="{FF2B5EF4-FFF2-40B4-BE49-F238E27FC236}">
                <a16:creationId xmlns="" xmlns:a16="http://schemas.microsoft.com/office/drawing/2014/main" id="{4989117E-A07B-4921-ACB6-6DADB39E359D}"/>
              </a:ext>
            </a:extLst>
          </p:cNvPr>
          <p:cNvSpPr/>
          <p:nvPr/>
        </p:nvSpPr>
        <p:spPr>
          <a:xfrm>
            <a:off x="2699771" y="4033840"/>
            <a:ext cx="2240591" cy="123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algn="just"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en-US" sz="160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2-3</a:t>
            </a:r>
            <a:r>
              <a:rPr lang="ru-RU" sz="160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 кв. 2021 г. </a:t>
            </a:r>
          </a:p>
          <a:p>
            <a:pPr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400" dirty="0">
                <a:latin typeface="Exo 2" pitchFamily="2" charset="-52"/>
              </a:rPr>
              <a:t>Привлечение инвестиций.</a:t>
            </a:r>
            <a:endParaRPr lang="en-US" sz="1400" dirty="0">
              <a:latin typeface="Exo 2" pitchFamily="2" charset="-52"/>
            </a:endParaRPr>
          </a:p>
          <a:p>
            <a:pPr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400" dirty="0">
                <a:latin typeface="Exo 2" pitchFamily="2" charset="-52"/>
              </a:rPr>
              <a:t>Стендовые испытания опытного образца, сертификация,</a:t>
            </a:r>
          </a:p>
          <a:p>
            <a:pPr algn="just">
              <a:spcBef>
                <a:spcPts val="1199"/>
              </a:spcBef>
              <a:buClr>
                <a:schemeClr val="accent5">
                  <a:lumMod val="75000"/>
                </a:schemeClr>
              </a:buClr>
              <a:buSzPct val="100000"/>
            </a:pPr>
            <a:endParaRPr lang="ru-RU" sz="1400" dirty="0">
              <a:latin typeface="Exo 2" pitchFamily="2" charset="-52"/>
              <a:cs typeface="Arial" panose="020B0604020202020204" pitchFamily="34" charset="0"/>
              <a:sym typeface="Trebuchet MS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="" xmlns:a16="http://schemas.microsoft.com/office/drawing/2014/main" id="{A799D196-980F-4B9B-AD66-D01880F4EB42}"/>
              </a:ext>
            </a:extLst>
          </p:cNvPr>
          <p:cNvSpPr/>
          <p:nvPr/>
        </p:nvSpPr>
        <p:spPr>
          <a:xfrm>
            <a:off x="10806913" y="3261219"/>
            <a:ext cx="369406" cy="369406"/>
          </a:xfrm>
          <a:prstGeom prst="ellipse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52"/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94DDC2ED-0BB1-41EF-9EA3-C4ACD6709792}"/>
              </a:ext>
            </a:extLst>
          </p:cNvPr>
          <p:cNvCxnSpPr/>
          <p:nvPr/>
        </p:nvCxnSpPr>
        <p:spPr>
          <a:xfrm flipV="1">
            <a:off x="5131549" y="2928627"/>
            <a:ext cx="0" cy="360000"/>
          </a:xfrm>
          <a:prstGeom prst="line">
            <a:avLst/>
          </a:prstGeom>
          <a:ln w="1905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09451E59-5A62-49F5-9D36-B82EFF756A86}"/>
              </a:ext>
            </a:extLst>
          </p:cNvPr>
          <p:cNvCxnSpPr/>
          <p:nvPr/>
        </p:nvCxnSpPr>
        <p:spPr>
          <a:xfrm flipV="1">
            <a:off x="7080582" y="3597088"/>
            <a:ext cx="0" cy="360000"/>
          </a:xfrm>
          <a:prstGeom prst="line">
            <a:avLst/>
          </a:prstGeom>
          <a:ln w="1905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783E6EB3-9F4B-4899-BF8C-B4F6F4A21C1E}"/>
              </a:ext>
            </a:extLst>
          </p:cNvPr>
          <p:cNvCxnSpPr/>
          <p:nvPr/>
        </p:nvCxnSpPr>
        <p:spPr>
          <a:xfrm flipV="1">
            <a:off x="9036099" y="2928627"/>
            <a:ext cx="0" cy="360000"/>
          </a:xfrm>
          <a:prstGeom prst="line">
            <a:avLst/>
          </a:prstGeom>
          <a:ln w="1905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="" xmlns:a16="http://schemas.microsoft.com/office/drawing/2014/main" id="{5923CBF0-0B28-4492-BF13-3EB3DC7DB965}"/>
              </a:ext>
            </a:extLst>
          </p:cNvPr>
          <p:cNvCxnSpPr/>
          <p:nvPr/>
        </p:nvCxnSpPr>
        <p:spPr>
          <a:xfrm flipV="1">
            <a:off x="11004648" y="3597088"/>
            <a:ext cx="0" cy="360000"/>
          </a:xfrm>
          <a:prstGeom prst="line">
            <a:avLst/>
          </a:prstGeom>
          <a:ln w="1905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3F5675AF-3B1A-431F-A894-05B803ECA07B}"/>
              </a:ext>
            </a:extLst>
          </p:cNvPr>
          <p:cNvSpPr txBox="1"/>
          <p:nvPr/>
        </p:nvSpPr>
        <p:spPr>
          <a:xfrm>
            <a:off x="11372850" y="61175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513522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>
            <a:extLst>
              <a:ext uri="{FF2B5EF4-FFF2-40B4-BE49-F238E27FC236}">
                <a16:creationId xmlns="" xmlns:a16="http://schemas.microsoft.com/office/drawing/2014/main" id="{00000000-0008-0000-0A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4799109"/>
              </p:ext>
            </p:extLst>
          </p:nvPr>
        </p:nvGraphicFramePr>
        <p:xfrm>
          <a:off x="4765040" y="3878080"/>
          <a:ext cx="7031324" cy="2156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F32899E-46DA-4591-8FB7-30B95AB54364}"/>
              </a:ext>
            </a:extLst>
          </p:cNvPr>
          <p:cNvSpPr txBox="1"/>
          <p:nvPr/>
        </p:nvSpPr>
        <p:spPr>
          <a:xfrm>
            <a:off x="6699098" y="291088"/>
            <a:ext cx="6472897" cy="653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596" dirty="0">
              <a:latin typeface="Century Gothic" panose="020B0502020202020204" pitchFamily="34" charset="0"/>
            </a:endParaRPr>
          </a:p>
          <a:p>
            <a:r>
              <a:rPr lang="ru-RU" sz="2052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0C69CD5F-1ABF-4C17-9DA8-6FD6BB0FE30A}"/>
              </a:ext>
            </a:extLst>
          </p:cNvPr>
          <p:cNvSpPr txBox="1">
            <a:spLocks/>
          </p:cNvSpPr>
          <p:nvPr/>
        </p:nvSpPr>
        <p:spPr>
          <a:xfrm>
            <a:off x="965302" y="207884"/>
            <a:ext cx="5378773" cy="736909"/>
          </a:xfrm>
          <a:prstGeom prst="rect">
            <a:avLst/>
          </a:prstGeom>
        </p:spPr>
        <p:txBody>
          <a:bodyPr vert="horz" lIns="91415" tIns="45708" rIns="91415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330" dirty="0">
                <a:solidFill>
                  <a:srgbClr val="FF0000"/>
                </a:solidFill>
                <a:latin typeface="Exo 2 ExtraBold" pitchFamily="2" charset="-52"/>
                <a:ea typeface="Verdana" panose="020B0604030504040204" pitchFamily="34" charset="0"/>
                <a:cs typeface="Arial" panose="020B0604020202020204" pitchFamily="34" charset="0"/>
              </a:rPr>
              <a:t>Финансы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55728C3-8D40-4DCC-BA11-9B88403BEE3B}"/>
              </a:ext>
            </a:extLst>
          </p:cNvPr>
          <p:cNvSpPr txBox="1"/>
          <p:nvPr/>
        </p:nvSpPr>
        <p:spPr>
          <a:xfrm>
            <a:off x="5039360" y="930591"/>
            <a:ext cx="89958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368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600" dirty="0">
                <a:latin typeface="Exo 2 SemiBold" pitchFamily="2" charset="-52"/>
                <a:ea typeface="Trebuchet MS"/>
                <a:cs typeface="Arial" panose="020B0604020202020204" pitchFamily="34" charset="0"/>
                <a:sym typeface="Trebuchet MS"/>
              </a:rPr>
              <a:t>Прогноз финансовых показателей </a:t>
            </a:r>
            <a:r>
              <a:rPr lang="ru-RU" altLang="ko-KR" sz="1600" dirty="0">
                <a:latin typeface="Exo 2 SemiBold" pitchFamily="2" charset="-52"/>
                <a:ea typeface="Trebuchet MS"/>
                <a:cs typeface="Arial" panose="020B0604020202020204" pitchFamily="34" charset="0"/>
              </a:rPr>
              <a:t>ООО «</a:t>
            </a:r>
            <a:r>
              <a:rPr lang="ru-RU" sz="1600" dirty="0" err="1">
                <a:latin typeface="Exo 2 SemiBold" pitchFamily="2" charset="-52"/>
                <a:ea typeface="Trebuchet MS"/>
                <a:cs typeface="Arial" panose="020B0604020202020204" pitchFamily="34" charset="0"/>
              </a:rPr>
              <a:t>Персистем</a:t>
            </a:r>
            <a:r>
              <a:rPr lang="ru-RU" altLang="ko-KR" sz="1600" dirty="0">
                <a:latin typeface="Exo 2 SemiBold" pitchFamily="2" charset="-52"/>
                <a:ea typeface="Trebuchet MS"/>
                <a:cs typeface="Arial" panose="020B0604020202020204" pitchFamily="34" charset="0"/>
              </a:rPr>
              <a:t>» </a:t>
            </a:r>
            <a:r>
              <a:rPr lang="en-US" sz="1600" dirty="0">
                <a:latin typeface="Exo 2 SemiBold" pitchFamily="2" charset="-52"/>
                <a:ea typeface="Trebuchet MS"/>
                <a:cs typeface="Arial" panose="020B0604020202020204" pitchFamily="34" charset="0"/>
                <a:sym typeface="Trebuchet MS"/>
              </a:rPr>
              <a:t>, </a:t>
            </a:r>
            <a:r>
              <a:rPr lang="ru-RU" sz="1600" dirty="0">
                <a:latin typeface="Exo 2 SemiBold" pitchFamily="2" charset="-52"/>
                <a:ea typeface="Trebuchet MS"/>
                <a:cs typeface="Arial" panose="020B0604020202020204" pitchFamily="34" charset="0"/>
                <a:sym typeface="Trebuchet MS"/>
              </a:rPr>
              <a:t>млн руб.*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="" xmlns:a16="http://schemas.microsoft.com/office/drawing/2014/main" id="{A033CD37-92D2-4E45-9C99-B83CE92B38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7670"/>
              </p:ext>
            </p:extLst>
          </p:nvPr>
        </p:nvGraphicFramePr>
        <p:xfrm>
          <a:off x="1137921" y="1343450"/>
          <a:ext cx="10234930" cy="2452091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3215777">
                  <a:extLst>
                    <a:ext uri="{9D8B030D-6E8A-4147-A177-3AD203B41FA5}">
                      <a16:colId xmlns="" xmlns:a16="http://schemas.microsoft.com/office/drawing/2014/main" val="1540590466"/>
                    </a:ext>
                  </a:extLst>
                </a:gridCol>
                <a:gridCol w="819827">
                  <a:extLst>
                    <a:ext uri="{9D8B030D-6E8A-4147-A177-3AD203B41FA5}">
                      <a16:colId xmlns="" xmlns:a16="http://schemas.microsoft.com/office/drawing/2014/main" val="2885433506"/>
                    </a:ext>
                  </a:extLst>
                </a:gridCol>
                <a:gridCol w="885618">
                  <a:extLst>
                    <a:ext uri="{9D8B030D-6E8A-4147-A177-3AD203B41FA5}">
                      <a16:colId xmlns="" xmlns:a16="http://schemas.microsoft.com/office/drawing/2014/main" val="1476390112"/>
                    </a:ext>
                  </a:extLst>
                </a:gridCol>
                <a:gridCol w="885618">
                  <a:extLst>
                    <a:ext uri="{9D8B030D-6E8A-4147-A177-3AD203B41FA5}">
                      <a16:colId xmlns="" xmlns:a16="http://schemas.microsoft.com/office/drawing/2014/main" val="1569133002"/>
                    </a:ext>
                  </a:extLst>
                </a:gridCol>
                <a:gridCol w="885618">
                  <a:extLst>
                    <a:ext uri="{9D8B030D-6E8A-4147-A177-3AD203B41FA5}">
                      <a16:colId xmlns="" xmlns:a16="http://schemas.microsoft.com/office/drawing/2014/main" val="2861916485"/>
                    </a:ext>
                  </a:extLst>
                </a:gridCol>
                <a:gridCol w="885618">
                  <a:extLst>
                    <a:ext uri="{9D8B030D-6E8A-4147-A177-3AD203B41FA5}">
                      <a16:colId xmlns="" xmlns:a16="http://schemas.microsoft.com/office/drawing/2014/main" val="2240124723"/>
                    </a:ext>
                  </a:extLst>
                </a:gridCol>
                <a:gridCol w="885618">
                  <a:extLst>
                    <a:ext uri="{9D8B030D-6E8A-4147-A177-3AD203B41FA5}">
                      <a16:colId xmlns="" xmlns:a16="http://schemas.microsoft.com/office/drawing/2014/main" val="923559626"/>
                    </a:ext>
                  </a:extLst>
                </a:gridCol>
                <a:gridCol w="885618">
                  <a:extLst>
                    <a:ext uri="{9D8B030D-6E8A-4147-A177-3AD203B41FA5}">
                      <a16:colId xmlns="" xmlns:a16="http://schemas.microsoft.com/office/drawing/2014/main" val="3248698700"/>
                    </a:ext>
                  </a:extLst>
                </a:gridCol>
                <a:gridCol w="885618">
                  <a:extLst>
                    <a:ext uri="{9D8B030D-6E8A-4147-A177-3AD203B41FA5}">
                      <a16:colId xmlns="" xmlns:a16="http://schemas.microsoft.com/office/drawing/2014/main" val="189549684"/>
                    </a:ext>
                  </a:extLst>
                </a:gridCol>
              </a:tblGrid>
              <a:tr h="306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</a:rPr>
                        <a:t>2018Ф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</a:rPr>
                        <a:t>2019Ф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</a:rPr>
                        <a:t>2020Ф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</a:rPr>
                        <a:t>2021П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</a:rPr>
                        <a:t>2022П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</a:rPr>
                        <a:t>2023П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</a:rPr>
                        <a:t>2024П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</a:rPr>
                        <a:t>2025П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196875221"/>
                  </a:ext>
                </a:extLst>
              </a:tr>
              <a:tr h="330202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Выручка, млн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121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467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2 776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5 774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263770909"/>
                  </a:ext>
                </a:extLst>
              </a:tr>
              <a:tr h="324114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Валовая прибыль, млн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233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1 435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3 271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636113299"/>
                  </a:ext>
                </a:extLst>
              </a:tr>
              <a:tr h="290788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Валовая марж-</a:t>
                      </a:r>
                      <a:r>
                        <a:rPr lang="ru-RU" sz="1400" b="0" u="none" strike="noStrike" dirty="0" err="1">
                          <a:effectLst/>
                          <a:latin typeface="Exo 2" pitchFamily="2" charset="-52"/>
                        </a:rPr>
                        <a:t>ть</a:t>
                      </a:r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, 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25%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45%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50%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52%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57%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79048330"/>
                  </a:ext>
                </a:extLst>
              </a:tr>
              <a:tr h="299862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400" b="0" u="none" strike="noStrike" dirty="0">
                          <a:effectLst/>
                          <a:latin typeface="Exo 2" pitchFamily="2" charset="-52"/>
                        </a:rPr>
                        <a:t>EBITDA, </a:t>
                      </a:r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млн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-1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197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1 223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2 867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18878664"/>
                  </a:ext>
                </a:extLst>
              </a:tr>
              <a:tr h="356506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Марж-</a:t>
                      </a:r>
                      <a:r>
                        <a:rPr lang="ru-RU" sz="1400" b="0" u="none" strike="noStrike" dirty="0" err="1">
                          <a:effectLst/>
                          <a:latin typeface="Exo 2" pitchFamily="2" charset="-52"/>
                        </a:rPr>
                        <a:t>ть</a:t>
                      </a:r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 по </a:t>
                      </a:r>
                      <a:r>
                        <a:rPr lang="en-US" sz="1400" b="0" u="none" strike="noStrike" dirty="0">
                          <a:effectLst/>
                          <a:latin typeface="Exo 2" pitchFamily="2" charset="-52"/>
                        </a:rPr>
                        <a:t>EBITDA, 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-68%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34%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42%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44%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50%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778909355"/>
                  </a:ext>
                </a:extLst>
              </a:tr>
              <a:tr h="294563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Чистая прибыль, млн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-1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156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980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2 272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239848398"/>
                  </a:ext>
                </a:extLst>
              </a:tr>
              <a:tr h="24951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Чистая марж-</a:t>
                      </a:r>
                      <a:r>
                        <a:rPr lang="ru-RU" sz="1400" b="0" u="none" strike="noStrike" dirty="0" err="1">
                          <a:effectLst/>
                          <a:latin typeface="Exo 2" pitchFamily="2" charset="-52"/>
                        </a:rPr>
                        <a:t>ть</a:t>
                      </a:r>
                      <a:r>
                        <a:rPr lang="ru-RU" sz="1400" b="0" u="none" strike="noStrike" dirty="0">
                          <a:effectLst/>
                          <a:latin typeface="Exo 2" pitchFamily="2" charset="-52"/>
                        </a:rPr>
                        <a:t>, 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-74%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27%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33%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35%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anose="020B0604020202020204" charset="-52"/>
                        </a:rPr>
                        <a:t>39%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179644189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55EE276-1FD3-475A-9EA4-D602DB0E966E}"/>
              </a:ext>
            </a:extLst>
          </p:cNvPr>
          <p:cNvSpPr txBox="1"/>
          <p:nvPr/>
        </p:nvSpPr>
        <p:spPr>
          <a:xfrm>
            <a:off x="873760" y="4163340"/>
            <a:ext cx="397256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200"/>
              </a:spcBef>
              <a:buClr>
                <a:srgbClr val="FF0000"/>
              </a:buClr>
              <a:buFont typeface="Arial" panose="020B0604020202020204" pitchFamily="34" charset="0"/>
              <a:buChar char="•"/>
              <a:tabLst>
                <a:tab pos="412659" algn="l"/>
              </a:tabLst>
              <a:defRPr/>
            </a:pP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Основной драйвер продаж – зарубежный рынок. Планируемая доля экспортной выручки составляет более 70%.</a:t>
            </a:r>
          </a:p>
          <a:p>
            <a:pPr marL="285750" indent="-285750" algn="just">
              <a:spcBef>
                <a:spcPts val="1200"/>
              </a:spcBef>
              <a:buClr>
                <a:srgbClr val="FF0000"/>
              </a:buClr>
              <a:buFont typeface="Arial" panose="020B0604020202020204" pitchFamily="34" charset="0"/>
              <a:buChar char="•"/>
              <a:tabLst>
                <a:tab pos="412659" algn="l"/>
              </a:tabLst>
              <a:defRPr/>
            </a:pP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Средняя прогнозная маржинальность по </a:t>
            </a:r>
            <a:r>
              <a:rPr lang="en-US" sz="1400" dirty="0">
                <a:latin typeface="Exo 2" pitchFamily="2" charset="-52"/>
                <a:cs typeface="Arial" panose="020B0604020202020204" pitchFamily="34" charset="0"/>
              </a:rPr>
              <a:t>EBITDA </a:t>
            </a:r>
            <a:r>
              <a:rPr lang="ru-RU" sz="1400" dirty="0">
                <a:latin typeface="Exo 2" pitchFamily="2" charset="-52"/>
                <a:cs typeface="Arial" panose="020B0604020202020204" pitchFamily="34" charset="0"/>
              </a:rPr>
              <a:t>за 5 лет составит  47%, а чистая маржинальность – 38%.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74C716A-E4DE-4FC5-8A72-004DA355F9AB}"/>
              </a:ext>
            </a:extLst>
          </p:cNvPr>
          <p:cNvSpPr txBox="1"/>
          <p:nvPr/>
        </p:nvSpPr>
        <p:spPr>
          <a:xfrm>
            <a:off x="1137921" y="5784763"/>
            <a:ext cx="2762480" cy="25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026" dirty="0">
                <a:solidFill>
                  <a:srgbClr val="2C2C2C"/>
                </a:solidFill>
                <a:latin typeface="Exo 2" pitchFamily="2" charset="-52"/>
                <a:ea typeface="Century Gothic"/>
                <a:cs typeface="Arial" panose="020B0604020202020204" pitchFamily="34" charset="0"/>
                <a:sym typeface="Century Gothic"/>
              </a:rPr>
              <a:t>* - источник: финансовая модель Проекта</a:t>
            </a:r>
            <a:endParaRPr lang="ru-RU" sz="1026" dirty="0">
              <a:latin typeface="Exo 2" pitchFamily="2" charset="-52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D47FB58-F532-4CFB-94BC-BEA2B533A2B9}"/>
              </a:ext>
            </a:extLst>
          </p:cNvPr>
          <p:cNvSpPr txBox="1"/>
          <p:nvPr/>
        </p:nvSpPr>
        <p:spPr>
          <a:xfrm>
            <a:off x="11372850" y="61175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66973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>
            <a:extLst>
              <a:ext uri="{FF2B5EF4-FFF2-40B4-BE49-F238E27FC236}">
                <a16:creationId xmlns="" xmlns:a16="http://schemas.microsoft.com/office/drawing/2014/main" id="{00000000-0008-0000-0A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030610"/>
              </p:ext>
            </p:extLst>
          </p:nvPr>
        </p:nvGraphicFramePr>
        <p:xfrm>
          <a:off x="6319645" y="3415832"/>
          <a:ext cx="4866638" cy="274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3FDEFD6D-B074-427E-9168-801F4DCC77F8}"/>
              </a:ext>
            </a:extLst>
          </p:cNvPr>
          <p:cNvSpPr txBox="1">
            <a:spLocks/>
          </p:cNvSpPr>
          <p:nvPr/>
        </p:nvSpPr>
        <p:spPr>
          <a:xfrm>
            <a:off x="935804" y="255048"/>
            <a:ext cx="6581665" cy="736909"/>
          </a:xfrm>
          <a:prstGeom prst="rect">
            <a:avLst/>
          </a:prstGeom>
        </p:spPr>
        <p:txBody>
          <a:bodyPr vert="horz" lIns="91415" tIns="45708" rIns="91415" bIns="457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33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Предложение инвесторам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CA51FD7-3104-4462-ABA8-08A8E966BE54}"/>
              </a:ext>
            </a:extLst>
          </p:cNvPr>
          <p:cNvSpPr txBox="1"/>
          <p:nvPr/>
        </p:nvSpPr>
        <p:spPr>
          <a:xfrm>
            <a:off x="853317" y="1253339"/>
            <a:ext cx="867676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200"/>
              </a:spcBef>
              <a:buClr>
                <a:srgbClr val="FF0000"/>
              </a:buClr>
              <a:buFont typeface="Arial" panose="020B0604020202020204" pitchFamily="34" charset="0"/>
              <a:buChar char="•"/>
              <a:tabLst>
                <a:tab pos="412659" algn="l"/>
              </a:tabLst>
              <a:defRPr/>
            </a:pPr>
            <a:r>
              <a:rPr lang="ru-RU" sz="1600" dirty="0">
                <a:latin typeface="Exo 2" pitchFamily="2" charset="-52"/>
                <a:cs typeface="Arial" panose="020B0604020202020204" pitchFamily="34" charset="0"/>
              </a:rPr>
              <a:t>Общая потребность в инвестициях составляет </a:t>
            </a:r>
            <a:r>
              <a:rPr lang="ru-RU" sz="1600" dirty="0">
                <a:latin typeface="Exo 2 SemiBold" pitchFamily="2" charset="-52"/>
                <a:cs typeface="Arial" panose="020B0604020202020204" pitchFamily="34" charset="0"/>
              </a:rPr>
              <a:t>6 млн руб.</a:t>
            </a:r>
          </a:p>
          <a:p>
            <a:pPr marL="285750" indent="-285750" algn="just">
              <a:spcBef>
                <a:spcPts val="1200"/>
              </a:spcBef>
              <a:buClr>
                <a:srgbClr val="FF0000"/>
              </a:buClr>
              <a:buFont typeface="Arial" panose="020B0604020202020204" pitchFamily="34" charset="0"/>
              <a:buChar char="•"/>
              <a:tabLst>
                <a:tab pos="412659" algn="l"/>
              </a:tabLst>
              <a:defRPr/>
            </a:pPr>
            <a:r>
              <a:rPr lang="ru-RU" sz="1600" dirty="0">
                <a:latin typeface="Exo 2" pitchFamily="2" charset="-52"/>
                <a:cs typeface="Arial" panose="020B0604020202020204" pitchFamily="34" charset="0"/>
              </a:rPr>
              <a:t>Основные направления инвестиций – это НИОКР (тестирование эффективности рекуперации тепла) и капитальные расходы на запуск производства. </a:t>
            </a:r>
          </a:p>
          <a:p>
            <a:pPr marL="285750" indent="-285750" algn="just">
              <a:spcBef>
                <a:spcPts val="1200"/>
              </a:spcBef>
              <a:buClr>
                <a:srgbClr val="FF0000"/>
              </a:buClr>
              <a:buFont typeface="Arial" panose="020B0604020202020204" pitchFamily="34" charset="0"/>
              <a:buChar char="•"/>
              <a:tabLst>
                <a:tab pos="412659" algn="l"/>
              </a:tabLst>
              <a:defRPr/>
            </a:pPr>
            <a:r>
              <a:rPr lang="ru-RU" sz="1600" dirty="0">
                <a:latin typeface="Exo 2" pitchFamily="2" charset="-52"/>
                <a:cs typeface="Arial" panose="020B0604020202020204" pitchFamily="34" charset="0"/>
              </a:rPr>
              <a:t>Предпочтительная форма инвестирования – </a:t>
            </a:r>
            <a:r>
              <a:rPr lang="ru-RU" sz="1600" dirty="0" err="1">
                <a:latin typeface="Exo 2" pitchFamily="2" charset="-52"/>
                <a:cs typeface="Arial" panose="020B0604020202020204" pitchFamily="34" charset="0"/>
              </a:rPr>
              <a:t>займ</a:t>
            </a:r>
            <a:r>
              <a:rPr lang="ru-RU" sz="1600" dirty="0">
                <a:latin typeface="Exo 2" pitchFamily="2" charset="-52"/>
                <a:cs typeface="Arial" panose="020B0604020202020204" pitchFamily="34" charset="0"/>
              </a:rPr>
              <a:t> под ставку 4% годовых.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BCB09410-7727-40D7-8E9C-E2E3159822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409379"/>
              </p:ext>
            </p:extLst>
          </p:nvPr>
        </p:nvGraphicFramePr>
        <p:xfrm>
          <a:off x="1066800" y="3684151"/>
          <a:ext cx="5289837" cy="2049675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2476380">
                  <a:extLst>
                    <a:ext uri="{9D8B030D-6E8A-4147-A177-3AD203B41FA5}">
                      <a16:colId xmlns="" xmlns:a16="http://schemas.microsoft.com/office/drawing/2014/main" val="1046098216"/>
                    </a:ext>
                  </a:extLst>
                </a:gridCol>
                <a:gridCol w="1144608">
                  <a:extLst>
                    <a:ext uri="{9D8B030D-6E8A-4147-A177-3AD203B41FA5}">
                      <a16:colId xmlns="" xmlns:a16="http://schemas.microsoft.com/office/drawing/2014/main" val="3408266579"/>
                    </a:ext>
                  </a:extLst>
                </a:gridCol>
                <a:gridCol w="1668849">
                  <a:extLst>
                    <a:ext uri="{9D8B030D-6E8A-4147-A177-3AD203B41FA5}">
                      <a16:colId xmlns="" xmlns:a16="http://schemas.microsoft.com/office/drawing/2014/main" val="453709666"/>
                    </a:ext>
                  </a:extLst>
                </a:gridCol>
              </a:tblGrid>
              <a:tr h="409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Exo 2 SemiBold" pitchFamily="2" charset="-52"/>
                        </a:rPr>
                        <a:t>Модель заработка инвестора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Exo 2 SemiBold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Exo 2" pitchFamily="2" charset="-52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Exo 2" pitchFamily="2" charset="-52"/>
                        </a:rPr>
                        <a:t>Модель займа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614722151"/>
                  </a:ext>
                </a:extLst>
              </a:tr>
              <a:tr h="409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Exo 2 SemiBold" pitchFamily="2" charset="-52"/>
                        </a:rPr>
                        <a:t>Сумма вложений в капитал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Exo 2 SemiBold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Exo 2" pitchFamily="2" charset="-52"/>
                        </a:rPr>
                        <a:t>млн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Exo 2" pitchFamily="2" charset="-5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  <a:cs typeface="Arial" panose="020B0604020202020204" pitchFamily="34" charset="0"/>
                        </a:rPr>
                        <a:t>6 млн руб.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197563399"/>
                  </a:ext>
                </a:extLst>
              </a:tr>
              <a:tr h="409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xo 2 SemiBold" pitchFamily="2" charset="-52"/>
                          <a:cs typeface="Arial" panose="020B0604020202020204" pitchFamily="34" charset="0"/>
                        </a:rPr>
                        <a:t>Срок займа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xo 2" pitchFamily="2" charset="-52"/>
                          <a:cs typeface="Arial" panose="020B0604020202020204" pitchFamily="34" charset="0"/>
                        </a:rPr>
                        <a:t>мес.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  <a:cs typeface="Arial" panose="020B0604020202020204" pitchFamily="34" charset="0"/>
                        </a:rPr>
                        <a:t>36 мес.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674513003"/>
                  </a:ext>
                </a:extLst>
              </a:tr>
              <a:tr h="409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xo 2 SemiBold" pitchFamily="2" charset="-52"/>
                          <a:cs typeface="Arial" panose="020B0604020202020204" pitchFamily="34" charset="0"/>
                        </a:rPr>
                        <a:t>Ставка по займу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xo 2" pitchFamily="2" charset="-52"/>
                          <a:cs typeface="Arial" panose="020B0604020202020204" pitchFamily="34" charset="0"/>
                        </a:rPr>
                        <a:t>% годовых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Exo 2" pitchFamily="2" charset="-52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474866473"/>
                  </a:ext>
                </a:extLst>
              </a:tr>
              <a:tr h="40993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Exo 2 SemiBold" pitchFamily="2" charset="-52"/>
                        </a:rPr>
                        <a:t>ROI </a:t>
                      </a: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Exo 2 SemiBold" pitchFamily="2" charset="-52"/>
                        </a:rPr>
                        <a:t>инвестора</a:t>
                      </a:r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Exo 2 SemiBold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Exo 2" pitchFamily="2" charset="-52"/>
                        </a:rPr>
                        <a:t>% годовых</a:t>
                      </a:r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Exo 2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Exo 2" pitchFamily="2" charset="-52"/>
                          <a:ea typeface="+mn-ea"/>
                          <a:cs typeface="Arial" panose="020B0604020202020204" pitchFamily="34" charset="0"/>
                        </a:rPr>
                        <a:t>3%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46929028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BD66A00-1968-4BCF-97CA-8F56CAAB7431}"/>
              </a:ext>
            </a:extLst>
          </p:cNvPr>
          <p:cNvSpPr txBox="1"/>
          <p:nvPr/>
        </p:nvSpPr>
        <p:spPr>
          <a:xfrm>
            <a:off x="1005717" y="3035025"/>
            <a:ext cx="5350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368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600" dirty="0">
                <a:latin typeface="Exo 2 SemiBold" pitchFamily="2" charset="-52"/>
                <a:cs typeface="Arial" panose="020B0604020202020204" pitchFamily="34" charset="0"/>
                <a:sym typeface="Trebuchet MS"/>
              </a:rPr>
              <a:t>Расчет показателей эффективности инвестиций в проект для инвестора*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64D5429-3F0E-4CC7-8619-8CBADE2DA786}"/>
              </a:ext>
            </a:extLst>
          </p:cNvPr>
          <p:cNvSpPr txBox="1"/>
          <p:nvPr/>
        </p:nvSpPr>
        <p:spPr>
          <a:xfrm>
            <a:off x="1005717" y="5798178"/>
            <a:ext cx="3937243" cy="25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026" dirty="0">
                <a:solidFill>
                  <a:srgbClr val="2C2C2C"/>
                </a:solidFill>
                <a:latin typeface="Exo 2" pitchFamily="2" charset="-52"/>
                <a:ea typeface="Century Gothic"/>
                <a:cs typeface="Arial" panose="020B0604020202020204" pitchFamily="34" charset="0"/>
                <a:sym typeface="Century Gothic"/>
              </a:rPr>
              <a:t>* - источник: финансовая модель Проекта</a:t>
            </a:r>
            <a:endParaRPr lang="ru-RU" sz="1026" dirty="0">
              <a:latin typeface="Exo 2" pitchFamily="2" charset="-52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7570514-C069-471C-9C10-FADCAEAB63D8}"/>
              </a:ext>
            </a:extLst>
          </p:cNvPr>
          <p:cNvSpPr txBox="1"/>
          <p:nvPr/>
        </p:nvSpPr>
        <p:spPr>
          <a:xfrm>
            <a:off x="6705602" y="3035025"/>
            <a:ext cx="51409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368"/>
              </a:spcBef>
              <a:buClr>
                <a:schemeClr val="accent5">
                  <a:lumMod val="75000"/>
                </a:schemeClr>
              </a:buClr>
              <a:buSzPct val="100000"/>
            </a:pPr>
            <a:r>
              <a:rPr lang="ru-RU" sz="1600" dirty="0">
                <a:latin typeface="Exo 2 SemiBold" pitchFamily="2" charset="-52"/>
                <a:cs typeface="Arial" panose="020B0604020202020204" pitchFamily="34" charset="0"/>
                <a:sym typeface="Trebuchet MS"/>
              </a:rPr>
              <a:t>Прогноз потребности в инвестициях*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B088A1E-E0C5-4412-9177-C6024D964067}"/>
              </a:ext>
            </a:extLst>
          </p:cNvPr>
          <p:cNvSpPr txBox="1"/>
          <p:nvPr/>
        </p:nvSpPr>
        <p:spPr>
          <a:xfrm>
            <a:off x="11372850" y="6117500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Exo 2 SemiBold" pitchFamily="2" charset="-52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88440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8D61C5C-58F1-45A4-B52F-B4CCEE72BF26}"/>
              </a:ext>
            </a:extLst>
          </p:cNvPr>
          <p:cNvSpPr txBox="1"/>
          <p:nvPr/>
        </p:nvSpPr>
        <p:spPr>
          <a:xfrm>
            <a:off x="5066393" y="2269527"/>
            <a:ext cx="5051159" cy="492443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Exo 2 ExtraBold" pitchFamily="2" charset="-52"/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12" name="Google Shape;226;p32">
            <a:extLst>
              <a:ext uri="{FF2B5EF4-FFF2-40B4-BE49-F238E27FC236}">
                <a16:creationId xmlns="" xmlns:a16="http://schemas.microsoft.com/office/drawing/2014/main" id="{368742A9-5971-40EC-BC49-2FC2EB24BA1F}"/>
              </a:ext>
            </a:extLst>
          </p:cNvPr>
          <p:cNvSpPr txBox="1"/>
          <p:nvPr/>
        </p:nvSpPr>
        <p:spPr>
          <a:xfrm>
            <a:off x="5366876" y="2989701"/>
            <a:ext cx="5367600" cy="150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fontAlgn="ctr"/>
            <a:r>
              <a:rPr lang="ru-RU" dirty="0">
                <a:latin typeface="Exo 2 ExtraBold" pitchFamily="2" charset="-52"/>
              </a:rPr>
              <a:t>Бобылев Олег Анатольевич</a:t>
            </a:r>
          </a:p>
          <a:p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Exo 2" pitchFamily="2" charset="-52"/>
                <a:cs typeface="Arial" panose="020B0604020202020204" pitchFamily="34" charset="0"/>
              </a:rPr>
              <a:t>Генеральный директор ООО «ПЕРСИСТЕМ»</a:t>
            </a:r>
          </a:p>
          <a:p>
            <a:endParaRPr lang="ru-RU" sz="1400" dirty="0">
              <a:latin typeface="Exo 2" pitchFamily="2" charset="-52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Exo 2" pitchFamily="2" charset="-52"/>
                <a:ea typeface="Century Gothic"/>
                <a:cs typeface="Century Gothic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boa@persystem.ru</a:t>
            </a:r>
            <a:endParaRPr lang="ru-RU" sz="1600" dirty="0">
              <a:solidFill>
                <a:srgbClr val="FF0000"/>
              </a:solidFill>
              <a:latin typeface="Exo 2" pitchFamily="2" charset="-52"/>
              <a:ea typeface="Century Gothic"/>
              <a:cs typeface="Century Gothic"/>
            </a:endParaRPr>
          </a:p>
          <a:p>
            <a:r>
              <a:rPr lang="ru-RU" sz="1600" dirty="0">
                <a:solidFill>
                  <a:srgbClr val="FF0000"/>
                </a:solidFill>
                <a:latin typeface="Exo 2" pitchFamily="2" charset="-52"/>
              </a:rPr>
              <a:t>+7 926 609 31 82</a:t>
            </a:r>
          </a:p>
          <a:p>
            <a:pPr marL="16933">
              <a:spcBef>
                <a:spcPts val="133"/>
              </a:spcBef>
            </a:pPr>
            <a:endParaRPr sz="1800" b="1" dirty="0">
              <a:latin typeface="Gilroy Bold" panose="00000800000000000000" pitchFamily="2" charset="-52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" name="image1.png" title="Изображение"/>
          <p:cNvPicPr preferRelativeResize="0"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24757"/>
          <a:stretch/>
        </p:blipFill>
        <p:spPr>
          <a:xfrm>
            <a:off x="2545424" y="1886246"/>
            <a:ext cx="2559069" cy="260643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734882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4408</TotalTime>
  <Words>1693</Words>
  <Application>Microsoft Office PowerPoint</Application>
  <PresentationFormat>Широкоэкранный</PresentationFormat>
  <Paragraphs>287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6" baseType="lpstr">
      <vt:lpstr>Trebuchet MS</vt:lpstr>
      <vt:lpstr>Avenir</vt:lpstr>
      <vt:lpstr>Wingdings</vt:lpstr>
      <vt:lpstr>Calibri Light</vt:lpstr>
      <vt:lpstr>맑은 고딕</vt:lpstr>
      <vt:lpstr>Calibri</vt:lpstr>
      <vt:lpstr>Gilroy Bold</vt:lpstr>
      <vt:lpstr>Century Gothic</vt:lpstr>
      <vt:lpstr>Exo 2 ExtraBold</vt:lpstr>
      <vt:lpstr>Exo 2</vt:lpstr>
      <vt:lpstr>Exo 2 SemiBold</vt:lpstr>
      <vt:lpstr>Montserrat</vt:lpstr>
      <vt:lpstr>Arial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Лиза Волкова</dc:creator>
  <cp:lastModifiedBy>Олег Бобылев</cp:lastModifiedBy>
  <cp:revision>171</cp:revision>
  <dcterms:created xsi:type="dcterms:W3CDTF">2020-12-29T08:13:42Z</dcterms:created>
  <dcterms:modified xsi:type="dcterms:W3CDTF">2021-07-10T08:33:34Z</dcterms:modified>
</cp:coreProperties>
</file>