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13"/>
  </p:notesMasterIdLst>
  <p:sldIdLst>
    <p:sldId id="256" r:id="rId2"/>
    <p:sldId id="261" r:id="rId3"/>
    <p:sldId id="298" r:id="rId4"/>
    <p:sldId id="264" r:id="rId5"/>
    <p:sldId id="300" r:id="rId6"/>
    <p:sldId id="301" r:id="rId7"/>
    <p:sldId id="263" r:id="rId8"/>
    <p:sldId id="303" r:id="rId9"/>
    <p:sldId id="277" r:id="rId10"/>
    <p:sldId id="304" r:id="rId11"/>
    <p:sldId id="305" r:id="rId12"/>
  </p:sldIdLst>
  <p:sldSz cx="9144000" cy="5143500" type="screen16x9"/>
  <p:notesSz cx="6858000" cy="9144000"/>
  <p:embeddedFontLst>
    <p:embeddedFont>
      <p:font typeface="Anek Malayalam" panose="020B0604020202020204" charset="0"/>
      <p:regular r:id="rId14"/>
      <p:bold r:id="rId15"/>
    </p:embeddedFont>
    <p:embeddedFont>
      <p:font typeface="Bebas Neue" panose="020B0606020202050201" pitchFamily="34" charset="0"/>
      <p:regular r:id="rId16"/>
    </p:embeddedFont>
    <p:embeddedFont>
      <p:font typeface="Cambay" panose="020B0604020202020204" charset="0"/>
      <p:regular r:id="rId17"/>
      <p:bold r:id="rId18"/>
      <p:italic r:id="rId19"/>
      <p:boldItalic r:id="rId20"/>
    </p:embeddedFont>
    <p:embeddedFont>
      <p:font typeface="Nunito Light" pitchFamily="2" charset="-52"/>
      <p:regular r:id="rId21"/>
      <p: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161C5E5-D2EF-434D-8200-F9BBE7B8C7FA}">
  <a:tblStyle styleId="{9161C5E5-D2EF-434D-8200-F9BBE7B8C7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44C4D97-95B7-49C2-8082-EDB382E36CD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1" d="100"/>
          <a:sy n="131" d="100"/>
        </p:scale>
        <p:origin x="132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311aff8b6b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311aff8b6b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9258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e18e6eece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e18e6eece1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0322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987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e18e6eece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e18e6eece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1267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e18e6eece1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1e18e6eece1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e18e6eece1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1e18e6eece1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6136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e18e6eece1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1e18e6eece1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3537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r="76986"/>
          <a:stretch/>
        </p:blipFill>
        <p:spPr>
          <a:xfrm flipH="1">
            <a:off x="-199024" y="-675550"/>
            <a:ext cx="1466674" cy="6074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b="31665"/>
          <a:stretch/>
        </p:blipFill>
        <p:spPr>
          <a:xfrm flipH="1">
            <a:off x="5093076" y="1781748"/>
            <a:ext cx="4235749" cy="353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t="31665"/>
          <a:stretch/>
        </p:blipFill>
        <p:spPr>
          <a:xfrm>
            <a:off x="5385004" y="-170600"/>
            <a:ext cx="3943819" cy="353235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394149" y="669350"/>
            <a:ext cx="6115500" cy="21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 sz="34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94138" y="3779175"/>
            <a:ext cx="2034600" cy="70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/>
          <p:nvPr/>
        </p:nvSpPr>
        <p:spPr>
          <a:xfrm>
            <a:off x="203100" y="349775"/>
            <a:ext cx="763200" cy="76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" name="Google Shape;38;p6"/>
          <p:cNvPicPr preferRelativeResize="0"/>
          <p:nvPr/>
        </p:nvPicPr>
        <p:blipFill rotWithShape="1">
          <a:blip r:embed="rId2">
            <a:alphaModFix/>
          </a:blip>
          <a:srcRect t="31665"/>
          <a:stretch/>
        </p:blipFill>
        <p:spPr>
          <a:xfrm>
            <a:off x="5385004" y="-170600"/>
            <a:ext cx="3943819" cy="353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/>
          <p:cNvPicPr preferRelativeResize="0"/>
          <p:nvPr/>
        </p:nvPicPr>
        <p:blipFill rotWithShape="1">
          <a:blip r:embed="rId3">
            <a:alphaModFix/>
          </a:blip>
          <a:srcRect r="29062" b="74816"/>
          <a:stretch/>
        </p:blipFill>
        <p:spPr>
          <a:xfrm rot="4200637" flipH="1">
            <a:off x="-2080182" y="2958470"/>
            <a:ext cx="4520710" cy="152993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/>
          <p:cNvPicPr preferRelativeResize="0"/>
          <p:nvPr/>
        </p:nvPicPr>
        <p:blipFill rotWithShape="1">
          <a:blip r:embed="rId2">
            <a:alphaModFix/>
          </a:blip>
          <a:srcRect l="-374" t="25040" r="49759" b="852"/>
          <a:stretch/>
        </p:blipFill>
        <p:spPr>
          <a:xfrm rot="3918439" flipH="1">
            <a:off x="6739425" y="2587722"/>
            <a:ext cx="2667676" cy="3723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113725" y="-597100"/>
            <a:ext cx="2362225" cy="309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/>
          <p:cNvPicPr preferRelativeResize="0"/>
          <p:nvPr/>
        </p:nvPicPr>
        <p:blipFill rotWithShape="1">
          <a:blip r:embed="rId4">
            <a:alphaModFix/>
          </a:blip>
          <a:srcRect l="3445" r="3445"/>
          <a:stretch/>
        </p:blipFill>
        <p:spPr>
          <a:xfrm rot="10800000">
            <a:off x="6892150" y="-597100"/>
            <a:ext cx="2362224" cy="309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7"/>
          <p:cNvPicPr preferRelativeResize="0"/>
          <p:nvPr/>
        </p:nvPicPr>
        <p:blipFill rotWithShape="1">
          <a:blip r:embed="rId2">
            <a:alphaModFix/>
          </a:blip>
          <a:srcRect l="1398" t="398" r="46601" b="-5231"/>
          <a:stretch/>
        </p:blipFill>
        <p:spPr>
          <a:xfrm rot="-3495754" flipH="1">
            <a:off x="-1004053" y="2376965"/>
            <a:ext cx="2740629" cy="526696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713225" y="1401150"/>
            <a:ext cx="429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ubTitle" idx="1"/>
          </p:nvPr>
        </p:nvSpPr>
        <p:spPr>
          <a:xfrm>
            <a:off x="713225" y="1973850"/>
            <a:ext cx="4290900" cy="17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>
            <a:spLocks noGrp="1"/>
          </p:cNvSpPr>
          <p:nvPr>
            <p:ph type="pic" idx="2"/>
          </p:nvPr>
        </p:nvSpPr>
        <p:spPr>
          <a:xfrm>
            <a:off x="5178175" y="945450"/>
            <a:ext cx="3252600" cy="3252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5"/>
          <p:cNvPicPr preferRelativeResize="0"/>
          <p:nvPr/>
        </p:nvPicPr>
        <p:blipFill rotWithShape="1">
          <a:blip r:embed="rId2">
            <a:alphaModFix/>
          </a:blip>
          <a:srcRect b="31665"/>
          <a:stretch/>
        </p:blipFill>
        <p:spPr>
          <a:xfrm rot="10800000">
            <a:off x="5093076" y="-170600"/>
            <a:ext cx="4235749" cy="353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 rotWithShape="1">
          <a:blip r:embed="rId3">
            <a:alphaModFix/>
          </a:blip>
          <a:srcRect t="31665"/>
          <a:stretch/>
        </p:blipFill>
        <p:spPr>
          <a:xfrm rot="10800000" flipH="1">
            <a:off x="5385004" y="1781748"/>
            <a:ext cx="3943819" cy="353235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1"/>
          </p:nvPr>
        </p:nvSpPr>
        <p:spPr>
          <a:xfrm>
            <a:off x="713225" y="2418174"/>
            <a:ext cx="20628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2"/>
          </p:nvPr>
        </p:nvSpPr>
        <p:spPr>
          <a:xfrm>
            <a:off x="3128152" y="2418174"/>
            <a:ext cx="20628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ubTitle" idx="3"/>
          </p:nvPr>
        </p:nvSpPr>
        <p:spPr>
          <a:xfrm>
            <a:off x="5543086" y="2418174"/>
            <a:ext cx="20628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subTitle" idx="4"/>
          </p:nvPr>
        </p:nvSpPr>
        <p:spPr>
          <a:xfrm>
            <a:off x="713225" y="1958600"/>
            <a:ext cx="20628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ubTitle" idx="5"/>
          </p:nvPr>
        </p:nvSpPr>
        <p:spPr>
          <a:xfrm>
            <a:off x="3128156" y="1958600"/>
            <a:ext cx="20628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0" name="Google Shape;100;p15"/>
          <p:cNvSpPr/>
          <p:nvPr/>
        </p:nvSpPr>
        <p:spPr>
          <a:xfrm>
            <a:off x="203100" y="349775"/>
            <a:ext cx="763200" cy="76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Google Shape;101;p15"/>
          <p:cNvPicPr preferRelativeResize="0"/>
          <p:nvPr/>
        </p:nvPicPr>
        <p:blipFill rotWithShape="1">
          <a:blip r:embed="rId4">
            <a:alphaModFix/>
          </a:blip>
          <a:srcRect l="49035" t="18297" r="324" b="17566"/>
          <a:stretch/>
        </p:blipFill>
        <p:spPr>
          <a:xfrm rot="7385884" flipH="1">
            <a:off x="-893519" y="3309930"/>
            <a:ext cx="2669012" cy="322211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 txBox="1">
            <a:spLocks noGrp="1"/>
          </p:cNvSpPr>
          <p:nvPr>
            <p:ph type="subTitle" idx="6"/>
          </p:nvPr>
        </p:nvSpPr>
        <p:spPr>
          <a:xfrm>
            <a:off x="5543086" y="1958600"/>
            <a:ext cx="20628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/>
          <p:nvPr/>
        </p:nvSpPr>
        <p:spPr>
          <a:xfrm>
            <a:off x="203100" y="349775"/>
            <a:ext cx="763200" cy="76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p16"/>
          <p:cNvPicPr preferRelativeResize="0"/>
          <p:nvPr/>
        </p:nvPicPr>
        <p:blipFill rotWithShape="1">
          <a:blip r:embed="rId2">
            <a:alphaModFix/>
          </a:blip>
          <a:srcRect b="-6541"/>
          <a:stretch/>
        </p:blipFill>
        <p:spPr>
          <a:xfrm>
            <a:off x="5385000" y="-170600"/>
            <a:ext cx="3943825" cy="550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 l="1399" t="397" r="65194" b="49853"/>
          <a:stretch/>
        </p:blipFill>
        <p:spPr>
          <a:xfrm rot="-2573729" flipH="1">
            <a:off x="-548974" y="3604738"/>
            <a:ext cx="1760643" cy="2499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 rotWithShape="1">
          <a:blip r:embed="rId3">
            <a:alphaModFix/>
          </a:blip>
          <a:srcRect l="1399" t="397" r="65194" b="49853"/>
          <a:stretch/>
        </p:blipFill>
        <p:spPr>
          <a:xfrm rot="-254036" flipH="1">
            <a:off x="-1407999" y="1079313"/>
            <a:ext cx="1760643" cy="2499473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subTitle" idx="1"/>
          </p:nvPr>
        </p:nvSpPr>
        <p:spPr>
          <a:xfrm>
            <a:off x="720000" y="1748900"/>
            <a:ext cx="2634900" cy="9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subTitle" idx="2"/>
          </p:nvPr>
        </p:nvSpPr>
        <p:spPr>
          <a:xfrm>
            <a:off x="4058661" y="1748900"/>
            <a:ext cx="2634900" cy="9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subTitle" idx="3"/>
          </p:nvPr>
        </p:nvSpPr>
        <p:spPr>
          <a:xfrm>
            <a:off x="720000" y="3409475"/>
            <a:ext cx="2634900" cy="9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subTitle" idx="4"/>
          </p:nvPr>
        </p:nvSpPr>
        <p:spPr>
          <a:xfrm>
            <a:off x="4058661" y="3409475"/>
            <a:ext cx="2634900" cy="9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6"/>
          <p:cNvSpPr txBox="1">
            <a:spLocks noGrp="1"/>
          </p:cNvSpPr>
          <p:nvPr>
            <p:ph type="subTitle" idx="5"/>
          </p:nvPr>
        </p:nvSpPr>
        <p:spPr>
          <a:xfrm>
            <a:off x="720000" y="1455550"/>
            <a:ext cx="26349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subTitle" idx="6"/>
          </p:nvPr>
        </p:nvSpPr>
        <p:spPr>
          <a:xfrm>
            <a:off x="720000" y="3116200"/>
            <a:ext cx="26349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subTitle" idx="7"/>
          </p:nvPr>
        </p:nvSpPr>
        <p:spPr>
          <a:xfrm>
            <a:off x="4058636" y="1455550"/>
            <a:ext cx="26349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subTitle" idx="8"/>
          </p:nvPr>
        </p:nvSpPr>
        <p:spPr>
          <a:xfrm>
            <a:off x="4058636" y="3116200"/>
            <a:ext cx="26349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0"/>
          <p:cNvPicPr preferRelativeResize="0"/>
          <p:nvPr/>
        </p:nvPicPr>
        <p:blipFill rotWithShape="1">
          <a:blip r:embed="rId2">
            <a:alphaModFix/>
          </a:blip>
          <a:srcRect r="76986"/>
          <a:stretch/>
        </p:blipFill>
        <p:spPr>
          <a:xfrm rot="10800000">
            <a:off x="-682374" y="-675550"/>
            <a:ext cx="1466674" cy="607494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0"/>
          <p:cNvSpPr/>
          <p:nvPr/>
        </p:nvSpPr>
        <p:spPr>
          <a:xfrm>
            <a:off x="203100" y="349775"/>
            <a:ext cx="763200" cy="76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1" name="Google Shape;151;p20"/>
          <p:cNvPicPr preferRelativeResize="0"/>
          <p:nvPr/>
        </p:nvPicPr>
        <p:blipFill rotWithShape="1">
          <a:blip r:embed="rId3">
            <a:alphaModFix/>
          </a:blip>
          <a:srcRect b="31665"/>
          <a:stretch/>
        </p:blipFill>
        <p:spPr>
          <a:xfrm flipH="1">
            <a:off x="5596470" y="2532300"/>
            <a:ext cx="3732355" cy="311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 rotWithShape="1">
          <a:blip r:embed="rId4">
            <a:alphaModFix/>
          </a:blip>
          <a:srcRect t="31665"/>
          <a:stretch/>
        </p:blipFill>
        <p:spPr>
          <a:xfrm>
            <a:off x="5385004" y="-170600"/>
            <a:ext cx="3943819" cy="3532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1"/>
          <p:cNvPicPr preferRelativeResize="0"/>
          <p:nvPr/>
        </p:nvPicPr>
        <p:blipFill rotWithShape="1">
          <a:blip r:embed="rId2">
            <a:alphaModFix/>
          </a:blip>
          <a:srcRect r="76986"/>
          <a:stretch/>
        </p:blipFill>
        <p:spPr>
          <a:xfrm rot="10800000">
            <a:off x="-199024" y="-675550"/>
            <a:ext cx="1466674" cy="6074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1"/>
          <p:cNvPicPr preferRelativeResize="0"/>
          <p:nvPr/>
        </p:nvPicPr>
        <p:blipFill rotWithShape="1">
          <a:blip r:embed="rId3">
            <a:alphaModFix/>
          </a:blip>
          <a:srcRect t="-20582" r="47575" b="52248"/>
          <a:stretch/>
        </p:blipFill>
        <p:spPr>
          <a:xfrm rot="10800000">
            <a:off x="7108201" y="-170600"/>
            <a:ext cx="2220624" cy="353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/>
          <p:cNvPicPr preferRelativeResize="0"/>
          <p:nvPr/>
        </p:nvPicPr>
        <p:blipFill rotWithShape="1">
          <a:blip r:embed="rId4">
            <a:alphaModFix/>
          </a:blip>
          <a:srcRect b="31665"/>
          <a:stretch/>
        </p:blipFill>
        <p:spPr>
          <a:xfrm rot="10800000" flipH="1">
            <a:off x="5385004" y="1781750"/>
            <a:ext cx="3943819" cy="3532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ek Malayalam"/>
              <a:buNone/>
              <a:defRPr sz="30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ek Malayalam"/>
              <a:buNone/>
              <a:defRPr sz="30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ek Malayalam"/>
              <a:buNone/>
              <a:defRPr sz="30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ek Malayalam"/>
              <a:buNone/>
              <a:defRPr sz="30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ek Malayalam"/>
              <a:buNone/>
              <a:defRPr sz="30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ek Malayalam"/>
              <a:buNone/>
              <a:defRPr sz="30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ek Malayalam"/>
              <a:buNone/>
              <a:defRPr sz="30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ek Malayalam"/>
              <a:buNone/>
              <a:defRPr sz="30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ek Malayalam"/>
              <a:buNone/>
              <a:defRPr sz="30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Char char="●"/>
              <a:defRPr sz="1200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Char char="○"/>
              <a:defRPr sz="1200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Char char="■"/>
              <a:defRPr sz="1200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Char char="●"/>
              <a:defRPr sz="1200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Char char="○"/>
              <a:defRPr sz="1200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Char char="■"/>
              <a:defRPr sz="1200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Char char="●"/>
              <a:defRPr sz="1200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Char char="○"/>
              <a:defRPr sz="1200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Char char="■"/>
              <a:defRPr sz="1200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4" r:id="rId4"/>
    <p:sldLayoutId id="2147483655" r:id="rId5"/>
    <p:sldLayoutId id="2147483658" r:id="rId6"/>
    <p:sldLayoutId id="2147483661" r:id="rId7"/>
    <p:sldLayoutId id="2147483662" r:id="rId8"/>
    <p:sldLayoutId id="2147483666" r:id="rId9"/>
    <p:sldLayoutId id="214748366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  <p15:guide id="5" orient="horz" pos="1620">
          <p15:clr>
            <a:srgbClr val="E46962"/>
          </p15:clr>
        </p15:guide>
        <p15:guide id="6" pos="2880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0;&#1076;&#1077;&#1103;.&#1088;&#1086;&#1089;&#1082;&#1086;&#1085;&#1075;&#1088;&#1077;&#1089;&#1089;.&#1088;&#1092;/improject-47079/ideas/5319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hyperlink" Target="mailto:pashutin@gmail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/>
          <p:nvPr/>
        </p:nvSpPr>
        <p:spPr>
          <a:xfrm>
            <a:off x="875450" y="805650"/>
            <a:ext cx="763200" cy="76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5"/>
          <p:cNvSpPr txBox="1">
            <a:spLocks noGrp="1"/>
          </p:cNvSpPr>
          <p:nvPr>
            <p:ph type="ctrTitle"/>
          </p:nvPr>
        </p:nvSpPr>
        <p:spPr>
          <a:xfrm>
            <a:off x="978511" y="805650"/>
            <a:ext cx="7445051" cy="14871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chemeClr val="dk1"/>
                </a:solidFill>
              </a:rPr>
              <a:t>Распределённая федеральная медицинская платформа </a:t>
            </a:r>
            <a:endParaRPr lang="en-US" sz="4000" b="0" dirty="0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169" name="Google Shape;169;p25"/>
          <p:cNvSpPr txBox="1">
            <a:spLocks noGrp="1"/>
          </p:cNvSpPr>
          <p:nvPr>
            <p:ph type="subTitle" idx="1"/>
          </p:nvPr>
        </p:nvSpPr>
        <p:spPr>
          <a:xfrm>
            <a:off x="4620491" y="4163291"/>
            <a:ext cx="2800945" cy="89252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 algn="r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Ссылка на идею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Пашутин Владимир Юрьевич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pashutin@gmail.com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+7 (919) 304-19-66</a:t>
            </a:r>
            <a:endParaRPr sz="1400" dirty="0"/>
          </a:p>
        </p:txBody>
      </p:sp>
      <p:pic>
        <p:nvPicPr>
          <p:cNvPr id="2" name="Рисунок 1" descr="Изображение выглядит как текст, снимок экрана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E292E16-1206-AE7F-366D-262EF186C2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050" y="2175993"/>
            <a:ext cx="6360824" cy="17492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0"/>
          <p:cNvSpPr txBox="1">
            <a:spLocks noGrp="1"/>
          </p:cNvSpPr>
          <p:nvPr>
            <p:ph type="title"/>
          </p:nvPr>
        </p:nvSpPr>
        <p:spPr>
          <a:xfrm>
            <a:off x="1244853" y="486750"/>
            <a:ext cx="429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Проблематика</a:t>
            </a:r>
            <a:endParaRPr dirty="0"/>
          </a:p>
        </p:txBody>
      </p:sp>
      <p:sp>
        <p:nvSpPr>
          <p:cNvPr id="232" name="Google Shape;232;p30"/>
          <p:cNvSpPr txBox="1">
            <a:spLocks noGrp="1"/>
          </p:cNvSpPr>
          <p:nvPr>
            <p:ph type="subTitle" idx="1"/>
          </p:nvPr>
        </p:nvSpPr>
        <p:spPr>
          <a:xfrm>
            <a:off x="606899" y="1205335"/>
            <a:ext cx="7743203" cy="36147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>
              <a:buNone/>
            </a:pPr>
            <a:r>
              <a:rPr lang="ru-RU" sz="1600" dirty="0"/>
              <a:t>Существующие медицинские информационные системы (МИС) создавались для удовлетворения потребностей медицинских учреждений (например, широко распространённые ЕМИАС, БАРС).</a:t>
            </a:r>
          </a:p>
          <a:p>
            <a:pPr marL="152400" indent="0">
              <a:buNone/>
            </a:pPr>
            <a:endParaRPr lang="ru-RU" sz="1600" dirty="0"/>
          </a:p>
          <a:p>
            <a:pPr marL="152400" indent="0">
              <a:buNone/>
            </a:pPr>
            <a:r>
              <a:rPr lang="ru-RU" sz="1600" dirty="0"/>
              <a:t>Реализованный функционал в основном ограничен диспетчеризацией пациентов.</a:t>
            </a:r>
            <a:br>
              <a:rPr lang="ru-RU" sz="1600" dirty="0"/>
            </a:br>
            <a:r>
              <a:rPr lang="ru-RU" sz="1600" dirty="0"/>
              <a:t>Электронные медицинские карты в подавляющем большинстве случаев представляют собой документы текстовых редакторов и не пригодны к использованию в аналитических исследованиях.</a:t>
            </a:r>
          </a:p>
          <a:p>
            <a:pPr marL="152400" indent="0">
              <a:buNone/>
            </a:pPr>
            <a:endParaRPr lang="ru-RU" sz="1600" dirty="0"/>
          </a:p>
          <a:p>
            <a:pPr marL="152400" indent="0">
              <a:buNone/>
            </a:pPr>
            <a:r>
              <a:rPr lang="ru-RU" sz="1600" dirty="0"/>
              <a:t>Для граждан нет единого доверенного информационного ресурса для получения информации о медицинском персонале, доступных медицинских услугах, данных мониторинга медицинских показателей, результатах лабораторных анализов.</a:t>
            </a:r>
          </a:p>
          <a:p>
            <a:pPr marL="0" indent="0">
              <a:spcBef>
                <a:spcPts val="1000"/>
              </a:spcBef>
              <a:buNone/>
            </a:pPr>
            <a:endParaRPr lang="ru-RU" sz="1200" dirty="0">
              <a:solidFill>
                <a:srgbClr val="120749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0"/>
          <p:cNvSpPr txBox="1">
            <a:spLocks noGrp="1"/>
          </p:cNvSpPr>
          <p:nvPr>
            <p:ph type="title"/>
          </p:nvPr>
        </p:nvSpPr>
        <p:spPr>
          <a:xfrm>
            <a:off x="1244853" y="486750"/>
            <a:ext cx="429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Пациентам</a:t>
            </a:r>
            <a:endParaRPr dirty="0"/>
          </a:p>
        </p:txBody>
      </p:sp>
      <p:sp>
        <p:nvSpPr>
          <p:cNvPr id="232" name="Google Shape;232;p30"/>
          <p:cNvSpPr txBox="1">
            <a:spLocks noGrp="1"/>
          </p:cNvSpPr>
          <p:nvPr>
            <p:ph type="subTitle" idx="1"/>
          </p:nvPr>
        </p:nvSpPr>
        <p:spPr>
          <a:xfrm>
            <a:off x="606899" y="1205335"/>
            <a:ext cx="7743203" cy="36147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ru-RU" sz="1600" dirty="0"/>
              <a:t>Доступность приложения для пациентов вне зависимости от места проживания и обслуживающего медицинского учреждения;</a:t>
            </a:r>
          </a:p>
          <a:p>
            <a:pPr>
              <a:lnSpc>
                <a:spcPct val="120000"/>
              </a:lnSpc>
            </a:pPr>
            <a:r>
              <a:rPr lang="ru-RU" sz="1600" dirty="0"/>
              <a:t>Единый подход к предоставлению услуг:</a:t>
            </a:r>
          </a:p>
          <a:p>
            <a:pPr marL="895350" lvl="3" indent="-285750" algn="l">
              <a:lnSpc>
                <a:spcPct val="120000"/>
              </a:lnSpc>
              <a:buClr>
                <a:schemeClr val="lt2"/>
              </a:buClr>
            </a:pPr>
            <a:r>
              <a:rPr lang="ru-RU" sz="1600" dirty="0"/>
              <a:t>возможность записаться к врачу, принимающему в другом регионе;</a:t>
            </a:r>
          </a:p>
          <a:p>
            <a:pPr marL="895350" lvl="3" indent="-285750" algn="l">
              <a:lnSpc>
                <a:spcPct val="120000"/>
              </a:lnSpc>
              <a:buClr>
                <a:schemeClr val="lt2"/>
              </a:buClr>
            </a:pPr>
            <a:r>
              <a:rPr lang="ru-RU" sz="1600" dirty="0"/>
              <a:t>своевременное обновление информации;</a:t>
            </a:r>
          </a:p>
          <a:p>
            <a:pPr marL="895350" lvl="3" indent="-285750" algn="l">
              <a:lnSpc>
                <a:spcPct val="120000"/>
              </a:lnSpc>
              <a:buClr>
                <a:schemeClr val="lt2"/>
              </a:buClr>
            </a:pPr>
            <a:r>
              <a:rPr lang="ru-RU" sz="1600" dirty="0"/>
              <a:t>доступ к личной медицинской карте.</a:t>
            </a:r>
          </a:p>
          <a:p>
            <a:pPr>
              <a:lnSpc>
                <a:spcPct val="120000"/>
              </a:lnSpc>
            </a:pPr>
            <a:r>
              <a:rPr lang="ru-RU" sz="1600" dirty="0"/>
              <a:t>Оформление личных кабинетов законным представителям:</a:t>
            </a:r>
          </a:p>
          <a:p>
            <a:pPr marL="895350" lvl="3" indent="-285750" algn="l">
              <a:lnSpc>
                <a:spcPct val="120000"/>
              </a:lnSpc>
              <a:buClr>
                <a:schemeClr val="lt2"/>
              </a:buClr>
            </a:pPr>
            <a:r>
              <a:rPr lang="ru-RU" sz="1600" dirty="0"/>
              <a:t>детям до 18 лет;</a:t>
            </a:r>
          </a:p>
          <a:p>
            <a:pPr marL="895350" lvl="3" indent="-285750" algn="l">
              <a:lnSpc>
                <a:spcPct val="120000"/>
              </a:lnSpc>
              <a:buClr>
                <a:schemeClr val="lt2"/>
              </a:buClr>
            </a:pPr>
            <a:r>
              <a:rPr lang="ru-RU" sz="1600" dirty="0"/>
              <a:t>пожилым родственникам.</a:t>
            </a:r>
          </a:p>
          <a:p>
            <a:pPr>
              <a:lnSpc>
                <a:spcPct val="120000"/>
              </a:lnSpc>
            </a:pPr>
            <a:r>
              <a:rPr lang="ru-RU" sz="1600" dirty="0"/>
              <a:t>Понятный и доступный интерфейс.</a:t>
            </a:r>
          </a:p>
          <a:p>
            <a:pPr marL="0" indent="0">
              <a:spcBef>
                <a:spcPts val="1000"/>
              </a:spcBef>
              <a:buNone/>
            </a:pPr>
            <a:endParaRPr lang="ru-RU" sz="1200" dirty="0">
              <a:solidFill>
                <a:srgbClr val="120749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1130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3"/>
          <p:cNvSpPr txBox="1">
            <a:spLocks noGrp="1"/>
          </p:cNvSpPr>
          <p:nvPr>
            <p:ph type="subTitle" idx="6"/>
          </p:nvPr>
        </p:nvSpPr>
        <p:spPr>
          <a:xfrm>
            <a:off x="719999" y="3116200"/>
            <a:ext cx="2994308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Вход с разных устройств</a:t>
            </a:r>
            <a:endParaRPr lang="en-US" sz="1800" dirty="0"/>
          </a:p>
        </p:txBody>
      </p:sp>
      <p:sp>
        <p:nvSpPr>
          <p:cNvPr id="259" name="Google Shape;259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Дополнительно</a:t>
            </a:r>
            <a:endParaRPr dirty="0"/>
          </a:p>
        </p:txBody>
      </p:sp>
      <p:sp>
        <p:nvSpPr>
          <p:cNvPr id="260" name="Google Shape;260;p33"/>
          <p:cNvSpPr txBox="1">
            <a:spLocks noGrp="1"/>
          </p:cNvSpPr>
          <p:nvPr>
            <p:ph type="subTitle" idx="1"/>
          </p:nvPr>
        </p:nvSpPr>
        <p:spPr>
          <a:xfrm>
            <a:off x="627852" y="1667671"/>
            <a:ext cx="3235312" cy="13350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7800" lvl="1" indent="-171450" algn="l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ru-RU" sz="1150" dirty="0"/>
              <a:t>Навигация по платформе;</a:t>
            </a:r>
          </a:p>
          <a:p>
            <a:pPr marL="177800" lvl="1" indent="-171450" algn="l">
              <a:buFont typeface="Arial" panose="020B0604020202020204" pitchFamily="34" charset="0"/>
              <a:buChar char="•"/>
            </a:pPr>
            <a:r>
              <a:rPr lang="ru-RU" sz="1150" dirty="0"/>
              <a:t>Напоминания о приеме лекарств и посещении врачей;</a:t>
            </a:r>
          </a:p>
          <a:p>
            <a:pPr marL="177800" lvl="1" indent="-171450" algn="l">
              <a:buFont typeface="Arial" panose="020B0604020202020204" pitchFamily="34" charset="0"/>
              <a:buChar char="•"/>
            </a:pPr>
            <a:r>
              <a:rPr lang="ru-RU" sz="1150" dirty="0"/>
              <a:t>Подсказки о необходимости записи к врачу на основании истории болезни и регулярной диспансеризации.</a:t>
            </a:r>
          </a:p>
        </p:txBody>
      </p:sp>
      <p:sp>
        <p:nvSpPr>
          <p:cNvPr id="261" name="Google Shape;261;p33"/>
          <p:cNvSpPr txBox="1">
            <a:spLocks noGrp="1"/>
          </p:cNvSpPr>
          <p:nvPr>
            <p:ph type="subTitle" idx="2"/>
          </p:nvPr>
        </p:nvSpPr>
        <p:spPr>
          <a:xfrm>
            <a:off x="4058636" y="1847629"/>
            <a:ext cx="2838325" cy="9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7800" lvl="1" indent="-171450" algn="l">
              <a:buFont typeface="Arial" panose="020B0604020202020204" pitchFamily="34" charset="0"/>
              <a:buChar char="•"/>
            </a:pPr>
            <a:r>
              <a:rPr lang="ru-RU" sz="1150" dirty="0"/>
              <a:t>Бытовые приборы измерения давления/пульса;</a:t>
            </a:r>
          </a:p>
          <a:p>
            <a:pPr marL="177800" lvl="1" indent="-171450" algn="l">
              <a:buFont typeface="Arial" panose="020B0604020202020204" pitchFamily="34" charset="0"/>
              <a:buChar char="•"/>
            </a:pPr>
            <a:r>
              <a:rPr lang="ru-RU" sz="1150" dirty="0"/>
              <a:t>Специализированные медицинские приборы;</a:t>
            </a:r>
          </a:p>
          <a:p>
            <a:pPr marL="177800" lvl="1" indent="-171450" algn="l">
              <a:buFont typeface="Arial" panose="020B0604020202020204" pitchFamily="34" charset="0"/>
              <a:buChar char="•"/>
            </a:pPr>
            <a:r>
              <a:rPr lang="ru-RU" sz="1150" dirty="0"/>
              <a:t>Флюорографы и пр.</a:t>
            </a:r>
          </a:p>
        </p:txBody>
      </p:sp>
      <p:sp>
        <p:nvSpPr>
          <p:cNvPr id="262" name="Google Shape;262;p33"/>
          <p:cNvSpPr txBox="1">
            <a:spLocks noGrp="1"/>
          </p:cNvSpPr>
          <p:nvPr>
            <p:ph type="subTitle" idx="3"/>
          </p:nvPr>
        </p:nvSpPr>
        <p:spPr>
          <a:xfrm>
            <a:off x="719999" y="3608864"/>
            <a:ext cx="2634900" cy="9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Мобильное приложение;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Web-</a:t>
            </a:r>
            <a:r>
              <a:rPr lang="ru-RU" dirty="0"/>
              <a:t>приложение.</a:t>
            </a:r>
            <a:endParaRPr dirty="0"/>
          </a:p>
        </p:txBody>
      </p:sp>
      <p:sp>
        <p:nvSpPr>
          <p:cNvPr id="263" name="Google Shape;263;p33"/>
          <p:cNvSpPr txBox="1">
            <a:spLocks noGrp="1"/>
          </p:cNvSpPr>
          <p:nvPr>
            <p:ph type="subTitle" idx="4"/>
          </p:nvPr>
        </p:nvSpPr>
        <p:spPr>
          <a:xfrm>
            <a:off x="4058636" y="3743543"/>
            <a:ext cx="2634900" cy="9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/>
              <a:t>Службы психологической поддержки;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/>
              <a:t>Службы доверия и пр.</a:t>
            </a:r>
          </a:p>
        </p:txBody>
      </p:sp>
      <p:sp>
        <p:nvSpPr>
          <p:cNvPr id="264" name="Google Shape;264;p33"/>
          <p:cNvSpPr txBox="1">
            <a:spLocks noGrp="1"/>
          </p:cNvSpPr>
          <p:nvPr>
            <p:ph type="subTitle" idx="5"/>
          </p:nvPr>
        </p:nvSpPr>
        <p:spPr>
          <a:xfrm>
            <a:off x="627852" y="1111686"/>
            <a:ext cx="26349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Робот-помощник</a:t>
            </a:r>
            <a:endParaRPr sz="1800" dirty="0"/>
          </a:p>
        </p:txBody>
      </p:sp>
      <p:sp>
        <p:nvSpPr>
          <p:cNvPr id="266" name="Google Shape;266;p33"/>
          <p:cNvSpPr txBox="1">
            <a:spLocks noGrp="1"/>
          </p:cNvSpPr>
          <p:nvPr>
            <p:ph type="subTitle" idx="8"/>
          </p:nvPr>
        </p:nvSpPr>
        <p:spPr>
          <a:xfrm>
            <a:off x="4058636" y="3116200"/>
            <a:ext cx="2634900" cy="66504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Интеграция со службами поддержки</a:t>
            </a:r>
            <a:endParaRPr sz="1800" dirty="0"/>
          </a:p>
        </p:txBody>
      </p:sp>
      <p:sp>
        <p:nvSpPr>
          <p:cNvPr id="5" name="Google Shape;264;p33">
            <a:extLst>
              <a:ext uri="{FF2B5EF4-FFF2-40B4-BE49-F238E27FC236}">
                <a16:creationId xmlns:a16="http://schemas.microsoft.com/office/drawing/2014/main" id="{2B6EFAD3-6771-951A-4BBD-1CE7B95D73FE}"/>
              </a:ext>
            </a:extLst>
          </p:cNvPr>
          <p:cNvSpPr txBox="1">
            <a:spLocks noGrp="1"/>
          </p:cNvSpPr>
          <p:nvPr>
            <p:ph type="subTitle" idx="7"/>
          </p:nvPr>
        </p:nvSpPr>
        <p:spPr>
          <a:xfrm>
            <a:off x="4059874" y="1111686"/>
            <a:ext cx="2633662" cy="6703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Обмен данными с </a:t>
            </a:r>
            <a:r>
              <a:rPr lang="ru-RU" sz="1800" dirty="0" err="1"/>
              <a:t>мед.приборами</a:t>
            </a:r>
            <a:endParaRPr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0"/>
          <p:cNvSpPr txBox="1">
            <a:spLocks noGrp="1"/>
          </p:cNvSpPr>
          <p:nvPr>
            <p:ph type="title"/>
          </p:nvPr>
        </p:nvSpPr>
        <p:spPr>
          <a:xfrm>
            <a:off x="1244852" y="486750"/>
            <a:ext cx="617667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Медицинским работникам</a:t>
            </a:r>
            <a:endParaRPr dirty="0"/>
          </a:p>
        </p:txBody>
      </p:sp>
      <p:sp>
        <p:nvSpPr>
          <p:cNvPr id="232" name="Google Shape;232;p30"/>
          <p:cNvSpPr txBox="1">
            <a:spLocks noGrp="1"/>
          </p:cNvSpPr>
          <p:nvPr>
            <p:ph type="subTitle" idx="1"/>
          </p:nvPr>
        </p:nvSpPr>
        <p:spPr>
          <a:xfrm>
            <a:off x="606899" y="1205335"/>
            <a:ext cx="7743203" cy="36147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>
              <a:lnSpc>
                <a:spcPct val="120000"/>
              </a:lnSpc>
              <a:buNone/>
            </a:pPr>
            <a:r>
              <a:rPr lang="ru-RU" sz="1600" dirty="0"/>
              <a:t>Единая площадка для упрощения обмена информацией:</a:t>
            </a:r>
          </a:p>
          <a:p>
            <a:pPr marL="152400" indent="0">
              <a:lnSpc>
                <a:spcPct val="120000"/>
              </a:lnSpc>
              <a:buNone/>
            </a:pPr>
            <a:endParaRPr lang="ru-RU" sz="1600" dirty="0"/>
          </a:p>
          <a:p>
            <a:pPr>
              <a:lnSpc>
                <a:spcPct val="120000"/>
              </a:lnSpc>
            </a:pPr>
            <a:r>
              <a:rPr lang="ru-RU" sz="1600" dirty="0"/>
              <a:t>Подходы к работе с различными медицинскими случаями;</a:t>
            </a:r>
          </a:p>
          <a:p>
            <a:pPr>
              <a:lnSpc>
                <a:spcPct val="120000"/>
              </a:lnSpc>
            </a:pPr>
            <a:r>
              <a:rPr lang="ru-RU" sz="1600" dirty="0"/>
              <a:t>Разрабатываемые и проверенные на небольшом количестве случаев методики лечения;</a:t>
            </a:r>
          </a:p>
          <a:p>
            <a:pPr>
              <a:lnSpc>
                <a:spcPct val="120000"/>
              </a:lnSpc>
            </a:pPr>
            <a:r>
              <a:rPr lang="ru-RU" sz="1600" dirty="0"/>
              <a:t>Обезличенные аналитические данные;</a:t>
            </a:r>
          </a:p>
          <a:p>
            <a:pPr>
              <a:lnSpc>
                <a:spcPct val="120000"/>
              </a:lnSpc>
            </a:pPr>
            <a:r>
              <a:rPr lang="ru-RU" sz="1600" dirty="0"/>
              <a:t>Форумы для обсуждения различных тем;</a:t>
            </a:r>
          </a:p>
          <a:p>
            <a:pPr>
              <a:lnSpc>
                <a:spcPct val="120000"/>
              </a:lnSpc>
            </a:pPr>
            <a:r>
              <a:rPr lang="ru-RU" sz="1600" dirty="0"/>
              <a:t>Подключение ИИ для обработки больших объемов информации.</a:t>
            </a:r>
          </a:p>
          <a:p>
            <a:pPr marL="0" indent="0">
              <a:spcBef>
                <a:spcPts val="1000"/>
              </a:spcBef>
              <a:buNone/>
            </a:pPr>
            <a:endParaRPr lang="ru-RU" sz="1200" dirty="0">
              <a:solidFill>
                <a:srgbClr val="120749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4351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0"/>
          <p:cNvSpPr txBox="1">
            <a:spLocks noGrp="1"/>
          </p:cNvSpPr>
          <p:nvPr>
            <p:ph type="title"/>
          </p:nvPr>
        </p:nvSpPr>
        <p:spPr>
          <a:xfrm>
            <a:off x="1244852" y="486750"/>
            <a:ext cx="617667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Медицинским учреждениям</a:t>
            </a:r>
            <a:endParaRPr dirty="0"/>
          </a:p>
        </p:txBody>
      </p:sp>
      <p:sp>
        <p:nvSpPr>
          <p:cNvPr id="232" name="Google Shape;232;p30"/>
          <p:cNvSpPr txBox="1">
            <a:spLocks noGrp="1"/>
          </p:cNvSpPr>
          <p:nvPr>
            <p:ph type="subTitle" idx="1"/>
          </p:nvPr>
        </p:nvSpPr>
        <p:spPr>
          <a:xfrm>
            <a:off x="606899" y="1205335"/>
            <a:ext cx="7743203" cy="36147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lnSpc>
                <a:spcPct val="150000"/>
              </a:lnSpc>
            </a:pPr>
            <a:r>
              <a:rPr lang="ru-RU" sz="1500" dirty="0"/>
              <a:t>Единая база пациентов;</a:t>
            </a:r>
          </a:p>
          <a:p>
            <a:pPr marL="285750" indent="-285750">
              <a:lnSpc>
                <a:spcPct val="150000"/>
              </a:lnSpc>
            </a:pPr>
            <a:r>
              <a:rPr lang="ru-RU" sz="1500" dirty="0"/>
              <a:t>Общее хранилище данных: </a:t>
            </a:r>
          </a:p>
          <a:p>
            <a:pPr marL="742950" lvl="1" indent="-285750" algn="l">
              <a:lnSpc>
                <a:spcPct val="150000"/>
              </a:lnSpc>
            </a:pPr>
            <a:r>
              <a:rPr lang="ru-RU" sz="1500" dirty="0"/>
              <a:t>Доверенный источник данных для работников и пациентов.</a:t>
            </a:r>
          </a:p>
          <a:p>
            <a:pPr marL="742950" lvl="1" indent="-285750" algn="l">
              <a:lnSpc>
                <a:spcPct val="150000"/>
              </a:lnSpc>
            </a:pPr>
            <a:r>
              <a:rPr lang="ru-RU" sz="1500" dirty="0"/>
              <a:t>Консолидация данных из внешних информационных систем</a:t>
            </a:r>
          </a:p>
          <a:p>
            <a:pPr marL="1200150" lvl="2" indent="-285750" algn="l">
              <a:lnSpc>
                <a:spcPct val="150000"/>
              </a:lnSpc>
            </a:pPr>
            <a:r>
              <a:rPr lang="ru-RU" sz="1500" dirty="0"/>
              <a:t>Лабораторные и диагностические учреждения</a:t>
            </a:r>
          </a:p>
          <a:p>
            <a:pPr marL="1200150" lvl="2" indent="-285750" algn="l">
              <a:lnSpc>
                <a:spcPct val="150000"/>
              </a:lnSpc>
            </a:pPr>
            <a:r>
              <a:rPr lang="ru-RU" sz="1500" dirty="0"/>
              <a:t>Фармацевтические компании</a:t>
            </a:r>
          </a:p>
          <a:p>
            <a:pPr marL="1200150" lvl="2" indent="-285750" algn="l">
              <a:lnSpc>
                <a:spcPct val="150000"/>
              </a:lnSpc>
            </a:pPr>
            <a:r>
              <a:rPr lang="ru-RU" sz="1500" dirty="0"/>
              <a:t>Страховые компании</a:t>
            </a:r>
          </a:p>
          <a:p>
            <a:pPr marL="1200150" lvl="2" indent="-285750" algn="l">
              <a:lnSpc>
                <a:spcPct val="150000"/>
              </a:lnSpc>
            </a:pPr>
            <a:r>
              <a:rPr lang="ru-RU" sz="1500" dirty="0"/>
              <a:t>Аптечные сети</a:t>
            </a:r>
          </a:p>
          <a:p>
            <a:pPr marL="285750" indent="-285750">
              <a:lnSpc>
                <a:spcPct val="150000"/>
              </a:lnSpc>
            </a:pPr>
            <a:r>
              <a:rPr lang="ru-RU" sz="1500" dirty="0"/>
              <a:t>Сквозная диспетчеризация сложных медицинских случаев и массовых бедствий</a:t>
            </a:r>
          </a:p>
          <a:p>
            <a:pPr marL="0" indent="0">
              <a:spcBef>
                <a:spcPts val="1000"/>
              </a:spcBef>
              <a:buNone/>
            </a:pPr>
            <a:endParaRPr lang="ru-RU" sz="1200" dirty="0">
              <a:solidFill>
                <a:srgbClr val="120749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8904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accent1">
                <a:lumMod val="5000"/>
                <a:lumOff val="95000"/>
                <a:alpha val="10000"/>
              </a:schemeClr>
            </a:gs>
            <a:gs pos="46000">
              <a:srgbClr val="0066FF">
                <a:alpha val="40000"/>
              </a:srgbClr>
            </a:gs>
            <a:gs pos="80000">
              <a:srgbClr val="FF0000">
                <a:alpha val="5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Государственным службам</a:t>
            </a:r>
            <a:endParaRPr dirty="0"/>
          </a:p>
        </p:txBody>
      </p:sp>
      <p:sp>
        <p:nvSpPr>
          <p:cNvPr id="250" name="Google Shape;250;p32"/>
          <p:cNvSpPr txBox="1">
            <a:spLocks noGrp="1"/>
          </p:cNvSpPr>
          <p:nvPr>
            <p:ph type="subTitle" idx="1"/>
          </p:nvPr>
        </p:nvSpPr>
        <p:spPr>
          <a:xfrm>
            <a:off x="6020958" y="1876241"/>
            <a:ext cx="2062800" cy="18996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ru-RU" dirty="0"/>
              <a:t>Оперативное получение объективных данных о состоянии здоровья населения в любых значимых разрезах (территориальные, административные …);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1" name="Google Shape;251;p32"/>
          <p:cNvSpPr txBox="1">
            <a:spLocks noGrp="1"/>
          </p:cNvSpPr>
          <p:nvPr>
            <p:ph type="subTitle" idx="2"/>
          </p:nvPr>
        </p:nvSpPr>
        <p:spPr>
          <a:xfrm>
            <a:off x="720000" y="1876241"/>
            <a:ext cx="2062800" cy="25021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ru-RU" dirty="0"/>
              <a:t>Получение превентивных сигналов о зарождении эпидемий на основе всплеска количества однотипных симптомов (становится всё более актуальным в связи с нарастающей международной напряжённостью и активной разработкой биологического оружия)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2" name="Google Shape;252;p32"/>
          <p:cNvSpPr txBox="1">
            <a:spLocks noGrp="1"/>
          </p:cNvSpPr>
          <p:nvPr>
            <p:ph type="subTitle" idx="3"/>
          </p:nvPr>
        </p:nvSpPr>
        <p:spPr>
          <a:xfrm>
            <a:off x="3370479" y="1876241"/>
            <a:ext cx="20628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ru-RU" dirty="0"/>
              <a:t>Возможность внедрения объективных метрик эффективности здравоохранения с разбивкой по регионам, административным единицам, специальным режимам оказания медицинской помощи.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" name="Google Shape;192;p28">
            <a:extLst>
              <a:ext uri="{FF2B5EF4-FFF2-40B4-BE49-F238E27FC236}">
                <a16:creationId xmlns:a16="http://schemas.microsoft.com/office/drawing/2014/main" id="{ABA42B63-A621-D18A-3F6E-C6F461279221}"/>
              </a:ext>
            </a:extLst>
          </p:cNvPr>
          <p:cNvSpPr txBox="1">
            <a:spLocks/>
          </p:cNvSpPr>
          <p:nvPr/>
        </p:nvSpPr>
        <p:spPr>
          <a:xfrm>
            <a:off x="720000" y="1374383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9pPr>
          </a:lstStyle>
          <a:p>
            <a:pPr marL="0" indent="0"/>
            <a:r>
              <a:rPr lang="en" sz="3000" dirty="0"/>
              <a:t>01</a:t>
            </a:r>
          </a:p>
        </p:txBody>
      </p:sp>
      <p:grpSp>
        <p:nvGrpSpPr>
          <p:cNvPr id="9" name="Google Shape;205;p28">
            <a:extLst>
              <a:ext uri="{FF2B5EF4-FFF2-40B4-BE49-F238E27FC236}">
                <a16:creationId xmlns:a16="http://schemas.microsoft.com/office/drawing/2014/main" id="{BF241A35-0020-C367-F0B7-C037AED0D5F5}"/>
              </a:ext>
            </a:extLst>
          </p:cNvPr>
          <p:cNvGrpSpPr/>
          <p:nvPr/>
        </p:nvGrpSpPr>
        <p:grpSpPr>
          <a:xfrm>
            <a:off x="1258574" y="1374383"/>
            <a:ext cx="582337" cy="329700"/>
            <a:chOff x="1356800" y="1672903"/>
            <a:chExt cx="582337" cy="329700"/>
          </a:xfrm>
        </p:grpSpPr>
        <p:sp>
          <p:nvSpPr>
            <p:cNvPr id="10" name="Google Shape;206;p28">
              <a:extLst>
                <a:ext uri="{FF2B5EF4-FFF2-40B4-BE49-F238E27FC236}">
                  <a16:creationId xmlns:a16="http://schemas.microsoft.com/office/drawing/2014/main" id="{347D2500-439F-86F7-9451-202FF4C4688A}"/>
                </a:ext>
              </a:extLst>
            </p:cNvPr>
            <p:cNvSpPr/>
            <p:nvPr/>
          </p:nvSpPr>
          <p:spPr>
            <a:xfrm>
              <a:off x="1356800" y="1759153"/>
              <a:ext cx="156900" cy="157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07;p28">
              <a:extLst>
                <a:ext uri="{FF2B5EF4-FFF2-40B4-BE49-F238E27FC236}">
                  <a16:creationId xmlns:a16="http://schemas.microsoft.com/office/drawing/2014/main" id="{B855DBBA-9308-9813-A1C4-31A0ADD61F10}"/>
                </a:ext>
              </a:extLst>
            </p:cNvPr>
            <p:cNvSpPr/>
            <p:nvPr/>
          </p:nvSpPr>
          <p:spPr>
            <a:xfrm>
              <a:off x="1610037" y="1672903"/>
              <a:ext cx="329100" cy="329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92;p28">
            <a:extLst>
              <a:ext uri="{FF2B5EF4-FFF2-40B4-BE49-F238E27FC236}">
                <a16:creationId xmlns:a16="http://schemas.microsoft.com/office/drawing/2014/main" id="{CC50A37E-5721-1F75-5CE8-F72412B1B332}"/>
              </a:ext>
            </a:extLst>
          </p:cNvPr>
          <p:cNvSpPr txBox="1">
            <a:spLocks/>
          </p:cNvSpPr>
          <p:nvPr/>
        </p:nvSpPr>
        <p:spPr>
          <a:xfrm>
            <a:off x="3370479" y="1374383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9pPr>
          </a:lstStyle>
          <a:p>
            <a:pPr marL="0" indent="0"/>
            <a:r>
              <a:rPr lang="en" sz="3000" dirty="0"/>
              <a:t>0</a:t>
            </a:r>
            <a:r>
              <a:rPr lang="ru-RU" sz="3000" dirty="0"/>
              <a:t>2</a:t>
            </a:r>
            <a:endParaRPr lang="en" sz="3000" dirty="0"/>
          </a:p>
        </p:txBody>
      </p:sp>
      <p:grpSp>
        <p:nvGrpSpPr>
          <p:cNvPr id="17" name="Google Shape;205;p28">
            <a:extLst>
              <a:ext uri="{FF2B5EF4-FFF2-40B4-BE49-F238E27FC236}">
                <a16:creationId xmlns:a16="http://schemas.microsoft.com/office/drawing/2014/main" id="{029390E8-DED4-6097-929F-46FF37AC0C79}"/>
              </a:ext>
            </a:extLst>
          </p:cNvPr>
          <p:cNvGrpSpPr/>
          <p:nvPr/>
        </p:nvGrpSpPr>
        <p:grpSpPr>
          <a:xfrm>
            <a:off x="3909053" y="1374383"/>
            <a:ext cx="582337" cy="329700"/>
            <a:chOff x="1356800" y="1672903"/>
            <a:chExt cx="582337" cy="329700"/>
          </a:xfrm>
        </p:grpSpPr>
        <p:sp>
          <p:nvSpPr>
            <p:cNvPr id="18" name="Google Shape;206;p28">
              <a:extLst>
                <a:ext uri="{FF2B5EF4-FFF2-40B4-BE49-F238E27FC236}">
                  <a16:creationId xmlns:a16="http://schemas.microsoft.com/office/drawing/2014/main" id="{BFFF3E91-1D20-656C-9F41-A3999906D0D8}"/>
                </a:ext>
              </a:extLst>
            </p:cNvPr>
            <p:cNvSpPr/>
            <p:nvPr/>
          </p:nvSpPr>
          <p:spPr>
            <a:xfrm>
              <a:off x="1356800" y="1759153"/>
              <a:ext cx="156900" cy="157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7;p28">
              <a:extLst>
                <a:ext uri="{FF2B5EF4-FFF2-40B4-BE49-F238E27FC236}">
                  <a16:creationId xmlns:a16="http://schemas.microsoft.com/office/drawing/2014/main" id="{176ABDE4-6719-E449-A3CC-171B17FF613C}"/>
                </a:ext>
              </a:extLst>
            </p:cNvPr>
            <p:cNvSpPr/>
            <p:nvPr/>
          </p:nvSpPr>
          <p:spPr>
            <a:xfrm>
              <a:off x="1610037" y="1672903"/>
              <a:ext cx="329100" cy="329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192;p28">
            <a:extLst>
              <a:ext uri="{FF2B5EF4-FFF2-40B4-BE49-F238E27FC236}">
                <a16:creationId xmlns:a16="http://schemas.microsoft.com/office/drawing/2014/main" id="{5B2BE737-2121-C099-9BD6-72A81AE9CAA7}"/>
              </a:ext>
            </a:extLst>
          </p:cNvPr>
          <p:cNvSpPr txBox="1">
            <a:spLocks/>
          </p:cNvSpPr>
          <p:nvPr/>
        </p:nvSpPr>
        <p:spPr>
          <a:xfrm>
            <a:off x="6020958" y="1374383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ay"/>
              <a:buNone/>
              <a:defRPr sz="1200" b="0" i="0" u="none" strike="noStrike" cap="none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9pPr>
          </a:lstStyle>
          <a:p>
            <a:pPr marL="0" indent="0"/>
            <a:r>
              <a:rPr lang="en" sz="3000" dirty="0"/>
              <a:t>0</a:t>
            </a:r>
            <a:r>
              <a:rPr lang="ru-RU" sz="3000" dirty="0"/>
              <a:t>3</a:t>
            </a:r>
            <a:endParaRPr lang="en" sz="3000" dirty="0"/>
          </a:p>
        </p:txBody>
      </p:sp>
      <p:grpSp>
        <p:nvGrpSpPr>
          <p:cNvPr id="21" name="Google Shape;205;p28">
            <a:extLst>
              <a:ext uri="{FF2B5EF4-FFF2-40B4-BE49-F238E27FC236}">
                <a16:creationId xmlns:a16="http://schemas.microsoft.com/office/drawing/2014/main" id="{40926C3F-EE62-984B-3929-8F1C1CD61B09}"/>
              </a:ext>
            </a:extLst>
          </p:cNvPr>
          <p:cNvGrpSpPr/>
          <p:nvPr/>
        </p:nvGrpSpPr>
        <p:grpSpPr>
          <a:xfrm>
            <a:off x="6559532" y="1374383"/>
            <a:ext cx="582337" cy="329700"/>
            <a:chOff x="1356800" y="1672903"/>
            <a:chExt cx="582337" cy="329700"/>
          </a:xfrm>
        </p:grpSpPr>
        <p:sp>
          <p:nvSpPr>
            <p:cNvPr id="22" name="Google Shape;206;p28">
              <a:extLst>
                <a:ext uri="{FF2B5EF4-FFF2-40B4-BE49-F238E27FC236}">
                  <a16:creationId xmlns:a16="http://schemas.microsoft.com/office/drawing/2014/main" id="{C073C5CA-0ED6-437C-3A9A-FC6EE35EB577}"/>
                </a:ext>
              </a:extLst>
            </p:cNvPr>
            <p:cNvSpPr/>
            <p:nvPr/>
          </p:nvSpPr>
          <p:spPr>
            <a:xfrm>
              <a:off x="1356800" y="1759153"/>
              <a:ext cx="156900" cy="157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07;p28">
              <a:extLst>
                <a:ext uri="{FF2B5EF4-FFF2-40B4-BE49-F238E27FC236}">
                  <a16:creationId xmlns:a16="http://schemas.microsoft.com/office/drawing/2014/main" id="{9E191DE7-A373-AE34-3E2C-793FAB534BC3}"/>
                </a:ext>
              </a:extLst>
            </p:cNvPr>
            <p:cNvSpPr/>
            <p:nvPr/>
          </p:nvSpPr>
          <p:spPr>
            <a:xfrm>
              <a:off x="1610037" y="1672903"/>
              <a:ext cx="329100" cy="329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0"/>
          <p:cNvSpPr txBox="1">
            <a:spLocks noGrp="1"/>
          </p:cNvSpPr>
          <p:nvPr>
            <p:ph type="title"/>
          </p:nvPr>
        </p:nvSpPr>
        <p:spPr>
          <a:xfrm>
            <a:off x="1244852" y="486750"/>
            <a:ext cx="617667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Участники процесса</a:t>
            </a:r>
            <a:endParaRPr dirty="0"/>
          </a:p>
        </p:txBody>
      </p:sp>
      <p:sp>
        <p:nvSpPr>
          <p:cNvPr id="232" name="Google Shape;232;p30"/>
          <p:cNvSpPr txBox="1">
            <a:spLocks noGrp="1"/>
          </p:cNvSpPr>
          <p:nvPr>
            <p:ph type="subTitle" idx="1"/>
          </p:nvPr>
        </p:nvSpPr>
        <p:spPr>
          <a:xfrm>
            <a:off x="606899" y="1205335"/>
            <a:ext cx="7743203" cy="36147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1" indent="-285750" algn="l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ru-RU" sz="1500" dirty="0"/>
              <a:t>Государственные органы:</a:t>
            </a:r>
          </a:p>
          <a:p>
            <a:pPr marL="742950" lvl="2" indent="-285750" algn="l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ru-RU" sz="1500" dirty="0"/>
              <a:t>Министерство здравоохранения;</a:t>
            </a:r>
          </a:p>
          <a:p>
            <a:pPr marL="742950" lvl="2" indent="-285750" algn="l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ru-RU" sz="1500" dirty="0"/>
              <a:t>Министерство цифрового развития;</a:t>
            </a:r>
          </a:p>
          <a:p>
            <a:pPr marL="742950" lvl="2" indent="-285750" algn="l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ru-RU" sz="1500" dirty="0"/>
              <a:t>Фонд обязательного медицинского страхования.</a:t>
            </a:r>
          </a:p>
          <a:p>
            <a:pPr marL="285750" lvl="1" indent="-285750" algn="l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ru-RU" sz="1500" dirty="0"/>
              <a:t>Разработчики распространённых медицинских информационных систем:</a:t>
            </a:r>
          </a:p>
          <a:p>
            <a:pPr marL="742950" lvl="2" indent="-285750" algn="l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ru-RU" sz="1500" dirty="0"/>
              <a:t>Департамент информационных технологий Москвы (ЕМИАС);</a:t>
            </a:r>
          </a:p>
          <a:p>
            <a:pPr marL="742950" lvl="2" indent="-285750" algn="l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ru-RU" sz="1500" dirty="0"/>
              <a:t>АО «БАРС </a:t>
            </a:r>
            <a:r>
              <a:rPr lang="ru-RU" sz="1500" dirty="0" err="1"/>
              <a:t>груп</a:t>
            </a:r>
            <a:r>
              <a:rPr lang="ru-RU" sz="1500" dirty="0"/>
              <a:t>»;</a:t>
            </a:r>
          </a:p>
          <a:p>
            <a:pPr marL="742950" lvl="2" indent="-285750" algn="l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ru-RU" sz="1500" dirty="0"/>
              <a:t>1С.</a:t>
            </a:r>
          </a:p>
          <a:p>
            <a:pPr marL="285750" lvl="1" indent="-285750" algn="l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ru-RU" sz="1500" dirty="0"/>
              <a:t>Фармацевтические компании и аптечные сети;</a:t>
            </a:r>
          </a:p>
          <a:p>
            <a:pPr marL="742950" lvl="2" indent="-285750" algn="l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ru-RU" sz="1500" dirty="0"/>
              <a:t>Частные медицинские учреждения;</a:t>
            </a:r>
          </a:p>
          <a:p>
            <a:pPr marL="742950" lvl="2" indent="-285750" algn="l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ru-RU" sz="1500" dirty="0"/>
              <a:t>Страховые компании.</a:t>
            </a:r>
          </a:p>
          <a:p>
            <a:pPr marL="0" indent="0">
              <a:spcBef>
                <a:spcPts val="1000"/>
              </a:spcBef>
              <a:buNone/>
            </a:pPr>
            <a:endParaRPr lang="ru-RU" sz="1200" dirty="0">
              <a:solidFill>
                <a:srgbClr val="120749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5458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5019" y="547399"/>
            <a:ext cx="1570038" cy="238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627486">
            <a:off x="4560737" y="518949"/>
            <a:ext cx="1570038" cy="2381524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46"/>
          <p:cNvSpPr txBox="1">
            <a:spLocks noGrp="1"/>
          </p:cNvSpPr>
          <p:nvPr>
            <p:ph type="body" idx="4294967295"/>
          </p:nvPr>
        </p:nvSpPr>
        <p:spPr>
          <a:xfrm>
            <a:off x="720000" y="1356823"/>
            <a:ext cx="7704000" cy="30489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1" indent="-285750">
              <a:buFont typeface="+mj-lt"/>
              <a:buAutoNum type="arabicPeriod"/>
              <a:tabLst>
                <a:tab pos="685800" algn="l"/>
              </a:tabLst>
            </a:pPr>
            <a:r>
              <a:rPr lang="ru-RU" sz="1400" dirty="0"/>
              <a:t>Формирование базового функционала платформы, создание конфигурационных и административных инструментов (управление правами пользователей площадки, обеспечение требований информационной безопасности, редакторы типов данных, шаблоны редакторов данных, пользовательских форм …).</a:t>
            </a:r>
          </a:p>
          <a:p>
            <a:pPr marL="285750" lvl="1" indent="-285750">
              <a:buFont typeface="+mj-lt"/>
              <a:buAutoNum type="arabicPeriod"/>
              <a:tabLst>
                <a:tab pos="685800" algn="l"/>
              </a:tabLst>
            </a:pPr>
            <a:r>
              <a:rPr lang="ru-RU" sz="1400" dirty="0"/>
              <a:t>Публикация интерфейсов для информационного взаимодействия.</a:t>
            </a:r>
          </a:p>
          <a:p>
            <a:pPr marL="285750" lvl="1" indent="-285750">
              <a:buFont typeface="+mj-lt"/>
              <a:buAutoNum type="arabicPeriod"/>
              <a:tabLst>
                <a:tab pos="685800" algn="l"/>
              </a:tabLst>
            </a:pPr>
            <a:r>
              <a:rPr lang="ru-RU" sz="1400" dirty="0"/>
              <a:t>Пилотирование личного кабинета для пациентов в рамках ограниченного количества участников информационного взаимодействия.</a:t>
            </a:r>
          </a:p>
          <a:p>
            <a:pPr marL="285750" lvl="1" indent="-285750">
              <a:buFont typeface="+mj-lt"/>
              <a:buAutoNum type="arabicPeriod"/>
              <a:tabLst>
                <a:tab pos="685800" algn="l"/>
              </a:tabLst>
            </a:pPr>
            <a:r>
              <a:rPr lang="ru-RU" sz="1400" dirty="0"/>
              <a:t>Составление методики масштабирования решения на любые территории и количества участников.</a:t>
            </a:r>
          </a:p>
          <a:p>
            <a:pPr marL="285750" lvl="1" indent="-285750">
              <a:buFont typeface="+mj-lt"/>
              <a:buAutoNum type="arabicPeriod"/>
              <a:tabLst>
                <a:tab pos="685800" algn="l"/>
              </a:tabLst>
            </a:pPr>
            <a:endParaRPr lang="ru-RU" sz="1400" dirty="0"/>
          </a:p>
          <a:p>
            <a:pPr marL="0" lvl="1" indent="0">
              <a:buNone/>
              <a:tabLst>
                <a:tab pos="685800" algn="l"/>
              </a:tabLst>
            </a:pPr>
            <a:r>
              <a:rPr lang="ru-RU" sz="1400" dirty="0"/>
              <a:t>Запуск пилотного проекта в промышленную эксплуатацию через 9-12 месяцев;</a:t>
            </a:r>
          </a:p>
          <a:p>
            <a:pPr marL="0" lvl="1" indent="0">
              <a:buNone/>
              <a:tabLst>
                <a:tab pos="685800" algn="l"/>
              </a:tabLst>
            </a:pPr>
            <a:r>
              <a:rPr lang="ru-RU" sz="1400" dirty="0"/>
              <a:t>Численность команды – 2-3 команды по 7-10 человек.</a:t>
            </a:r>
          </a:p>
          <a:p>
            <a:pPr marL="0" lvl="1" indent="0">
              <a:buNone/>
              <a:tabLst>
                <a:tab pos="685800" algn="l"/>
              </a:tabLst>
            </a:pPr>
            <a:endParaRPr lang="ru-RU" sz="1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479" name="Google Shape;479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Этапы реализации, ресурсы, сроки</a:t>
            </a:r>
            <a:endParaRPr dirty="0"/>
          </a:p>
        </p:txBody>
      </p:sp>
      <p:pic>
        <p:nvPicPr>
          <p:cNvPr id="481" name="Google Shape;481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4061" y="2929580"/>
            <a:ext cx="1570038" cy="2381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5019" y="547399"/>
            <a:ext cx="1570038" cy="238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627486">
            <a:off x="4560737" y="518949"/>
            <a:ext cx="1570038" cy="2381524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46"/>
          <p:cNvSpPr txBox="1">
            <a:spLocks noGrp="1"/>
          </p:cNvSpPr>
          <p:nvPr>
            <p:ph type="body" idx="4294967295"/>
          </p:nvPr>
        </p:nvSpPr>
        <p:spPr>
          <a:xfrm>
            <a:off x="720000" y="1356823"/>
            <a:ext cx="7704000" cy="30489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1" indent="0">
              <a:buNone/>
              <a:tabLst>
                <a:tab pos="685800" algn="l"/>
              </a:tabLst>
            </a:pPr>
            <a:r>
              <a:rPr lang="ru-RU" sz="1400" dirty="0"/>
              <a:t>Основа - использование комплекса стандартов </a:t>
            </a:r>
            <a:r>
              <a:rPr lang="en-US" sz="1400" b="1" i="1" dirty="0" err="1"/>
              <a:t>OpenEHR</a:t>
            </a:r>
            <a:r>
              <a:rPr lang="ru-RU" sz="1400" dirty="0"/>
              <a:t> (открытый стандарт управления, хранения и обмена электронными историями болезни (ЭИБ)).</a:t>
            </a:r>
          </a:p>
          <a:p>
            <a:pPr marL="0" lvl="1" indent="0">
              <a:lnSpc>
                <a:spcPct val="150000"/>
              </a:lnSpc>
              <a:spcBef>
                <a:spcPts val="0"/>
              </a:spcBef>
              <a:buNone/>
              <a:tabLst>
                <a:tab pos="685800" algn="l"/>
              </a:tabLst>
            </a:pPr>
            <a:endParaRPr lang="ru-RU" sz="1400" dirty="0"/>
          </a:p>
          <a:p>
            <a:pPr marL="0" lvl="1" indent="0">
              <a:lnSpc>
                <a:spcPct val="150000"/>
              </a:lnSpc>
              <a:spcBef>
                <a:spcPts val="0"/>
              </a:spcBef>
              <a:buNone/>
              <a:tabLst>
                <a:tab pos="685800" algn="l"/>
              </a:tabLst>
            </a:pPr>
            <a:r>
              <a:rPr lang="ru-RU" sz="1400" dirty="0"/>
              <a:t>Имеющийся задел: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en-US" sz="1400" dirty="0"/>
              <a:t>Java, Spring, </a:t>
            </a:r>
            <a:r>
              <a:rPr lang="ru-RU" sz="1400" dirty="0"/>
              <a:t>на фронте </a:t>
            </a:r>
            <a:r>
              <a:rPr lang="en-US" sz="1400" dirty="0"/>
              <a:t>Vue (</a:t>
            </a:r>
            <a:r>
              <a:rPr lang="ru-RU" sz="1400" dirty="0"/>
              <a:t>в качестве фреймворка </a:t>
            </a:r>
            <a:r>
              <a:rPr lang="en-US" sz="1400" dirty="0"/>
              <a:t>NUXT 3).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ru-RU" sz="1400" dirty="0"/>
              <a:t>База данных </a:t>
            </a:r>
            <a:r>
              <a:rPr lang="en-US" sz="1400" dirty="0"/>
              <a:t>Postgres, </a:t>
            </a:r>
            <a:r>
              <a:rPr lang="ru-RU" sz="1400" dirty="0"/>
              <a:t>но подойдёт любая реляционная БД.</a:t>
            </a:r>
            <a:endParaRPr lang="en-US" sz="1400" dirty="0"/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ru-RU" sz="1400" dirty="0"/>
              <a:t>Для событийной части и асинхронных взаимодействий </a:t>
            </a:r>
            <a:r>
              <a:rPr lang="en-US" sz="1400" dirty="0"/>
              <a:t>Kafka.</a:t>
            </a:r>
            <a:endParaRPr lang="ru-RU" sz="1400" dirty="0"/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ru-RU" sz="1400" dirty="0"/>
              <a:t>Хранение, выполнение иерархических запросов, реализация  </a:t>
            </a:r>
            <a:r>
              <a:rPr lang="en-US" sz="1400" dirty="0" err="1"/>
              <a:t>OpenEHR</a:t>
            </a:r>
            <a:r>
              <a:rPr lang="en-US" sz="1400" dirty="0"/>
              <a:t>,  </a:t>
            </a:r>
            <a:r>
              <a:rPr lang="ru-RU" sz="1400" dirty="0"/>
              <a:t>на основе авторской разработки.</a:t>
            </a:r>
            <a:endParaRPr lang="en-US" sz="1400" dirty="0"/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ru-RU" sz="1400" dirty="0"/>
              <a:t>Масштабируется на основе контейнеров (</a:t>
            </a:r>
            <a:r>
              <a:rPr lang="en-US" sz="1400" dirty="0"/>
              <a:t>Docker, Kubernetes, </a:t>
            </a:r>
            <a:r>
              <a:rPr lang="en-US" sz="1400" dirty="0" err="1"/>
              <a:t>Openshift</a:t>
            </a:r>
            <a:r>
              <a:rPr lang="en-US" sz="1400" dirty="0"/>
              <a:t>)</a:t>
            </a:r>
            <a:r>
              <a:rPr lang="ru-RU" sz="1400" dirty="0"/>
              <a:t>.</a:t>
            </a:r>
          </a:p>
        </p:txBody>
      </p:sp>
      <p:sp>
        <p:nvSpPr>
          <p:cNvPr id="479" name="Google Shape;479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Технологический стек</a:t>
            </a:r>
            <a:endParaRPr dirty="0"/>
          </a:p>
        </p:txBody>
      </p:sp>
      <p:pic>
        <p:nvPicPr>
          <p:cNvPr id="2" name="Рисунок 1" descr="Изображение выглядит как Шрифт, Графика, логотип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C99800E-E59D-6400-3911-106C2BB7F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724" y="3891229"/>
            <a:ext cx="1409556" cy="102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538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513809">
            <a:off x="7439884" y="2890089"/>
            <a:ext cx="1570038" cy="238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627486">
            <a:off x="4567664" y="221076"/>
            <a:ext cx="1570038" cy="2381524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46"/>
          <p:cNvSpPr txBox="1">
            <a:spLocks noGrp="1"/>
          </p:cNvSpPr>
          <p:nvPr>
            <p:ph type="body" idx="4294967295"/>
          </p:nvPr>
        </p:nvSpPr>
        <p:spPr>
          <a:xfrm>
            <a:off x="720000" y="1629974"/>
            <a:ext cx="7704000" cy="30489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С 2005-го года принимает активное участие в разработке крупных, распределённых информационных систем;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В 2005-2006 годах руководил разработкой Единой информационно аналитической системы здравоохранения челябинской области;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Полтора года являлся руководителем команды разработки «подсистемы управления выплатами единой государственной системы социального обеспечения»;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Являлся единственным учредителем и директором компании «Оптимальные решения», которая имеет благодарственное письмо от ОАО «Гознак» за разработку информационной системы учёта марочной продукции;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Имеет авторское свидетельство на перспективную разработку «Реализация хранилища XML-документов с быстрым поиском по X</a:t>
            </a:r>
            <a:r>
              <a:rPr lang="en-US" sz="1400" dirty="0"/>
              <a:t>p</a:t>
            </a:r>
            <a:r>
              <a:rPr lang="ru-RU" sz="1400" dirty="0" err="1"/>
              <a:t>ath</a:t>
            </a:r>
            <a:r>
              <a:rPr lang="ru-RU" sz="1400" dirty="0"/>
              <a:t>».</a:t>
            </a:r>
          </a:p>
          <a:p>
            <a:pPr marL="0" lvl="1" indent="0">
              <a:buNone/>
              <a:tabLst>
                <a:tab pos="685800" algn="l"/>
              </a:tabLst>
            </a:pPr>
            <a:endParaRPr lang="ru-RU" sz="1400" dirty="0"/>
          </a:p>
          <a:p>
            <a:pPr marL="0" lvl="1" indent="0">
              <a:buNone/>
              <a:tabLst>
                <a:tab pos="685800" algn="l"/>
              </a:tabLst>
            </a:pPr>
            <a:endParaRPr lang="ru-RU" sz="1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479" name="Google Shape;479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Об авторе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2695524"/>
      </p:ext>
    </p:extLst>
  </p:cSld>
  <p:clrMapOvr>
    <a:masterClrMapping/>
  </p:clrMapOvr>
</p:sld>
</file>

<file path=ppt/theme/theme1.xml><?xml version="1.0" encoding="utf-8"?>
<a:theme xmlns:a="http://schemas.openxmlformats.org/drawingml/2006/main" name="Genetic Engineering Company Profile by Slidesgo">
  <a:themeElements>
    <a:clrScheme name="Simple Light">
      <a:dk1>
        <a:srgbClr val="452B94"/>
      </a:dk1>
      <a:lt1>
        <a:srgbClr val="8E7DC2"/>
      </a:lt1>
      <a:dk2>
        <a:srgbClr val="FAFAFA"/>
      </a:dk2>
      <a:lt2>
        <a:srgbClr val="1FE66D"/>
      </a:lt2>
      <a:accent1>
        <a:srgbClr val="7A4FFC"/>
      </a:accent1>
      <a:accent2>
        <a:srgbClr val="EFEFE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52B9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703</Words>
  <Application>Microsoft Office PowerPoint</Application>
  <PresentationFormat>Экран (16:9)</PresentationFormat>
  <Paragraphs>99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Cambay</vt:lpstr>
      <vt:lpstr>Anek Malayalam</vt:lpstr>
      <vt:lpstr>Wingdings</vt:lpstr>
      <vt:lpstr>Bebas Neue</vt:lpstr>
      <vt:lpstr>Nunito Light</vt:lpstr>
      <vt:lpstr>Genetic Engineering Company Profile by Slidesgo</vt:lpstr>
      <vt:lpstr>Распределённая федеральная медицинская платформа </vt:lpstr>
      <vt:lpstr>Проблематика</vt:lpstr>
      <vt:lpstr>Пациентам</vt:lpstr>
      <vt:lpstr>Дополнительно</vt:lpstr>
      <vt:lpstr>Медицинским работникам</vt:lpstr>
      <vt:lpstr>Медицинским учреждениям</vt:lpstr>
      <vt:lpstr>Государственным службам</vt:lpstr>
      <vt:lpstr>Участники процесса</vt:lpstr>
      <vt:lpstr>Этапы реализации, ресурсы, сроки</vt:lpstr>
      <vt:lpstr>Технологический стек</vt:lpstr>
      <vt:lpstr>Об авторе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 Engineering Company Profile</dc:title>
  <dc:creator>lzaharchenko</dc:creator>
  <cp:lastModifiedBy>Захарченко Лидия Владимировна</cp:lastModifiedBy>
  <cp:revision>11</cp:revision>
  <dcterms:modified xsi:type="dcterms:W3CDTF">2023-06-26T16:09:29Z</dcterms:modified>
</cp:coreProperties>
</file>