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59" r:id="rId6"/>
    <p:sldId id="261" r:id="rId7"/>
    <p:sldId id="260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5E1F"/>
    <a:srgbClr val="FF7235"/>
    <a:srgbClr val="FBA919"/>
    <a:srgbClr val="FF7614"/>
    <a:srgbClr val="0D0D0E"/>
    <a:srgbClr val="FBA612"/>
    <a:srgbClr val="C2E9F0"/>
    <a:srgbClr val="FFBBCA"/>
    <a:srgbClr val="FBA81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74"/>
    <p:restoredTop sz="94726"/>
  </p:normalViewPr>
  <p:slideViewPr>
    <p:cSldViewPr snapToGrid="0">
      <p:cViewPr>
        <p:scale>
          <a:sx n="74" d="100"/>
          <a:sy n="74" d="100"/>
        </p:scale>
        <p:origin x="-1662" y="-7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46E6227-5F19-49CF-9C2B-3AC81E9DD3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601776A9-B392-451C-BA3E-9BA48ECDF5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98838BD-F42D-4BB9-8B63-A4BA064E3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18.07.2024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3DE0AA7-C72A-4915-A40F-B4FCF9257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1995AAB-6D92-4C65-9688-BE77B9AA9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45599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A7D0507-3CE2-45C7-8746-83EBCC461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DF15C3F-B725-4727-A6B1-0034C80D4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0898CDE-ABAB-4C3E-8136-96BA03890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18.07.2024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E92DB3D-ED8B-404E-A9EC-B0CCE4162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B5EAAEB-9071-4BA4-9B3C-B45BD747F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30473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6C515FA-8BA4-4C41-B9FC-F58BBC6A8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6F94C53-855B-49FA-A413-552C2E678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FFC11A9-4083-428A-B4B0-E93A46430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18.07.2024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19E1879-58DD-4A5C-8F86-64A7AC227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F401BFE-3768-470B-BDDA-DB0E22736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81571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B11A64D-C7A2-4906-B1C7-F5CF52691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A8B9AF2-2AAD-4490-82A0-8D6839BBE3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1F34F2F6-3ADB-492E-B740-032A318CEF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A4D3A316-1A47-48B7-A181-5717DEDEE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18.07.2024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CCFFCA31-D1B9-4ABF-A904-58173644B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592EF9CC-E480-4C57-A913-34731B3F5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9637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6F7BD07-44CE-488F-AFC9-25E997400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7A12D62-274A-4EFF-8D4B-8D977A3B2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3760C5F0-7B2B-4096-A882-5EA97CFA5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CCC250C6-620B-4DA5-87E8-E3F98E4BB5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5A84A89B-48D2-4D8C-A133-52CF40ACC5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A9F8A54E-8AAA-40DE-A139-5E98FCA2D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18.07.2024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B6F99650-CCA5-44C6-B87A-7265C984D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71F83780-97BD-4FEE-81AF-71FAB4709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10779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819D2DF-A046-426C-88EB-44A5E1FF9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7A672F3C-505A-4607-A506-0398F255B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18.07.2024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97F5A792-B24C-48F8-8EF0-0DCB56780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65261BB1-309C-4630-AEFC-F0BAC6C1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83461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C0D4707A-1BAB-4814-A20A-743BBE3AA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18.07.2024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7C8A1048-C740-4886-BCDC-658360F22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8B428A52-86B4-49E1-A91F-7A533EC5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103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92BBEC4-B78E-4510-9A5B-87C83FCD9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8BB0C58-E4D1-4E4D-B4A1-71A50509F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A3EB7AC4-31A6-48E5-BE9C-FDEC677A7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B289A8FD-187A-4898-BD40-C688AFF21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18.07.2024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91765B41-4754-4962-A1E7-3DD1A8C17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BF1D8E7A-6367-4184-A818-68613F65F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36923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5F78B44-BB9C-4DF5-BDCA-8B4929788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DF8C6CBC-78E9-4264-8D0F-95A0B89C8E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5EB8AA0-9B89-47F3-85A6-438C5AA9B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26B9CE29-A0D9-4D3E-834F-C0022D284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18.07.2024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81D99CE-2F0A-4C28-8509-8AA332B41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3216C0D-27F3-4E48-97FE-5D975FA35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82508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745BB23-CA74-476B-8D6A-C140EF693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F04B699F-6CC5-4596-83F6-B04CE8BEC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C162167-14CD-4D8F-BAA4-563C1D01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18.07.2024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DD52F95-F552-4B59-B65E-D7A1D82BC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D19D52E-50D1-46A1-96A9-2AF1C33E7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32328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3061D493-C06A-4E40-99E9-83ECEB8275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4905860D-4084-4474-A034-1DC60C034D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49C59D0-9288-4B67-BE2C-15717D1EC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18.07.2024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88155DC-9688-44AB-800F-7C32AD227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F07FA75-A6B5-4DDB-90AA-C94D3A9C4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19605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9DE1F1B-9429-4EE6-88D4-91F3C3E36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8562A48-65A2-4C72-A604-72CE2CB99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245FAAC-148A-4FFF-B1BE-6B62CF9C5F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9E8FC-189E-4963-A33C-721CC7963D36}" type="datetimeFigureOut">
              <a:rPr lang="ru-RU" smtClean="0"/>
              <a:pPr/>
              <a:t>18.07.2024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6EA84EF-E2E0-4A10-9833-FD6BE0962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E5C6EC1-9AC9-495F-887C-44FBBA594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9675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7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EC68C24E-C6F0-4C62-90EC-726E266202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BA0BD4C-5991-474B-AA25-DFF9E577208C}"/>
              </a:ext>
            </a:extLst>
          </p:cNvPr>
          <p:cNvSpPr txBox="1"/>
          <p:nvPr/>
        </p:nvSpPr>
        <p:spPr>
          <a:xfrm>
            <a:off x="254459" y="3446585"/>
            <a:ext cx="2097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Проект: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9914BD0-BEB2-63AA-03F8-1FE0EFB76656}"/>
              </a:ext>
            </a:extLst>
          </p:cNvPr>
          <p:cNvSpPr txBox="1"/>
          <p:nvPr/>
        </p:nvSpPr>
        <p:spPr>
          <a:xfrm>
            <a:off x="254459" y="3863559"/>
            <a:ext cx="6908341" cy="1260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schemeClr val="bg1"/>
                </a:solidFill>
                <a:effectLst/>
              </a:rPr>
              <a:t>Блок измерения параметров промышленных асинхронных электродвигателей для системы предиктивной диагностики</a:t>
            </a:r>
            <a:endParaRPr lang="ru-RU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7539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1D636A92-54A9-44D2-8A08-410A4788A0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39D8851-9B64-430C-A9CC-E5B8342DAC03}"/>
              </a:ext>
            </a:extLst>
          </p:cNvPr>
          <p:cNvSpPr txBox="1"/>
          <p:nvPr/>
        </p:nvSpPr>
        <p:spPr>
          <a:xfrm>
            <a:off x="4338916" y="179294"/>
            <a:ext cx="3352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ПРОБЛЕМА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F3C6AB55-C8E1-424A-B2B4-4A9D23768471}"/>
              </a:ext>
            </a:extLst>
          </p:cNvPr>
          <p:cNvSpPr/>
          <p:nvPr/>
        </p:nvSpPr>
        <p:spPr>
          <a:xfrm>
            <a:off x="268943" y="1169678"/>
            <a:ext cx="4078940" cy="675400"/>
          </a:xfrm>
          <a:prstGeom prst="roundRect">
            <a:avLst/>
          </a:prstGeom>
          <a:noFill/>
          <a:ln w="38100">
            <a:solidFill>
              <a:srgbClr val="FF76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b="1" dirty="0">
                <a:solidFill>
                  <a:srgbClr val="FF7614"/>
                </a:solidFill>
              </a:rPr>
              <a:t>Какую проблему решает проект?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="" xmlns:a16="http://schemas.microsoft.com/office/drawing/2014/main" id="{DE338556-8093-4118-9375-4CCD32B3BC57}"/>
              </a:ext>
            </a:extLst>
          </p:cNvPr>
          <p:cNvSpPr/>
          <p:nvPr/>
        </p:nvSpPr>
        <p:spPr>
          <a:xfrm>
            <a:off x="259975" y="3217907"/>
            <a:ext cx="2922494" cy="675400"/>
          </a:xfrm>
          <a:prstGeom prst="roundRect">
            <a:avLst/>
          </a:prstGeom>
          <a:noFill/>
          <a:ln w="38100">
            <a:solidFill>
              <a:srgbClr val="FF76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b="1" dirty="0">
                <a:solidFill>
                  <a:srgbClr val="FF7614"/>
                </a:solidFill>
              </a:rPr>
              <a:t>Кто наши потребители?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="" xmlns:a16="http://schemas.microsoft.com/office/drawing/2014/main" id="{D74214B6-BF4C-4D97-AF17-14698DAA23A0}"/>
              </a:ext>
            </a:extLst>
          </p:cNvPr>
          <p:cNvSpPr/>
          <p:nvPr/>
        </p:nvSpPr>
        <p:spPr>
          <a:xfrm>
            <a:off x="201295" y="4130481"/>
            <a:ext cx="4222377" cy="675400"/>
          </a:xfrm>
          <a:prstGeom prst="roundRect">
            <a:avLst/>
          </a:prstGeom>
          <a:noFill/>
          <a:ln w="38100">
            <a:solidFill>
              <a:srgbClr val="FF76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b="1" dirty="0">
                <a:solidFill>
                  <a:srgbClr val="FF7614"/>
                </a:solidFill>
              </a:rPr>
              <a:t>Почему это актуально и важно?</a:t>
            </a:r>
          </a:p>
        </p:txBody>
      </p:sp>
      <p:sp>
        <p:nvSpPr>
          <p:cNvPr id="2" name="Прямоугольник: скругленные углы 7">
            <a:extLst>
              <a:ext uri="{FF2B5EF4-FFF2-40B4-BE49-F238E27FC236}">
                <a16:creationId xmlns="" xmlns:a16="http://schemas.microsoft.com/office/drawing/2014/main" id="{600717B0-95DA-B51D-42FB-C904451F790A}"/>
              </a:ext>
            </a:extLst>
          </p:cNvPr>
          <p:cNvSpPr/>
          <p:nvPr/>
        </p:nvSpPr>
        <p:spPr>
          <a:xfrm>
            <a:off x="259975" y="1982321"/>
            <a:ext cx="11654118" cy="875261"/>
          </a:xfrm>
          <a:prstGeom prst="roundRect">
            <a:avLst/>
          </a:prstGeom>
          <a:noFill/>
          <a:ln w="38100">
            <a:solidFill>
              <a:srgbClr val="FF76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bg1"/>
                </a:solidFill>
              </a:rPr>
              <a:t>Продукт проекта решит проблему обеспечения данными систему предиктивной диагностики асинхронных электродвигателей</a:t>
            </a:r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: скругленные углы 7">
            <a:extLst>
              <a:ext uri="{FF2B5EF4-FFF2-40B4-BE49-F238E27FC236}">
                <a16:creationId xmlns="" xmlns:a16="http://schemas.microsoft.com/office/drawing/2014/main" id="{759F458C-749C-1FE3-DFCB-EB6D52C51D1E}"/>
              </a:ext>
            </a:extLst>
          </p:cNvPr>
          <p:cNvSpPr/>
          <p:nvPr/>
        </p:nvSpPr>
        <p:spPr>
          <a:xfrm>
            <a:off x="188257" y="5043055"/>
            <a:ext cx="11654118" cy="1454381"/>
          </a:xfrm>
          <a:prstGeom prst="roundRect">
            <a:avLst/>
          </a:prstGeom>
          <a:noFill/>
          <a:ln w="38100">
            <a:solidFill>
              <a:srgbClr val="FF76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b="1" dirty="0">
                <a:solidFill>
                  <a:schemeClr val="bg1"/>
                </a:solidFill>
              </a:rPr>
              <a:t>Применение продукта проекта позволит обеспечить данными систему предиктивной диагностики и обеспечить переход на предиктивные методы обслуживания электрооборудования</a:t>
            </a:r>
          </a:p>
          <a:p>
            <a:r>
              <a:rPr lang="ru-RU" sz="1800" b="1" dirty="0">
                <a:solidFill>
                  <a:schemeClr val="bg1"/>
                </a:solidFill>
              </a:rPr>
              <a:t>Создание и последующее успешное функционирование систем предиктивной диагностики не возможно без получения данных хара</a:t>
            </a:r>
            <a:r>
              <a:rPr lang="ru-RU" b="1" dirty="0">
                <a:solidFill>
                  <a:schemeClr val="bg1"/>
                </a:solidFill>
              </a:rPr>
              <a:t>ктеризующих работу диагностируемого оборудования</a:t>
            </a:r>
          </a:p>
        </p:txBody>
      </p:sp>
      <p:sp>
        <p:nvSpPr>
          <p:cNvPr id="12" name="Прямоугольник: скругленные углы 8">
            <a:extLst>
              <a:ext uri="{FF2B5EF4-FFF2-40B4-BE49-F238E27FC236}">
                <a16:creationId xmlns="" xmlns:a16="http://schemas.microsoft.com/office/drawing/2014/main" id="{2803F63A-878C-BCC6-9172-0C4BCB3D9AEC}"/>
              </a:ext>
            </a:extLst>
          </p:cNvPr>
          <p:cNvSpPr/>
          <p:nvPr/>
        </p:nvSpPr>
        <p:spPr>
          <a:xfrm>
            <a:off x="3948545" y="3217907"/>
            <a:ext cx="7893830" cy="675400"/>
          </a:xfrm>
          <a:prstGeom prst="roundRect">
            <a:avLst/>
          </a:prstGeom>
          <a:noFill/>
          <a:ln w="38100">
            <a:solidFill>
              <a:srgbClr val="FF76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bg1"/>
                </a:solidFill>
              </a:rPr>
              <a:t>Ключевой партнер – ООО «</a:t>
            </a:r>
            <a:r>
              <a:rPr lang="ru-RU" b="1" dirty="0" err="1">
                <a:solidFill>
                  <a:schemeClr val="bg1"/>
                </a:solidFill>
              </a:rPr>
              <a:t>Моникорп</a:t>
            </a:r>
            <a:r>
              <a:rPr lang="ru-RU" b="1" dirty="0">
                <a:solidFill>
                  <a:schemeClr val="bg1"/>
                </a:solidFill>
              </a:rPr>
              <a:t>» (производитель систем предиктивной диагностики и мониторинга)</a:t>
            </a:r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13" name="Стрелка углом 12">
            <a:extLst>
              <a:ext uri="{FF2B5EF4-FFF2-40B4-BE49-F238E27FC236}">
                <a16:creationId xmlns="" xmlns:a16="http://schemas.microsoft.com/office/drawing/2014/main" id="{9D80603F-622E-B5F6-46D4-2D003842BE8E}"/>
              </a:ext>
            </a:extLst>
          </p:cNvPr>
          <p:cNvSpPr/>
          <p:nvPr/>
        </p:nvSpPr>
        <p:spPr>
          <a:xfrm rot="5400000">
            <a:off x="4637371" y="4231519"/>
            <a:ext cx="576232" cy="809666"/>
          </a:xfrm>
          <a:prstGeom prst="bentArrow">
            <a:avLst>
              <a:gd name="adj1" fmla="val 25000"/>
              <a:gd name="adj2" fmla="val 40276"/>
              <a:gd name="adj3" fmla="val 25000"/>
              <a:gd name="adj4" fmla="val 43750"/>
            </a:avLst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Стрелка вправо 13">
            <a:extLst>
              <a:ext uri="{FF2B5EF4-FFF2-40B4-BE49-F238E27FC236}">
                <a16:creationId xmlns="" xmlns:a16="http://schemas.microsoft.com/office/drawing/2014/main" id="{7CBB55EB-2543-1FF3-790C-9DCD9D7442A8}"/>
              </a:ext>
            </a:extLst>
          </p:cNvPr>
          <p:cNvSpPr/>
          <p:nvPr/>
        </p:nvSpPr>
        <p:spPr>
          <a:xfrm>
            <a:off x="3311236" y="3429000"/>
            <a:ext cx="581891" cy="340917"/>
          </a:xfrm>
          <a:prstGeom prst="rightArrow">
            <a:avLst>
              <a:gd name="adj1" fmla="val 43143"/>
              <a:gd name="adj2" fmla="val 49292"/>
            </a:avLst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Стрелка углом 14">
            <a:extLst>
              <a:ext uri="{FF2B5EF4-FFF2-40B4-BE49-F238E27FC236}">
                <a16:creationId xmlns="" xmlns:a16="http://schemas.microsoft.com/office/drawing/2014/main" id="{09548E50-1892-99D2-3B10-D87FF50832E2}"/>
              </a:ext>
            </a:extLst>
          </p:cNvPr>
          <p:cNvSpPr/>
          <p:nvPr/>
        </p:nvSpPr>
        <p:spPr>
          <a:xfrm rot="5400000">
            <a:off x="4540389" y="1204121"/>
            <a:ext cx="576232" cy="809666"/>
          </a:xfrm>
          <a:prstGeom prst="bentArrow">
            <a:avLst>
              <a:gd name="adj1" fmla="val 25000"/>
              <a:gd name="adj2" fmla="val 40276"/>
              <a:gd name="adj3" fmla="val 25000"/>
              <a:gd name="adj4" fmla="val 43750"/>
            </a:avLst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3542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05474F33-3506-421E-BF52-3C96E245C4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4301269-D04E-4D39-8A7A-7ABE850E342A}"/>
              </a:ext>
            </a:extLst>
          </p:cNvPr>
          <p:cNvSpPr txBox="1"/>
          <p:nvPr/>
        </p:nvSpPr>
        <p:spPr>
          <a:xfrm>
            <a:off x="4847053" y="84354"/>
            <a:ext cx="24978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ПРОДУКТ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0557C32A-9D29-4B46-A81D-CEAA98499B30}"/>
              </a:ext>
            </a:extLst>
          </p:cNvPr>
          <p:cNvSpPr/>
          <p:nvPr/>
        </p:nvSpPr>
        <p:spPr>
          <a:xfrm>
            <a:off x="360217" y="1062028"/>
            <a:ext cx="11471564" cy="86957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ea typeface="Calibri" panose="020F0502020204030204" pitchFamily="34" charset="0"/>
              </a:rPr>
              <a:t>М</a:t>
            </a:r>
            <a:r>
              <a:rPr lang="ru-RU" sz="20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икропроцессорный блок с первичными средствами измерения на основе эффекта Холла, а также аналого-цифровым преобразователем</a:t>
            </a:r>
            <a:r>
              <a:rPr lang="ru-RU" sz="2000" dirty="0">
                <a:solidFill>
                  <a:schemeClr val="tx1"/>
                </a:solidFill>
                <a:effectLst/>
              </a:rPr>
              <a:t> 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F958D4B8-EA3A-4197-BB22-A2AFF8356943}"/>
              </a:ext>
            </a:extLst>
          </p:cNvPr>
          <p:cNvSpPr/>
          <p:nvPr/>
        </p:nvSpPr>
        <p:spPr>
          <a:xfrm>
            <a:off x="360217" y="2139838"/>
            <a:ext cx="3825703" cy="4362562"/>
          </a:xfrm>
          <a:prstGeom prst="roundRect">
            <a:avLst>
              <a:gd name="adj" fmla="val 41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dirty="0">
                <a:solidFill>
                  <a:schemeClr val="tx1"/>
                </a:solidFill>
              </a:rPr>
              <a:t>Функции продукта: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Измерение фазного тока статора асинхронного электродвигателя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Измерение фазного напряжения питания статора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Измерение линейного напряжения сети питания асинхронного электродвигателя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Оцифровка аналоговых сигналов тока и напряжения с частотой дискретизации &gt;</a:t>
            </a:r>
            <a:r>
              <a:rPr lang="en-US" dirty="0">
                <a:solidFill>
                  <a:schemeClr val="tx1"/>
                </a:solidFill>
              </a:rPr>
              <a:t>1 </a:t>
            </a:r>
            <a:r>
              <a:rPr lang="en-US" dirty="0" err="1">
                <a:solidFill>
                  <a:schemeClr val="tx1"/>
                </a:solidFill>
              </a:rPr>
              <a:t>М</a:t>
            </a:r>
            <a:r>
              <a:rPr lang="ru-RU" dirty="0">
                <a:solidFill>
                  <a:schemeClr val="tx1"/>
                </a:solidFill>
              </a:rPr>
              <a:t>Гц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Спектральный анализ токов статора и напряжения питания с периодом не ниже 0,02 с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="" xmlns:a16="http://schemas.microsoft.com/office/drawing/2014/main" id="{16413506-2E5F-4E34-BEE6-85B8F921B1E5}"/>
              </a:ext>
            </a:extLst>
          </p:cNvPr>
          <p:cNvSpPr/>
          <p:nvPr/>
        </p:nvSpPr>
        <p:spPr>
          <a:xfrm>
            <a:off x="4475017" y="2159660"/>
            <a:ext cx="7356764" cy="4362561"/>
          </a:xfrm>
          <a:prstGeom prst="roundRect">
            <a:avLst>
              <a:gd name="adj" fmla="val 596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dirty="0">
                <a:solidFill>
                  <a:schemeClr val="tx1"/>
                </a:solidFill>
              </a:rPr>
              <a:t>Технические характеристики: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Количество каналов измерения тока: 1-4;</a:t>
            </a: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Количество каналов измерения напряжения: 1-4;</a:t>
            </a: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Электрическая стойкость: до 1000 В</a:t>
            </a: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Частотная характеристика каналов измерения тока: до 100 МГц</a:t>
            </a: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Частотная характеристика каналов измерения напряжения: до 1 кГц</a:t>
            </a: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Аналого-цифровой преобразователь: 16 бит</a:t>
            </a: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Наличие блока синхронизации времени: да</a:t>
            </a: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Питание блока: от измерительных каналов;</a:t>
            </a: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Наличие встроенного источника питания: да</a:t>
            </a: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Частота дискретизации сигнала: 200 МГц</a:t>
            </a: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Беспроводной интерфейс: да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Физический интерфейс: да (</a:t>
            </a:r>
            <a:r>
              <a:rPr lang="en-US" dirty="0">
                <a:solidFill>
                  <a:schemeClr val="tx1"/>
                </a:solidFill>
              </a:rPr>
              <a:t>Ethernet</a:t>
            </a:r>
            <a:r>
              <a:rPr lang="ru-RU" dirty="0">
                <a:solidFill>
                  <a:schemeClr val="tx1"/>
                </a:solidFill>
              </a:rPr>
              <a:t>) </a:t>
            </a:r>
          </a:p>
        </p:txBody>
      </p:sp>
    </p:spTree>
    <p:extLst>
      <p:ext uri="{BB962C8B-B14F-4D97-AF65-F5344CB8AC3E}">
        <p14:creationId xmlns="" xmlns:p14="http://schemas.microsoft.com/office/powerpoint/2010/main" val="1494074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D3CC9422-D19D-4CEB-9608-C810681A93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B0812BB1-E0F0-44EE-9FDD-F873F07D400A}"/>
              </a:ext>
            </a:extLst>
          </p:cNvPr>
          <p:cNvSpPr txBox="1"/>
          <p:nvPr/>
        </p:nvSpPr>
        <p:spPr>
          <a:xfrm>
            <a:off x="609600" y="385483"/>
            <a:ext cx="24542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РЫНОК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="" xmlns:a16="http://schemas.microsoft.com/office/drawing/2014/main" id="{001FB008-DD7D-4519-B770-72C4DABA6238}"/>
              </a:ext>
            </a:extLst>
          </p:cNvPr>
          <p:cNvSpPr/>
          <p:nvPr/>
        </p:nvSpPr>
        <p:spPr>
          <a:xfrm>
            <a:off x="437407" y="1308362"/>
            <a:ext cx="3606141" cy="5138564"/>
          </a:xfrm>
          <a:prstGeom prst="roundRect">
            <a:avLst>
              <a:gd name="adj" fmla="val 5022"/>
            </a:avLst>
          </a:prstGeom>
          <a:noFill/>
          <a:ln w="38100">
            <a:solidFill>
              <a:srgbClr val="FBA9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Потребительский сегмент определен видом деятельности ОКВЭД 26.30.13.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 текущей стадии развития проекта рассматривается только одна компания - ООО «</a:t>
            </a:r>
            <a:r>
              <a:rPr lang="ru-RU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Моникорп</a:t>
            </a:r>
            <a:r>
              <a:rPr lang="ru-RU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», от которой получена заявка на потенциальное использование результатов проекта при условии их соответствия установленным в заявке требованиям.</a:t>
            </a:r>
          </a:p>
          <a:p>
            <a:r>
              <a:rPr lang="ru-RU" sz="1800" dirty="0">
                <a:effectLst/>
                <a:ea typeface="Calibri" panose="020F0502020204030204" pitchFamily="34" charset="0"/>
              </a:rPr>
              <a:t>Рынок продукта – </a:t>
            </a:r>
            <a:r>
              <a:rPr lang="en-US" sz="1800" dirty="0">
                <a:effectLst/>
                <a:ea typeface="Calibri" panose="020F0502020204030204" pitchFamily="34" charset="0"/>
              </a:rPr>
              <a:t>OEM, B2B</a:t>
            </a:r>
            <a:r>
              <a:rPr lang="ru-RU" dirty="0">
                <a:effectLst/>
              </a:rPr>
              <a:t> </a:t>
            </a:r>
            <a:endParaRPr lang="ru-RU" dirty="0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0901E667-6D96-4CBD-A5B6-50915BA3DA56}"/>
              </a:ext>
            </a:extLst>
          </p:cNvPr>
          <p:cNvSpPr/>
          <p:nvPr/>
        </p:nvSpPr>
        <p:spPr>
          <a:xfrm>
            <a:off x="4292929" y="1308361"/>
            <a:ext cx="3606141" cy="5138564"/>
          </a:xfrm>
          <a:prstGeom prst="roundRect">
            <a:avLst>
              <a:gd name="adj" fmla="val 5022"/>
            </a:avLst>
          </a:prstGeom>
          <a:noFill/>
          <a:ln w="38100">
            <a:solidFill>
              <a:srgbClr val="FBA9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dirty="0" err="1">
                <a:cs typeface="Times New Roman" panose="02020603050405020304" pitchFamily="18" charset="0"/>
              </a:rPr>
              <a:t>Аыаыв</a:t>
            </a:r>
            <a:endParaRPr lang="ru-RU" dirty="0">
              <a:cs typeface="Times New Roman" panose="02020603050405020304" pitchFamily="18" charset="0"/>
            </a:endParaRPr>
          </a:p>
          <a:p>
            <a:endParaRPr lang="ru-RU" dirty="0">
              <a:cs typeface="Times New Roman" panose="02020603050405020304" pitchFamily="18" charset="0"/>
            </a:endParaRPr>
          </a:p>
          <a:p>
            <a:r>
              <a:rPr lang="ru-RU" dirty="0">
                <a:cs typeface="Times New Roman" panose="02020603050405020304" pitchFamily="18" charset="0"/>
              </a:rPr>
              <a:t>По сегментам рынка продукт относится к системам мониторинга</a:t>
            </a:r>
          </a:p>
          <a:p>
            <a:endParaRPr lang="ru-RU" dirty="0">
              <a:cs typeface="Times New Roman" panose="02020603050405020304" pitchFamily="18" charset="0"/>
            </a:endParaRPr>
          </a:p>
          <a:p>
            <a:endParaRPr lang="ru-RU" dirty="0">
              <a:cs typeface="Times New Roman" panose="02020603050405020304" pitchFamily="18" charset="0"/>
            </a:endParaRPr>
          </a:p>
          <a:p>
            <a:endParaRPr lang="en-US" dirty="0">
              <a:cs typeface="Times New Roman" panose="02020603050405020304" pitchFamily="18" charset="0"/>
            </a:endParaRPr>
          </a:p>
          <a:p>
            <a:r>
              <a:rPr lang="ru-RU" dirty="0">
                <a:cs typeface="Times New Roman" panose="02020603050405020304" pitchFamily="18" charset="0"/>
              </a:rPr>
              <a:t>Объем рынка 2024: 4,43 млрд.</a:t>
            </a:r>
            <a:r>
              <a:rPr lang="en-US" dirty="0">
                <a:cs typeface="Times New Roman" panose="02020603050405020304" pitchFamily="18" charset="0"/>
              </a:rPr>
              <a:t>$</a:t>
            </a:r>
          </a:p>
          <a:p>
            <a:r>
              <a:rPr lang="ru-RU" dirty="0">
                <a:cs typeface="Times New Roman" panose="02020603050405020304" pitchFamily="18" charset="0"/>
              </a:rPr>
              <a:t>Объем рынка 20</a:t>
            </a:r>
            <a:r>
              <a:rPr lang="en-US" dirty="0">
                <a:cs typeface="Times New Roman" panose="02020603050405020304" pitchFamily="18" charset="0"/>
              </a:rPr>
              <a:t>32</a:t>
            </a:r>
            <a:r>
              <a:rPr lang="ru-RU" dirty="0">
                <a:cs typeface="Times New Roman" panose="02020603050405020304" pitchFamily="18" charset="0"/>
              </a:rPr>
              <a:t>: </a:t>
            </a:r>
            <a:r>
              <a:rPr lang="en-US" dirty="0">
                <a:cs typeface="Times New Roman" panose="02020603050405020304" pitchFamily="18" charset="0"/>
              </a:rPr>
              <a:t>6,93</a:t>
            </a:r>
            <a:r>
              <a:rPr lang="ru-RU" dirty="0">
                <a:cs typeface="Times New Roman" panose="02020603050405020304" pitchFamily="18" charset="0"/>
              </a:rPr>
              <a:t> млрд.</a:t>
            </a:r>
            <a:r>
              <a:rPr lang="en-US" dirty="0">
                <a:cs typeface="Times New Roman" panose="02020603050405020304" pitchFamily="18" charset="0"/>
              </a:rPr>
              <a:t>$</a:t>
            </a:r>
          </a:p>
          <a:p>
            <a:endParaRPr lang="en-US" dirty="0">
              <a:cs typeface="Times New Roman" panose="02020603050405020304" pitchFamily="18" charset="0"/>
            </a:endParaRPr>
          </a:p>
          <a:p>
            <a:r>
              <a:rPr lang="ru-RU" dirty="0">
                <a:cs typeface="Times New Roman" panose="02020603050405020304" pitchFamily="18" charset="0"/>
              </a:rPr>
              <a:t>Ключевые игроки мирового рынка:</a:t>
            </a:r>
          </a:p>
          <a:p>
            <a:r>
              <a:rPr lang="en-US" dirty="0">
                <a:cs typeface="Times New Roman" panose="02020603050405020304" pitchFamily="18" charset="0"/>
              </a:rPr>
              <a:t>ABB</a:t>
            </a:r>
          </a:p>
          <a:p>
            <a:r>
              <a:rPr lang="en-US" dirty="0">
                <a:cs typeface="Times New Roman" panose="02020603050405020304" pitchFamily="18" charset="0"/>
              </a:rPr>
              <a:t>Eaton</a:t>
            </a:r>
          </a:p>
          <a:p>
            <a:r>
              <a:rPr lang="en-US" dirty="0">
                <a:cs typeface="Times New Roman" panose="02020603050405020304" pitchFamily="18" charset="0"/>
              </a:rPr>
              <a:t>Emerson Electric</a:t>
            </a:r>
          </a:p>
          <a:p>
            <a:r>
              <a:rPr lang="en-US" dirty="0">
                <a:cs typeface="Times New Roman" panose="02020603050405020304" pitchFamily="18" charset="0"/>
              </a:rPr>
              <a:t>General Electric</a:t>
            </a:r>
          </a:p>
          <a:p>
            <a:r>
              <a:rPr lang="en-US" dirty="0">
                <a:cs typeface="Times New Roman" panose="02020603050405020304" pitchFamily="18" charset="0"/>
              </a:rPr>
              <a:t>Honeywell International</a:t>
            </a:r>
          </a:p>
          <a:p>
            <a:endParaRPr lang="en-US" dirty="0">
              <a:cs typeface="Times New Roman" panose="02020603050405020304" pitchFamily="18" charset="0"/>
            </a:endParaRPr>
          </a:p>
          <a:p>
            <a:endParaRPr lang="ru-RU" dirty="0">
              <a:cs typeface="Times New Roman" panose="02020603050405020304" pitchFamily="18" charset="0"/>
            </a:endParaRPr>
          </a:p>
          <a:p>
            <a:endParaRPr lang="ru-RU" dirty="0">
              <a:cs typeface="Times New Roman" panose="02020603050405020304" pitchFamily="18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A73E0E7E-AEF4-4E14-B95E-487BCE252E58}"/>
              </a:ext>
            </a:extLst>
          </p:cNvPr>
          <p:cNvSpPr/>
          <p:nvPr/>
        </p:nvSpPr>
        <p:spPr>
          <a:xfrm>
            <a:off x="8156368" y="1308360"/>
            <a:ext cx="3606141" cy="5138564"/>
          </a:xfrm>
          <a:prstGeom prst="roundRect">
            <a:avLst>
              <a:gd name="adj" fmla="val 5022"/>
            </a:avLst>
          </a:prstGeom>
          <a:noFill/>
          <a:ln w="38100">
            <a:solidFill>
              <a:srgbClr val="FBA9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dirty="0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  <a:p>
            <a:pPr algn="ctr"/>
            <a:endParaRPr lang="ru-RU" dirty="0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  <a:p>
            <a:r>
              <a:rPr lang="ru-RU" dirty="0">
                <a:cs typeface="Times New Roman" panose="02020603050405020304" pitchFamily="18" charset="0"/>
              </a:rPr>
              <a:t>В настоящее время на рынке, из-за ухода зарубежных компаний, формируется рынок отечественных систем мониторинга.</a:t>
            </a:r>
          </a:p>
          <a:p>
            <a:r>
              <a:rPr lang="ru-RU" dirty="0">
                <a:cs typeface="Times New Roman" panose="02020603050405020304" pitchFamily="18" charset="0"/>
              </a:rPr>
              <a:t>Развитие систем мониторинга  - это создание систем предиктивной диагностики</a:t>
            </a:r>
          </a:p>
          <a:p>
            <a:r>
              <a:rPr lang="ru-RU" dirty="0">
                <a:cs typeface="Times New Roman" panose="02020603050405020304" pitchFamily="18" charset="0"/>
              </a:rPr>
              <a:t>Предиктивная диагностика – сочетает в себе функции систем мониторинга и технологии анализа данных на основе искусственного интеллекта 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="" xmlns:a16="http://schemas.microsoft.com/office/drawing/2014/main" id="{E5551EDB-C7DC-45B3-9ED1-123406FC1774}"/>
              </a:ext>
            </a:extLst>
          </p:cNvPr>
          <p:cNvSpPr/>
          <p:nvPr/>
        </p:nvSpPr>
        <p:spPr>
          <a:xfrm>
            <a:off x="444457" y="1308360"/>
            <a:ext cx="3580906" cy="577202"/>
          </a:xfrm>
          <a:prstGeom prst="roundRect">
            <a:avLst>
              <a:gd name="adj" fmla="val 14923"/>
            </a:avLst>
          </a:prstGeom>
          <a:solidFill>
            <a:srgbClr val="FBA919"/>
          </a:solidFill>
          <a:ln w="38100">
            <a:solidFill>
              <a:srgbClr val="FBA9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5EF37BC8-29B6-44A0-8428-68F73DD4A0BB}"/>
              </a:ext>
            </a:extLst>
          </p:cNvPr>
          <p:cNvSpPr txBox="1"/>
          <p:nvPr/>
        </p:nvSpPr>
        <p:spPr>
          <a:xfrm>
            <a:off x="577190" y="1435378"/>
            <a:ext cx="289040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/>
              <a:t>Описание целевых сегментов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="" xmlns:a16="http://schemas.microsoft.com/office/drawing/2014/main" id="{8EDC8D13-DCF4-41BC-A6F4-EA10B6CFA2AC}"/>
              </a:ext>
            </a:extLst>
          </p:cNvPr>
          <p:cNvSpPr/>
          <p:nvPr/>
        </p:nvSpPr>
        <p:spPr>
          <a:xfrm>
            <a:off x="4309938" y="1308360"/>
            <a:ext cx="3580906" cy="577202"/>
          </a:xfrm>
          <a:prstGeom prst="roundRect">
            <a:avLst>
              <a:gd name="adj" fmla="val 14923"/>
            </a:avLst>
          </a:prstGeom>
          <a:solidFill>
            <a:srgbClr val="FBA919"/>
          </a:solidFill>
          <a:ln w="38100">
            <a:solidFill>
              <a:srgbClr val="FBA9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5BE6218-5DF2-4086-995C-BB1539ACDB7E}"/>
              </a:ext>
            </a:extLst>
          </p:cNvPr>
          <p:cNvSpPr txBox="1"/>
          <p:nvPr/>
        </p:nvSpPr>
        <p:spPr>
          <a:xfrm>
            <a:off x="4432713" y="1435378"/>
            <a:ext cx="306061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/>
              <a:t>Описание и расчет емкости рынка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="" xmlns:a16="http://schemas.microsoft.com/office/drawing/2014/main" id="{B139BBB6-80B6-4E12-80A5-54DAC008F5CD}"/>
              </a:ext>
            </a:extLst>
          </p:cNvPr>
          <p:cNvSpPr/>
          <p:nvPr/>
        </p:nvSpPr>
        <p:spPr>
          <a:xfrm>
            <a:off x="8181603" y="1308360"/>
            <a:ext cx="3580906" cy="577202"/>
          </a:xfrm>
          <a:prstGeom prst="roundRect">
            <a:avLst>
              <a:gd name="adj" fmla="val 6672"/>
            </a:avLst>
          </a:prstGeom>
          <a:solidFill>
            <a:srgbClr val="FBA919"/>
          </a:solidFill>
          <a:ln w="38100">
            <a:solidFill>
              <a:srgbClr val="FBA9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24A242D7-01B1-4541-8763-5FC81230D68F}"/>
              </a:ext>
            </a:extLst>
          </p:cNvPr>
          <p:cNvSpPr txBox="1"/>
          <p:nvPr/>
        </p:nvSpPr>
        <p:spPr>
          <a:xfrm>
            <a:off x="8183645" y="1435377"/>
            <a:ext cx="360409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/>
              <a:t>Краткая характеристика рыночной ниши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F5E44945-B986-0487-B71D-C9FFE209B44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4288" y="2304550"/>
            <a:ext cx="1081252" cy="11244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91620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250C0FFF-994F-4DEB-972E-14103AA8C1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0E27502-ED1B-412E-9CAD-05D773FF8BF3}"/>
              </a:ext>
            </a:extLst>
          </p:cNvPr>
          <p:cNvSpPr txBox="1"/>
          <p:nvPr/>
        </p:nvSpPr>
        <p:spPr>
          <a:xfrm>
            <a:off x="609601" y="385483"/>
            <a:ext cx="106600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АНАЛИЗ КОНКУРЕНТНОЙ СРЕДЫ ПРОЕКТА</a:t>
            </a: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="" xmlns:a16="http://schemas.microsoft.com/office/drawing/2014/main" id="{3410B433-00ED-4DFA-A642-B640329551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32283863"/>
              </p:ext>
            </p:extLst>
          </p:nvPr>
        </p:nvGraphicFramePr>
        <p:xfrm>
          <a:off x="150608" y="1349062"/>
          <a:ext cx="11833412" cy="524537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25326">
                  <a:extLst>
                    <a:ext uri="{9D8B030D-6E8A-4147-A177-3AD203B41FA5}">
                      <a16:colId xmlns="" xmlns:a16="http://schemas.microsoft.com/office/drawing/2014/main" val="3478958516"/>
                    </a:ext>
                  </a:extLst>
                </a:gridCol>
                <a:gridCol w="1355464">
                  <a:extLst>
                    <a:ext uri="{9D8B030D-6E8A-4147-A177-3AD203B41FA5}">
                      <a16:colId xmlns="" xmlns:a16="http://schemas.microsoft.com/office/drawing/2014/main" val="3189750608"/>
                    </a:ext>
                  </a:extLst>
                </a:gridCol>
                <a:gridCol w="1463040">
                  <a:extLst>
                    <a:ext uri="{9D8B030D-6E8A-4147-A177-3AD203B41FA5}">
                      <a16:colId xmlns="" xmlns:a16="http://schemas.microsoft.com/office/drawing/2014/main" val="1957923723"/>
                    </a:ext>
                  </a:extLst>
                </a:gridCol>
                <a:gridCol w="1086522">
                  <a:extLst>
                    <a:ext uri="{9D8B030D-6E8A-4147-A177-3AD203B41FA5}">
                      <a16:colId xmlns="" xmlns:a16="http://schemas.microsoft.com/office/drawing/2014/main" val="968166989"/>
                    </a:ext>
                  </a:extLst>
                </a:gridCol>
                <a:gridCol w="1764254">
                  <a:extLst>
                    <a:ext uri="{9D8B030D-6E8A-4147-A177-3AD203B41FA5}">
                      <a16:colId xmlns="" xmlns:a16="http://schemas.microsoft.com/office/drawing/2014/main" val="1104241160"/>
                    </a:ext>
                  </a:extLst>
                </a:gridCol>
                <a:gridCol w="1420010">
                  <a:extLst>
                    <a:ext uri="{9D8B030D-6E8A-4147-A177-3AD203B41FA5}">
                      <a16:colId xmlns="" xmlns:a16="http://schemas.microsoft.com/office/drawing/2014/main" val="2829720445"/>
                    </a:ext>
                  </a:extLst>
                </a:gridCol>
                <a:gridCol w="1118796">
                  <a:extLst>
                    <a:ext uri="{9D8B030D-6E8A-4147-A177-3AD203B41FA5}">
                      <a16:colId xmlns="" xmlns:a16="http://schemas.microsoft.com/office/drawing/2014/main" val="3144465738"/>
                    </a:ext>
                  </a:extLst>
                </a:gridCol>
              </a:tblGrid>
              <a:tr h="596173">
                <a:tc>
                  <a:txBody>
                    <a:bodyPr/>
                    <a:lstStyle/>
                    <a:p>
                      <a:r>
                        <a:rPr lang="ru-RU" dirty="0"/>
                        <a:t>Критерии сравнения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Наш продукт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ООО «</a:t>
                      </a:r>
                      <a:r>
                        <a:rPr lang="ru-RU" sz="1800" b="0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Микрол</a:t>
                      </a:r>
                      <a:r>
                        <a:rPr lang="ru-RU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ОВЕН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ИТФ «</a:t>
                      </a:r>
                      <a:r>
                        <a:rPr lang="ru-RU" sz="1800" b="0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Каскод-Электро</a:t>
                      </a:r>
                      <a:r>
                        <a:rPr lang="ru-RU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«Завод </a:t>
                      </a:r>
                      <a:r>
                        <a:rPr lang="ru-RU" sz="1800" b="0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МикроДАТ</a:t>
                      </a:r>
                      <a:r>
                        <a:rPr lang="ru-RU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КонтрАвт</a:t>
                      </a:r>
                      <a:r>
                        <a:rPr lang="ru-RU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38393633"/>
                  </a:ext>
                </a:extLst>
              </a:tr>
              <a:tr h="528147">
                <a:tc>
                  <a:txBody>
                    <a:bodyPr/>
                    <a:lstStyle/>
                    <a:p>
                      <a:r>
                        <a:rPr lang="ru-RU" dirty="0"/>
                        <a:t>Измерение параметров АД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9767365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ru-RU" dirty="0"/>
                        <a:t>Разрядность АЦП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бит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16 бит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16 бит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8 бит</a:t>
                      </a:r>
                    </a:p>
                  </a:txBody>
                  <a:tcPr anchor="ctr">
                    <a:solidFill>
                      <a:srgbClr val="F35E1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8 бит</a:t>
                      </a:r>
                    </a:p>
                  </a:txBody>
                  <a:tcPr anchor="ctr">
                    <a:solidFill>
                      <a:srgbClr val="F35E1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8 бит</a:t>
                      </a:r>
                    </a:p>
                  </a:txBody>
                  <a:tcPr anchor="ctr">
                    <a:solidFill>
                      <a:srgbClr val="F35E1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45520679"/>
                  </a:ext>
                </a:extLst>
              </a:tr>
              <a:tr h="570156">
                <a:tc>
                  <a:txBody>
                    <a:bodyPr/>
                    <a:lstStyle/>
                    <a:p>
                      <a:r>
                        <a:rPr lang="ru-RU" dirty="0"/>
                        <a:t>Синхронизация измерений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6171768"/>
                  </a:ext>
                </a:extLst>
              </a:tr>
              <a:tr h="731405">
                <a:tc>
                  <a:txBody>
                    <a:bodyPr/>
                    <a:lstStyle/>
                    <a:p>
                      <a:r>
                        <a:rPr lang="ru-RU" dirty="0"/>
                        <a:t>Спектральный анализ синхронизированных сигналов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3126786"/>
                  </a:ext>
                </a:extLst>
              </a:tr>
              <a:tr h="602543">
                <a:tc>
                  <a:txBody>
                    <a:bodyPr/>
                    <a:lstStyle/>
                    <a:p>
                      <a:r>
                        <a:rPr lang="ru-RU" dirty="0"/>
                        <a:t>Применимость для любого типоразмера АД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65073788"/>
                  </a:ext>
                </a:extLst>
              </a:tr>
              <a:tr h="672468">
                <a:tc>
                  <a:txBody>
                    <a:bodyPr/>
                    <a:lstStyle/>
                    <a:p>
                      <a:r>
                        <a:rPr lang="ru-RU" dirty="0"/>
                        <a:t>Возможность применения в системах ПД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4425096"/>
                  </a:ext>
                </a:extLst>
              </a:tr>
              <a:tr h="8089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Возможность применения в системах автоматизированного управления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59123789"/>
                  </a:ext>
                </a:extLst>
              </a:tr>
            </a:tbl>
          </a:graphicData>
        </a:graphic>
      </p:graphicFrame>
      <p:pic>
        <p:nvPicPr>
          <p:cNvPr id="5" name="Рисунок 4" descr="Флажок со сплошной заливкой">
            <a:extLst>
              <a:ext uri="{FF2B5EF4-FFF2-40B4-BE49-F238E27FC236}">
                <a16:creationId xmlns="" xmlns:a16="http://schemas.microsoft.com/office/drawing/2014/main" id="{2EF9C29B-C49F-C07B-0A7E-B29B5A1478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10510" y="1931450"/>
            <a:ext cx="720000" cy="684001"/>
          </a:xfrm>
          <a:prstGeom prst="rect">
            <a:avLst/>
          </a:prstGeom>
        </p:spPr>
      </p:pic>
      <p:pic>
        <p:nvPicPr>
          <p:cNvPr id="7" name="Рисунок 6" descr="Закрыть со сплошной заливкой">
            <a:extLst>
              <a:ext uri="{FF2B5EF4-FFF2-40B4-BE49-F238E27FC236}">
                <a16:creationId xmlns="" xmlns:a16="http://schemas.microsoft.com/office/drawing/2014/main" id="{3F49007F-3E47-657A-894C-49C71A05E64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21173" y="3671397"/>
            <a:ext cx="612000" cy="612000"/>
          </a:xfrm>
          <a:prstGeom prst="rect">
            <a:avLst/>
          </a:prstGeom>
        </p:spPr>
      </p:pic>
      <p:pic>
        <p:nvPicPr>
          <p:cNvPr id="19" name="Рисунок 18" descr="Флажок со сплошной заливкой">
            <a:extLst>
              <a:ext uri="{FF2B5EF4-FFF2-40B4-BE49-F238E27FC236}">
                <a16:creationId xmlns="" xmlns:a16="http://schemas.microsoft.com/office/drawing/2014/main" id="{795FD45C-432A-BED9-6914-9616390D8A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79642" y="1922039"/>
            <a:ext cx="720000" cy="684001"/>
          </a:xfrm>
          <a:prstGeom prst="rect">
            <a:avLst/>
          </a:prstGeom>
        </p:spPr>
      </p:pic>
      <p:pic>
        <p:nvPicPr>
          <p:cNvPr id="20" name="Рисунок 19" descr="Флажок со сплошной заливкой">
            <a:extLst>
              <a:ext uri="{FF2B5EF4-FFF2-40B4-BE49-F238E27FC236}">
                <a16:creationId xmlns="" xmlns:a16="http://schemas.microsoft.com/office/drawing/2014/main" id="{FE226C25-0AEF-6022-6555-4294251CC9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52226" y="1913521"/>
            <a:ext cx="720000" cy="684001"/>
          </a:xfrm>
          <a:prstGeom prst="rect">
            <a:avLst/>
          </a:prstGeom>
        </p:spPr>
      </p:pic>
      <p:pic>
        <p:nvPicPr>
          <p:cNvPr id="21" name="Рисунок 20" descr="Флажок со сплошной заливкой">
            <a:extLst>
              <a:ext uri="{FF2B5EF4-FFF2-40B4-BE49-F238E27FC236}">
                <a16:creationId xmlns="" xmlns:a16="http://schemas.microsoft.com/office/drawing/2014/main" id="{5445E44C-6619-ECCF-7F36-A508450CC4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95539" y="1913520"/>
            <a:ext cx="720000" cy="684001"/>
          </a:xfrm>
          <a:prstGeom prst="rect">
            <a:avLst/>
          </a:prstGeom>
        </p:spPr>
      </p:pic>
      <p:pic>
        <p:nvPicPr>
          <p:cNvPr id="22" name="Рисунок 21" descr="Флажок со сплошной заливкой">
            <a:extLst>
              <a:ext uri="{FF2B5EF4-FFF2-40B4-BE49-F238E27FC236}">
                <a16:creationId xmlns="" xmlns:a16="http://schemas.microsoft.com/office/drawing/2014/main" id="{06B7E190-2D40-5C2E-FA3D-FB0CEB894E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99544" y="1922039"/>
            <a:ext cx="720000" cy="684001"/>
          </a:xfrm>
          <a:prstGeom prst="rect">
            <a:avLst/>
          </a:prstGeom>
        </p:spPr>
      </p:pic>
      <p:pic>
        <p:nvPicPr>
          <p:cNvPr id="23" name="Рисунок 22" descr="Флажок со сплошной заливкой">
            <a:extLst>
              <a:ext uri="{FF2B5EF4-FFF2-40B4-BE49-F238E27FC236}">
                <a16:creationId xmlns="" xmlns:a16="http://schemas.microsoft.com/office/drawing/2014/main" id="{3A681483-22F6-D2F6-7501-ECFA5E8AD6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72128" y="1931450"/>
            <a:ext cx="720000" cy="684001"/>
          </a:xfrm>
          <a:prstGeom prst="rect">
            <a:avLst/>
          </a:prstGeom>
        </p:spPr>
      </p:pic>
      <p:pic>
        <p:nvPicPr>
          <p:cNvPr id="25" name="Рисунок 24" descr="Флажок со сплошной заливкой">
            <a:extLst>
              <a:ext uri="{FF2B5EF4-FFF2-40B4-BE49-F238E27FC236}">
                <a16:creationId xmlns="" xmlns:a16="http://schemas.microsoft.com/office/drawing/2014/main" id="{6D43E8D9-8756-29E6-A756-635C623782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52185" y="3008225"/>
            <a:ext cx="720000" cy="684001"/>
          </a:xfrm>
          <a:prstGeom prst="rect">
            <a:avLst/>
          </a:prstGeom>
        </p:spPr>
      </p:pic>
      <p:pic>
        <p:nvPicPr>
          <p:cNvPr id="26" name="Рисунок 25" descr="Флажок со сплошной заливкой">
            <a:extLst>
              <a:ext uri="{FF2B5EF4-FFF2-40B4-BE49-F238E27FC236}">
                <a16:creationId xmlns="" xmlns:a16="http://schemas.microsoft.com/office/drawing/2014/main" id="{28495EA3-7C39-1247-B349-F90D39D899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79642" y="3008225"/>
            <a:ext cx="720000" cy="684001"/>
          </a:xfrm>
          <a:prstGeom prst="rect">
            <a:avLst/>
          </a:prstGeom>
        </p:spPr>
      </p:pic>
      <p:pic>
        <p:nvPicPr>
          <p:cNvPr id="27" name="Рисунок 26" descr="Флажок со сплошной заливкой">
            <a:extLst>
              <a:ext uri="{FF2B5EF4-FFF2-40B4-BE49-F238E27FC236}">
                <a16:creationId xmlns="" xmlns:a16="http://schemas.microsoft.com/office/drawing/2014/main" id="{599C0ACA-5227-090D-C844-5A4A40BFBB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26551" y="3008225"/>
            <a:ext cx="720000" cy="684001"/>
          </a:xfrm>
          <a:prstGeom prst="rect">
            <a:avLst/>
          </a:prstGeom>
        </p:spPr>
      </p:pic>
      <p:pic>
        <p:nvPicPr>
          <p:cNvPr id="28" name="Рисунок 27" descr="Флажок со сплошной заливкой">
            <a:extLst>
              <a:ext uri="{FF2B5EF4-FFF2-40B4-BE49-F238E27FC236}">
                <a16:creationId xmlns="" xmlns:a16="http://schemas.microsoft.com/office/drawing/2014/main" id="{175C991D-394D-F096-F8FE-DABA0AA4AD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95539" y="3008224"/>
            <a:ext cx="720000" cy="684001"/>
          </a:xfrm>
          <a:prstGeom prst="rect">
            <a:avLst/>
          </a:prstGeom>
        </p:spPr>
      </p:pic>
      <p:pic>
        <p:nvPicPr>
          <p:cNvPr id="29" name="Рисунок 28" descr="Флажок со сплошной заливкой">
            <a:extLst>
              <a:ext uri="{FF2B5EF4-FFF2-40B4-BE49-F238E27FC236}">
                <a16:creationId xmlns="" xmlns:a16="http://schemas.microsoft.com/office/drawing/2014/main" id="{0630BFA9-86D9-6C2D-F2B9-607FB84D2C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65265" y="3008225"/>
            <a:ext cx="720000" cy="684001"/>
          </a:xfrm>
          <a:prstGeom prst="rect">
            <a:avLst/>
          </a:prstGeom>
        </p:spPr>
      </p:pic>
      <p:pic>
        <p:nvPicPr>
          <p:cNvPr id="30" name="Рисунок 29" descr="Флажок со сплошной заливкой">
            <a:extLst>
              <a:ext uri="{FF2B5EF4-FFF2-40B4-BE49-F238E27FC236}">
                <a16:creationId xmlns="" xmlns:a16="http://schemas.microsoft.com/office/drawing/2014/main" id="{9B13B019-D76E-A188-97D1-6CC87F989C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19237" y="3008224"/>
            <a:ext cx="720000" cy="684001"/>
          </a:xfrm>
          <a:prstGeom prst="rect">
            <a:avLst/>
          </a:prstGeom>
        </p:spPr>
      </p:pic>
      <p:pic>
        <p:nvPicPr>
          <p:cNvPr id="31" name="Рисунок 30" descr="Флажок со сплошной заливкой">
            <a:extLst>
              <a:ext uri="{FF2B5EF4-FFF2-40B4-BE49-F238E27FC236}">
                <a16:creationId xmlns="" xmlns:a16="http://schemas.microsoft.com/office/drawing/2014/main" id="{9900A3D5-3F92-7BE2-7F98-C4C7D2F018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27521" y="3692225"/>
            <a:ext cx="720000" cy="684001"/>
          </a:xfrm>
          <a:prstGeom prst="rect">
            <a:avLst/>
          </a:prstGeom>
        </p:spPr>
      </p:pic>
      <p:pic>
        <p:nvPicPr>
          <p:cNvPr id="32" name="Рисунок 31" descr="Закрыть со сплошной заливкой">
            <a:extLst>
              <a:ext uri="{FF2B5EF4-FFF2-40B4-BE49-F238E27FC236}">
                <a16:creationId xmlns="" xmlns:a16="http://schemas.microsoft.com/office/drawing/2014/main" id="{1363C4CE-F640-4F60-90CD-DCDD5278FA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53992" y="3692225"/>
            <a:ext cx="612000" cy="612000"/>
          </a:xfrm>
          <a:prstGeom prst="rect">
            <a:avLst/>
          </a:prstGeom>
        </p:spPr>
      </p:pic>
      <p:pic>
        <p:nvPicPr>
          <p:cNvPr id="33" name="Рисунок 32" descr="Закрыть со сплошной заливкой">
            <a:extLst>
              <a:ext uri="{FF2B5EF4-FFF2-40B4-BE49-F238E27FC236}">
                <a16:creationId xmlns="" xmlns:a16="http://schemas.microsoft.com/office/drawing/2014/main" id="{EDCB9AD0-1B2B-F71B-83CC-C708495E16B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1251" y="3687804"/>
            <a:ext cx="612000" cy="612000"/>
          </a:xfrm>
          <a:prstGeom prst="rect">
            <a:avLst/>
          </a:prstGeom>
        </p:spPr>
      </p:pic>
      <p:pic>
        <p:nvPicPr>
          <p:cNvPr id="34" name="Рисунок 33" descr="Закрыть со сплошной заливкой">
            <a:extLst>
              <a:ext uri="{FF2B5EF4-FFF2-40B4-BE49-F238E27FC236}">
                <a16:creationId xmlns="" xmlns:a16="http://schemas.microsoft.com/office/drawing/2014/main" id="{25B78095-FB38-556A-2561-F38BD10DA0C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3441" y="3728225"/>
            <a:ext cx="612000" cy="612000"/>
          </a:xfrm>
          <a:prstGeom prst="rect">
            <a:avLst/>
          </a:prstGeom>
        </p:spPr>
      </p:pic>
      <p:pic>
        <p:nvPicPr>
          <p:cNvPr id="35" name="Рисунок 34" descr="Закрыть со сплошной заливкой">
            <a:extLst>
              <a:ext uri="{FF2B5EF4-FFF2-40B4-BE49-F238E27FC236}">
                <a16:creationId xmlns="" xmlns:a16="http://schemas.microsoft.com/office/drawing/2014/main" id="{F1870A2B-4B66-6B20-93CA-19C17AE49B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126128" y="3728225"/>
            <a:ext cx="612000" cy="612000"/>
          </a:xfrm>
          <a:prstGeom prst="rect">
            <a:avLst/>
          </a:prstGeom>
        </p:spPr>
      </p:pic>
      <p:pic>
        <p:nvPicPr>
          <p:cNvPr id="36" name="Рисунок 35" descr="Флажок со сплошной заливкой">
            <a:extLst>
              <a:ext uri="{FF2B5EF4-FFF2-40B4-BE49-F238E27FC236}">
                <a16:creationId xmlns="" xmlns:a16="http://schemas.microsoft.com/office/drawing/2014/main" id="{806978D6-5B74-0900-62EA-824B697211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52185" y="4398702"/>
            <a:ext cx="720000" cy="684001"/>
          </a:xfrm>
          <a:prstGeom prst="rect">
            <a:avLst/>
          </a:prstGeom>
        </p:spPr>
      </p:pic>
      <p:pic>
        <p:nvPicPr>
          <p:cNvPr id="37" name="Рисунок 36" descr="Флажок со сплошной заливкой">
            <a:extLst>
              <a:ext uri="{FF2B5EF4-FFF2-40B4-BE49-F238E27FC236}">
                <a16:creationId xmlns="" xmlns:a16="http://schemas.microsoft.com/office/drawing/2014/main" id="{C7A63DA3-330A-4B9B-CB32-6D1057AAE3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21173" y="4376226"/>
            <a:ext cx="720000" cy="684001"/>
          </a:xfrm>
          <a:prstGeom prst="rect">
            <a:avLst/>
          </a:prstGeom>
        </p:spPr>
      </p:pic>
      <p:pic>
        <p:nvPicPr>
          <p:cNvPr id="38" name="Рисунок 37" descr="Флажок со сплошной заливкой">
            <a:extLst>
              <a:ext uri="{FF2B5EF4-FFF2-40B4-BE49-F238E27FC236}">
                <a16:creationId xmlns="" xmlns:a16="http://schemas.microsoft.com/office/drawing/2014/main" id="{0E05A343-836F-B09F-AAE3-D7AC324F4E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52226" y="4376226"/>
            <a:ext cx="720000" cy="684001"/>
          </a:xfrm>
          <a:prstGeom prst="rect">
            <a:avLst/>
          </a:prstGeom>
        </p:spPr>
      </p:pic>
      <p:pic>
        <p:nvPicPr>
          <p:cNvPr id="39" name="Рисунок 38" descr="Флажок со сплошной заливкой">
            <a:extLst>
              <a:ext uri="{FF2B5EF4-FFF2-40B4-BE49-F238E27FC236}">
                <a16:creationId xmlns="" xmlns:a16="http://schemas.microsoft.com/office/drawing/2014/main" id="{A8E02F59-A306-A3B9-721F-64C0037588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06742" y="4346496"/>
            <a:ext cx="720000" cy="684001"/>
          </a:xfrm>
          <a:prstGeom prst="rect">
            <a:avLst/>
          </a:prstGeom>
        </p:spPr>
      </p:pic>
      <p:pic>
        <p:nvPicPr>
          <p:cNvPr id="40" name="Рисунок 39" descr="Флажок со сплошной заливкой">
            <a:extLst>
              <a:ext uri="{FF2B5EF4-FFF2-40B4-BE49-F238E27FC236}">
                <a16:creationId xmlns="" xmlns:a16="http://schemas.microsoft.com/office/drawing/2014/main" id="{E348DAED-C9CF-F02D-7AC9-C1723699D2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43441" y="4383440"/>
            <a:ext cx="720000" cy="684001"/>
          </a:xfrm>
          <a:prstGeom prst="rect">
            <a:avLst/>
          </a:prstGeom>
        </p:spPr>
      </p:pic>
      <p:pic>
        <p:nvPicPr>
          <p:cNvPr id="41" name="Рисунок 40" descr="Флажок со сплошной заливкой">
            <a:extLst>
              <a:ext uri="{FF2B5EF4-FFF2-40B4-BE49-F238E27FC236}">
                <a16:creationId xmlns="" xmlns:a16="http://schemas.microsoft.com/office/drawing/2014/main" id="{AE23B65D-B874-9CDB-BB25-20F9ED02F8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19237" y="4387910"/>
            <a:ext cx="720000" cy="684001"/>
          </a:xfrm>
          <a:prstGeom prst="rect">
            <a:avLst/>
          </a:prstGeom>
        </p:spPr>
      </p:pic>
      <p:pic>
        <p:nvPicPr>
          <p:cNvPr id="42" name="Рисунок 41" descr="Флажок со сплошной заливкой">
            <a:extLst>
              <a:ext uri="{FF2B5EF4-FFF2-40B4-BE49-F238E27FC236}">
                <a16:creationId xmlns="" xmlns:a16="http://schemas.microsoft.com/office/drawing/2014/main" id="{DE1A84AF-920A-64AF-7145-CED38AE9CA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71160" y="5041288"/>
            <a:ext cx="720000" cy="684001"/>
          </a:xfrm>
          <a:prstGeom prst="rect">
            <a:avLst/>
          </a:prstGeom>
        </p:spPr>
      </p:pic>
      <p:pic>
        <p:nvPicPr>
          <p:cNvPr id="43" name="Рисунок 42" descr="Флажок со сплошной заливкой">
            <a:extLst>
              <a:ext uri="{FF2B5EF4-FFF2-40B4-BE49-F238E27FC236}">
                <a16:creationId xmlns="" xmlns:a16="http://schemas.microsoft.com/office/drawing/2014/main" id="{EFCCA723-155A-0C93-709E-B02CF87F54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57025" y="5817592"/>
            <a:ext cx="720000" cy="684001"/>
          </a:xfrm>
          <a:prstGeom prst="rect">
            <a:avLst/>
          </a:prstGeom>
        </p:spPr>
      </p:pic>
      <p:pic>
        <p:nvPicPr>
          <p:cNvPr id="44" name="Рисунок 43" descr="Закрыть со сплошной заливкой">
            <a:extLst>
              <a:ext uri="{FF2B5EF4-FFF2-40B4-BE49-F238E27FC236}">
                <a16:creationId xmlns="" xmlns:a16="http://schemas.microsoft.com/office/drawing/2014/main" id="{B7A8ADA1-A0C6-B5A8-788F-B692563AF2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21350" y="5082703"/>
            <a:ext cx="612000" cy="612000"/>
          </a:xfrm>
          <a:prstGeom prst="rect">
            <a:avLst/>
          </a:prstGeom>
        </p:spPr>
      </p:pic>
      <p:pic>
        <p:nvPicPr>
          <p:cNvPr id="45" name="Рисунок 44" descr="Закрыть со сплошной заливкой">
            <a:extLst>
              <a:ext uri="{FF2B5EF4-FFF2-40B4-BE49-F238E27FC236}">
                <a16:creationId xmlns="" xmlns:a16="http://schemas.microsoft.com/office/drawing/2014/main" id="{C2A4BCAE-CA2E-45D3-0452-44A804DD63E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53020" y="5082703"/>
            <a:ext cx="612000" cy="612000"/>
          </a:xfrm>
          <a:prstGeom prst="rect">
            <a:avLst/>
          </a:prstGeom>
        </p:spPr>
      </p:pic>
      <p:pic>
        <p:nvPicPr>
          <p:cNvPr id="46" name="Рисунок 45" descr="Закрыть со сплошной заливкой">
            <a:extLst>
              <a:ext uri="{FF2B5EF4-FFF2-40B4-BE49-F238E27FC236}">
                <a16:creationId xmlns="" xmlns:a16="http://schemas.microsoft.com/office/drawing/2014/main" id="{A07B7E1E-6FCE-6438-0902-C690887779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22298" y="5082703"/>
            <a:ext cx="612000" cy="612000"/>
          </a:xfrm>
          <a:prstGeom prst="rect">
            <a:avLst/>
          </a:prstGeom>
        </p:spPr>
      </p:pic>
      <p:pic>
        <p:nvPicPr>
          <p:cNvPr id="47" name="Рисунок 46" descr="Закрыть со сплошной заливкой">
            <a:extLst>
              <a:ext uri="{FF2B5EF4-FFF2-40B4-BE49-F238E27FC236}">
                <a16:creationId xmlns="" xmlns:a16="http://schemas.microsoft.com/office/drawing/2014/main" id="{3C067A57-C34D-8E8B-3BD9-5B2B546110F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82395" y="5069979"/>
            <a:ext cx="612000" cy="612000"/>
          </a:xfrm>
          <a:prstGeom prst="rect">
            <a:avLst/>
          </a:prstGeom>
        </p:spPr>
      </p:pic>
      <p:pic>
        <p:nvPicPr>
          <p:cNvPr id="48" name="Рисунок 47" descr="Закрыть со сплошной заливкой">
            <a:extLst>
              <a:ext uri="{FF2B5EF4-FFF2-40B4-BE49-F238E27FC236}">
                <a16:creationId xmlns="" xmlns:a16="http://schemas.microsoft.com/office/drawing/2014/main" id="{CE5ACAFE-48A8-C78D-F59F-4303E8BA3FC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180128" y="5107587"/>
            <a:ext cx="612000" cy="612000"/>
          </a:xfrm>
          <a:prstGeom prst="rect">
            <a:avLst/>
          </a:prstGeom>
        </p:spPr>
      </p:pic>
      <p:pic>
        <p:nvPicPr>
          <p:cNvPr id="49" name="Рисунок 48" descr="Флажок со сплошной заливкой">
            <a:extLst>
              <a:ext uri="{FF2B5EF4-FFF2-40B4-BE49-F238E27FC236}">
                <a16:creationId xmlns="" xmlns:a16="http://schemas.microsoft.com/office/drawing/2014/main" id="{52CF8750-1905-762B-46FB-6061B94520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29566" y="5802570"/>
            <a:ext cx="720000" cy="684001"/>
          </a:xfrm>
          <a:prstGeom prst="rect">
            <a:avLst/>
          </a:prstGeom>
        </p:spPr>
      </p:pic>
      <p:pic>
        <p:nvPicPr>
          <p:cNvPr id="50" name="Рисунок 49" descr="Флажок со сплошной заливкой">
            <a:extLst>
              <a:ext uri="{FF2B5EF4-FFF2-40B4-BE49-F238E27FC236}">
                <a16:creationId xmlns="" xmlns:a16="http://schemas.microsoft.com/office/drawing/2014/main" id="{85DFF9C1-F4E2-BC69-BD45-F18E3DD841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07498" y="5791198"/>
            <a:ext cx="720000" cy="684001"/>
          </a:xfrm>
          <a:prstGeom prst="rect">
            <a:avLst/>
          </a:prstGeom>
        </p:spPr>
      </p:pic>
      <p:pic>
        <p:nvPicPr>
          <p:cNvPr id="51" name="Рисунок 50" descr="Флажок со сплошной заливкой">
            <a:extLst>
              <a:ext uri="{FF2B5EF4-FFF2-40B4-BE49-F238E27FC236}">
                <a16:creationId xmlns="" xmlns:a16="http://schemas.microsoft.com/office/drawing/2014/main" id="{1B2E356F-A4A4-E22B-14C6-CB3D127723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06742" y="5802569"/>
            <a:ext cx="720000" cy="684001"/>
          </a:xfrm>
          <a:prstGeom prst="rect">
            <a:avLst/>
          </a:prstGeom>
        </p:spPr>
      </p:pic>
      <p:pic>
        <p:nvPicPr>
          <p:cNvPr id="52" name="Рисунок 51" descr="Флажок со сплошной заливкой">
            <a:extLst>
              <a:ext uri="{FF2B5EF4-FFF2-40B4-BE49-F238E27FC236}">
                <a16:creationId xmlns="" xmlns:a16="http://schemas.microsoft.com/office/drawing/2014/main" id="{4F6ADB98-7295-F1C5-CD26-C2B3FEFCB9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28395" y="5810768"/>
            <a:ext cx="720000" cy="684001"/>
          </a:xfrm>
          <a:prstGeom prst="rect">
            <a:avLst/>
          </a:prstGeom>
        </p:spPr>
      </p:pic>
      <p:pic>
        <p:nvPicPr>
          <p:cNvPr id="53" name="Рисунок 52" descr="Флажок со сплошной заливкой">
            <a:extLst>
              <a:ext uri="{FF2B5EF4-FFF2-40B4-BE49-F238E27FC236}">
                <a16:creationId xmlns="" xmlns:a16="http://schemas.microsoft.com/office/drawing/2014/main" id="{FD6B9E33-AD5A-EB1A-63F7-C7E5E7D9FF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19237" y="5830967"/>
            <a:ext cx="720000" cy="68400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06664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50023D24-2424-4BEE-8370-F311CD6540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7A2B840F-2EC2-4578-80BF-B0E39CC09E0B}"/>
              </a:ext>
            </a:extLst>
          </p:cNvPr>
          <p:cNvSpPr/>
          <p:nvPr/>
        </p:nvSpPr>
        <p:spPr>
          <a:xfrm>
            <a:off x="179217" y="1255398"/>
            <a:ext cx="2542983" cy="1511738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b="1" dirty="0">
                <a:solidFill>
                  <a:schemeClr val="tx1"/>
                </a:solidFill>
              </a:rPr>
              <a:t>ПАРТНЕРЫ</a:t>
            </a:r>
          </a:p>
          <a:p>
            <a:endParaRPr lang="ru-RU" b="1" dirty="0">
              <a:solidFill>
                <a:schemeClr val="tx1"/>
              </a:solidFill>
            </a:endParaRPr>
          </a:p>
          <a:p>
            <a:r>
              <a:rPr lang="ru-RU" sz="1800" dirty="0">
                <a:solidFill>
                  <a:schemeClr val="tx1"/>
                </a:solidFill>
              </a:rPr>
              <a:t>Ключевой партнер:</a:t>
            </a:r>
          </a:p>
          <a:p>
            <a:r>
              <a:rPr lang="ru-RU" sz="1800" b="1" dirty="0">
                <a:solidFill>
                  <a:schemeClr val="tx1"/>
                </a:solidFill>
              </a:rPr>
              <a:t>ООО «</a:t>
            </a:r>
            <a:r>
              <a:rPr lang="ru-RU" sz="1800" b="1" dirty="0" err="1">
                <a:solidFill>
                  <a:schemeClr val="tx1"/>
                </a:solidFill>
              </a:rPr>
              <a:t>Моникорп</a:t>
            </a:r>
            <a:r>
              <a:rPr lang="ru-RU" sz="1800" b="1" dirty="0">
                <a:solidFill>
                  <a:schemeClr val="tx1"/>
                </a:solidFill>
              </a:rPr>
              <a:t>»</a:t>
            </a:r>
          </a:p>
          <a:p>
            <a:r>
              <a:rPr lang="ru-RU" sz="1800" b="1" dirty="0">
                <a:solidFill>
                  <a:schemeClr val="tx1"/>
                </a:solidFill>
              </a:rPr>
              <a:t>г. Тольятти</a:t>
            </a:r>
          </a:p>
          <a:p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D44D3815-7C26-42BF-87AA-B01D69E70747}"/>
              </a:ext>
            </a:extLst>
          </p:cNvPr>
          <p:cNvSpPr txBox="1"/>
          <p:nvPr/>
        </p:nvSpPr>
        <p:spPr>
          <a:xfrm>
            <a:off x="627530" y="277294"/>
            <a:ext cx="7225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БИЗНЕС-МОДЕЛЬ ПРОЕКТА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="" xmlns:a16="http://schemas.microsoft.com/office/drawing/2014/main" id="{FC522548-E4E0-4DD4-B0E4-3FC743D6DADB}"/>
              </a:ext>
            </a:extLst>
          </p:cNvPr>
          <p:cNvSpPr/>
          <p:nvPr/>
        </p:nvSpPr>
        <p:spPr>
          <a:xfrm>
            <a:off x="148508" y="3098337"/>
            <a:ext cx="4618469" cy="3066173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b="1" dirty="0">
                <a:solidFill>
                  <a:schemeClr val="tx1"/>
                </a:solidFill>
              </a:rPr>
              <a:t>РАСХОДЫ</a:t>
            </a:r>
          </a:p>
          <a:p>
            <a:r>
              <a:rPr lang="ru-RU" sz="1600" dirty="0">
                <a:solidFill>
                  <a:schemeClr val="tx1"/>
                </a:solidFill>
              </a:rPr>
              <a:t>Приобретение АД для разработки конструкции блока</a:t>
            </a:r>
          </a:p>
          <a:p>
            <a:r>
              <a:rPr lang="ru-RU" sz="1600" b="1" dirty="0">
                <a:solidFill>
                  <a:schemeClr val="tx1"/>
                </a:solidFill>
              </a:rPr>
              <a:t>200 тыс. руб.</a:t>
            </a:r>
            <a:endParaRPr lang="ru-RU" sz="1600" dirty="0">
              <a:solidFill>
                <a:schemeClr val="tx1"/>
              </a:solidFill>
            </a:endParaRPr>
          </a:p>
          <a:p>
            <a:r>
              <a:rPr lang="ru-RU" sz="1600" dirty="0">
                <a:solidFill>
                  <a:schemeClr val="tx1"/>
                </a:solidFill>
              </a:rPr>
              <a:t>Лабораторное оборудование</a:t>
            </a:r>
          </a:p>
          <a:p>
            <a:r>
              <a:rPr lang="ru-RU" sz="1600" b="1" dirty="0">
                <a:solidFill>
                  <a:schemeClr val="tx1"/>
                </a:solidFill>
              </a:rPr>
              <a:t>800 тыс. руб.</a:t>
            </a:r>
            <a:endParaRPr lang="ru-RU" sz="1600" dirty="0">
              <a:solidFill>
                <a:schemeClr val="tx1"/>
              </a:solidFill>
            </a:endParaRPr>
          </a:p>
          <a:p>
            <a:r>
              <a:rPr lang="ru-RU" sz="1600" dirty="0">
                <a:solidFill>
                  <a:schemeClr val="tx1"/>
                </a:solidFill>
              </a:rPr>
              <a:t>Изготовление образцов корпуса блока</a:t>
            </a:r>
          </a:p>
          <a:p>
            <a:r>
              <a:rPr lang="ru-RU" sz="1600" b="1" dirty="0">
                <a:solidFill>
                  <a:schemeClr val="tx1"/>
                </a:solidFill>
              </a:rPr>
              <a:t>150 тыс. руб.</a:t>
            </a:r>
            <a:endParaRPr lang="ru-RU" sz="1600" dirty="0">
              <a:solidFill>
                <a:schemeClr val="tx1"/>
              </a:solidFill>
            </a:endParaRPr>
          </a:p>
          <a:p>
            <a:r>
              <a:rPr lang="ru-RU" sz="1600" dirty="0">
                <a:solidFill>
                  <a:schemeClr val="tx1"/>
                </a:solidFill>
              </a:rPr>
              <a:t>Компоненты блока</a:t>
            </a:r>
          </a:p>
          <a:p>
            <a:r>
              <a:rPr lang="ru-RU" sz="1600" b="1" dirty="0">
                <a:solidFill>
                  <a:schemeClr val="tx1"/>
                </a:solidFill>
              </a:rPr>
              <a:t>500 тыс. руб.</a:t>
            </a:r>
            <a:endParaRPr lang="ru-RU" sz="1600" dirty="0">
              <a:solidFill>
                <a:schemeClr val="tx1"/>
              </a:solidFill>
            </a:endParaRPr>
          </a:p>
          <a:p>
            <a:r>
              <a:rPr lang="ru-RU" sz="1600" dirty="0">
                <a:solidFill>
                  <a:schemeClr val="tx1"/>
                </a:solidFill>
              </a:rPr>
              <a:t>Оборудование для сборки блока</a:t>
            </a:r>
          </a:p>
          <a:p>
            <a:r>
              <a:rPr lang="ru-RU" sz="1600" b="1" dirty="0">
                <a:solidFill>
                  <a:schemeClr val="tx1"/>
                </a:solidFill>
              </a:rPr>
              <a:t>100 тыс. руб.</a:t>
            </a:r>
            <a:endParaRPr lang="ru-RU" sz="1600" dirty="0">
              <a:solidFill>
                <a:schemeClr val="tx1"/>
              </a:solidFill>
            </a:endParaRPr>
          </a:p>
          <a:p>
            <a:endParaRPr lang="ru-RU" sz="1600" b="1" dirty="0">
              <a:solidFill>
                <a:schemeClr val="tx1"/>
              </a:solidFill>
            </a:endParaRPr>
          </a:p>
          <a:p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: скругленные углы 22">
            <a:extLst>
              <a:ext uri="{FF2B5EF4-FFF2-40B4-BE49-F238E27FC236}">
                <a16:creationId xmlns="" xmlns:a16="http://schemas.microsoft.com/office/drawing/2014/main" id="{979CB024-34AE-5199-AF5C-255DB870AD0D}"/>
              </a:ext>
            </a:extLst>
          </p:cNvPr>
          <p:cNvSpPr/>
          <p:nvPr/>
        </p:nvSpPr>
        <p:spPr>
          <a:xfrm>
            <a:off x="5596443" y="1268477"/>
            <a:ext cx="2599017" cy="2199093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b="1" dirty="0">
                <a:solidFill>
                  <a:schemeClr val="tx1"/>
                </a:solidFill>
              </a:rPr>
              <a:t>УНИКАЛЬНОЕ ЦЕННОСТНОЕ ПРЕДЛОЖЕНИЕ</a:t>
            </a:r>
          </a:p>
          <a:p>
            <a:endParaRPr lang="ru-RU" sz="1600" b="1" dirty="0">
              <a:solidFill>
                <a:schemeClr val="tx1"/>
              </a:solidFill>
            </a:endParaRPr>
          </a:p>
          <a:p>
            <a:r>
              <a:rPr lang="ru-RU" sz="1600" dirty="0">
                <a:solidFill>
                  <a:schemeClr val="tx1"/>
                </a:solidFill>
              </a:rPr>
              <a:t>Использование в системах предиктивной диагностики асинхронных электродвигателей</a:t>
            </a:r>
          </a:p>
          <a:p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: скругленные углы 22">
            <a:extLst>
              <a:ext uri="{FF2B5EF4-FFF2-40B4-BE49-F238E27FC236}">
                <a16:creationId xmlns="" xmlns:a16="http://schemas.microsoft.com/office/drawing/2014/main" id="{AEB7023C-0BF7-4FC3-25AA-F2876AF0D3D5}"/>
              </a:ext>
            </a:extLst>
          </p:cNvPr>
          <p:cNvSpPr/>
          <p:nvPr/>
        </p:nvSpPr>
        <p:spPr>
          <a:xfrm>
            <a:off x="8330003" y="662014"/>
            <a:ext cx="3806180" cy="3225318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b="1" dirty="0">
                <a:solidFill>
                  <a:schemeClr val="tx1"/>
                </a:solidFill>
              </a:rPr>
              <a:t>РЕСУРСЫ</a:t>
            </a:r>
          </a:p>
          <a:p>
            <a:r>
              <a:rPr lang="ru-RU" sz="1600" b="1" dirty="0">
                <a:solidFill>
                  <a:schemeClr val="tx1"/>
                </a:solidFill>
              </a:rPr>
              <a:t>Материальные ресурсы:</a:t>
            </a:r>
          </a:p>
          <a:p>
            <a:r>
              <a:rPr lang="ru-RU" sz="1600" dirty="0">
                <a:solidFill>
                  <a:schemeClr val="tx1"/>
                </a:solidFill>
              </a:rPr>
              <a:t>Компоненты блока измерения, оборудование для сборки блока, оборудование для настройки блока; оборудование для производства корпуса блока</a:t>
            </a:r>
          </a:p>
          <a:p>
            <a:r>
              <a:rPr lang="ru-RU" sz="1600" b="1" dirty="0">
                <a:solidFill>
                  <a:schemeClr val="tx1"/>
                </a:solidFill>
              </a:rPr>
              <a:t>Интеллектуальные  ресурсы:</a:t>
            </a:r>
          </a:p>
          <a:p>
            <a:r>
              <a:rPr lang="ru-RU" sz="1600" dirty="0">
                <a:solidFill>
                  <a:schemeClr val="tx1"/>
                </a:solidFill>
              </a:rPr>
              <a:t>Программные алгоритмы обработки сигналов</a:t>
            </a:r>
          </a:p>
          <a:p>
            <a:r>
              <a:rPr lang="ru-RU" sz="1600" dirty="0">
                <a:solidFill>
                  <a:schemeClr val="tx1"/>
                </a:solidFill>
              </a:rPr>
              <a:t>Программные алгоритмы спектрального анализа сигналов </a:t>
            </a:r>
          </a:p>
          <a:p>
            <a:endParaRPr lang="ru-RU" sz="1600" b="1" dirty="0">
              <a:solidFill>
                <a:schemeClr val="tx1"/>
              </a:solidFill>
            </a:endParaRPr>
          </a:p>
          <a:p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: скругленные углы 22">
            <a:extLst>
              <a:ext uri="{FF2B5EF4-FFF2-40B4-BE49-F238E27FC236}">
                <a16:creationId xmlns="" xmlns:a16="http://schemas.microsoft.com/office/drawing/2014/main" id="{A12F180C-A3E5-FF36-9AA3-31A71E0DDD2C}"/>
              </a:ext>
            </a:extLst>
          </p:cNvPr>
          <p:cNvSpPr/>
          <p:nvPr/>
        </p:nvSpPr>
        <p:spPr>
          <a:xfrm>
            <a:off x="2874243" y="1268477"/>
            <a:ext cx="2599017" cy="1509414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b="1" dirty="0">
                <a:solidFill>
                  <a:schemeClr val="tx1"/>
                </a:solidFill>
              </a:rPr>
              <a:t>КАНАЛЫ</a:t>
            </a:r>
          </a:p>
          <a:p>
            <a:endParaRPr lang="ru-RU" sz="1600" b="1" dirty="0">
              <a:solidFill>
                <a:schemeClr val="tx1"/>
              </a:solidFill>
            </a:endParaRPr>
          </a:p>
          <a:p>
            <a:r>
              <a:rPr lang="ru-RU" sz="18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прямые поставки ключевому партнеру ООО «</a:t>
            </a:r>
            <a:r>
              <a:rPr lang="ru-RU" sz="1800" dirty="0" err="1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Моникорп</a:t>
            </a:r>
            <a:r>
              <a:rPr lang="ru-RU" sz="18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»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: скругленные углы 22">
            <a:extLst>
              <a:ext uri="{FF2B5EF4-FFF2-40B4-BE49-F238E27FC236}">
                <a16:creationId xmlns="" xmlns:a16="http://schemas.microsoft.com/office/drawing/2014/main" id="{47F2D220-6B0F-4FFC-F025-3E96F5443026}"/>
              </a:ext>
            </a:extLst>
          </p:cNvPr>
          <p:cNvSpPr/>
          <p:nvPr/>
        </p:nvSpPr>
        <p:spPr>
          <a:xfrm>
            <a:off x="4915485" y="4027793"/>
            <a:ext cx="6646697" cy="2487517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b="1" dirty="0">
                <a:solidFill>
                  <a:schemeClr val="tx1"/>
                </a:solidFill>
              </a:rPr>
              <a:t>ФИНАНСИРОВАНИЕ / ДОХОД</a:t>
            </a:r>
          </a:p>
          <a:p>
            <a:endParaRPr lang="ru-RU" sz="1600" b="1" dirty="0">
              <a:solidFill>
                <a:schemeClr val="tx1"/>
              </a:solidFill>
            </a:endParaRPr>
          </a:p>
          <a:p>
            <a:r>
              <a:rPr lang="ru-RU" sz="1600" b="1" dirty="0">
                <a:solidFill>
                  <a:schemeClr val="tx1"/>
                </a:solidFill>
              </a:rPr>
              <a:t>До стадии </a:t>
            </a:r>
            <a:r>
              <a:rPr lang="en-US" sz="1600" b="1" dirty="0">
                <a:solidFill>
                  <a:schemeClr val="tx1"/>
                </a:solidFill>
              </a:rPr>
              <a:t>MVP – </a:t>
            </a:r>
            <a:r>
              <a:rPr lang="ru-RU" sz="1600" dirty="0">
                <a:solidFill>
                  <a:schemeClr val="tx1"/>
                </a:solidFill>
              </a:rPr>
              <a:t>собственное финансирование</a:t>
            </a:r>
          </a:p>
          <a:p>
            <a:r>
              <a:rPr lang="ru-RU" sz="1600" b="1" dirty="0">
                <a:solidFill>
                  <a:schemeClr val="tx1"/>
                </a:solidFill>
              </a:rPr>
              <a:t>После создания </a:t>
            </a:r>
            <a:r>
              <a:rPr lang="en-US" sz="1600" b="1" dirty="0">
                <a:solidFill>
                  <a:schemeClr val="tx1"/>
                </a:solidFill>
              </a:rPr>
              <a:t>MVP – </a:t>
            </a:r>
            <a:r>
              <a:rPr lang="ru-RU" sz="1600" dirty="0">
                <a:solidFill>
                  <a:schemeClr val="tx1"/>
                </a:solidFill>
              </a:rPr>
              <a:t>участие в конкурсах грантовой поддержки создания инновационных производств</a:t>
            </a:r>
          </a:p>
          <a:p>
            <a:endParaRPr lang="ru-RU" sz="1600" b="1" dirty="0">
              <a:solidFill>
                <a:schemeClr val="tx1"/>
              </a:solidFill>
            </a:endParaRPr>
          </a:p>
          <a:p>
            <a:r>
              <a:rPr lang="ru-RU" sz="1600" b="1" dirty="0">
                <a:solidFill>
                  <a:schemeClr val="tx1"/>
                </a:solidFill>
              </a:rPr>
              <a:t>Доход – </a:t>
            </a:r>
            <a:r>
              <a:rPr lang="en-US" sz="1600" dirty="0">
                <a:solidFill>
                  <a:schemeClr val="tx1"/>
                </a:solidFill>
              </a:rPr>
              <a:t>OEM </a:t>
            </a:r>
            <a:r>
              <a:rPr lang="ru-RU" sz="1600" dirty="0">
                <a:solidFill>
                  <a:schemeClr val="tx1"/>
                </a:solidFill>
              </a:rPr>
              <a:t>продажи блока измерения параметров асинхронного электродвигателя производителю системы предиктивной диагностики ООО «</a:t>
            </a:r>
            <a:r>
              <a:rPr lang="ru-RU" sz="1600" dirty="0" err="1">
                <a:solidFill>
                  <a:schemeClr val="tx1"/>
                </a:solidFill>
              </a:rPr>
              <a:t>Моникорп</a:t>
            </a:r>
            <a:r>
              <a:rPr lang="ru-RU" sz="1600" dirty="0">
                <a:solidFill>
                  <a:schemeClr val="tx1"/>
                </a:solidFill>
              </a:rPr>
              <a:t>» </a:t>
            </a:r>
          </a:p>
        </p:txBody>
      </p:sp>
    </p:spTree>
    <p:extLst>
      <p:ext uri="{BB962C8B-B14F-4D97-AF65-F5344CB8AC3E}">
        <p14:creationId xmlns="" xmlns:p14="http://schemas.microsoft.com/office/powerpoint/2010/main" val="3530525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93B24093-401E-465F-A1B2-B79467AF0E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3926DAA-4D2B-4E84-BDC4-C32D29A59A18}"/>
              </a:ext>
            </a:extLst>
          </p:cNvPr>
          <p:cNvSpPr txBox="1"/>
          <p:nvPr/>
        </p:nvSpPr>
        <p:spPr>
          <a:xfrm>
            <a:off x="3546849" y="97865"/>
            <a:ext cx="4577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7235"/>
                </a:solidFill>
              </a:rPr>
              <a:t>ДОРОЖНАЯ КАРТА ПРОЕКТА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="" xmlns:a16="http://schemas.microsoft.com/office/drawing/2014/main" id="{06E03576-A9B2-445E-BA71-134FCB2FBA7F}"/>
              </a:ext>
            </a:extLst>
          </p:cNvPr>
          <p:cNvSpPr/>
          <p:nvPr/>
        </p:nvSpPr>
        <p:spPr>
          <a:xfrm>
            <a:off x="923180" y="771526"/>
            <a:ext cx="3829794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Анализ подходов к измерению тока и напряжения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="" xmlns:a16="http://schemas.microsoft.com/office/drawing/2014/main" id="{54D528DB-3963-42A8-961B-05583B2F829F}"/>
              </a:ext>
            </a:extLst>
          </p:cNvPr>
          <p:cNvSpPr/>
          <p:nvPr/>
        </p:nvSpPr>
        <p:spPr>
          <a:xfrm>
            <a:off x="923180" y="1034762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="" xmlns:a16="http://schemas.microsoft.com/office/drawing/2014/main" id="{D6BE03DE-B18D-4AC6-AB5C-D61468B39BCC}"/>
              </a:ext>
            </a:extLst>
          </p:cNvPr>
          <p:cNvSpPr/>
          <p:nvPr/>
        </p:nvSpPr>
        <p:spPr>
          <a:xfrm>
            <a:off x="5524131" y="771526"/>
            <a:ext cx="3829794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Определение допустимой величины частоты дискретизации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="" xmlns:a16="http://schemas.microsoft.com/office/drawing/2014/main" id="{8BDD50BC-E55B-4367-A0E4-1F46F28B4A84}"/>
              </a:ext>
            </a:extLst>
          </p:cNvPr>
          <p:cNvSpPr/>
          <p:nvPr/>
        </p:nvSpPr>
        <p:spPr>
          <a:xfrm>
            <a:off x="5524131" y="1034762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="" xmlns:a16="http://schemas.microsoft.com/office/drawing/2014/main" id="{F0FD47C9-430B-4B2D-B947-BDF0028C9536}"/>
              </a:ext>
            </a:extLst>
          </p:cNvPr>
          <p:cNvSpPr/>
          <p:nvPr/>
        </p:nvSpPr>
        <p:spPr>
          <a:xfrm>
            <a:off x="4961030" y="2676526"/>
            <a:ext cx="3829794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Разработка концепции блока измерения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="" xmlns:a16="http://schemas.microsoft.com/office/drawing/2014/main" id="{43881064-D436-46CE-948E-E06F1C13D981}"/>
              </a:ext>
            </a:extLst>
          </p:cNvPr>
          <p:cNvSpPr/>
          <p:nvPr/>
        </p:nvSpPr>
        <p:spPr>
          <a:xfrm>
            <a:off x="8647204" y="2939762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="" xmlns:a16="http://schemas.microsoft.com/office/drawing/2014/main" id="{FDACAD28-37D9-45C1-9B06-5E7AF0C4102A}"/>
              </a:ext>
            </a:extLst>
          </p:cNvPr>
          <p:cNvSpPr/>
          <p:nvPr/>
        </p:nvSpPr>
        <p:spPr>
          <a:xfrm>
            <a:off x="637428" y="2676526"/>
            <a:ext cx="3829794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Разработка компьютерной модели блока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="" xmlns:a16="http://schemas.microsoft.com/office/drawing/2014/main" id="{8B3DA753-FE5A-4156-9D24-BF687F261DA3}"/>
              </a:ext>
            </a:extLst>
          </p:cNvPr>
          <p:cNvSpPr/>
          <p:nvPr/>
        </p:nvSpPr>
        <p:spPr>
          <a:xfrm>
            <a:off x="4323602" y="2939762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="" xmlns:a16="http://schemas.microsoft.com/office/drawing/2014/main" id="{678073A7-CB80-40D6-A2B5-8F3748A8B959}"/>
              </a:ext>
            </a:extLst>
          </p:cNvPr>
          <p:cNvSpPr/>
          <p:nvPr/>
        </p:nvSpPr>
        <p:spPr>
          <a:xfrm>
            <a:off x="3218705" y="4872244"/>
            <a:ext cx="3829794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Разработка программного алгоритма обработки сигналов </a:t>
            </a: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="" xmlns:a16="http://schemas.microsoft.com/office/drawing/2014/main" id="{C3E9E4F6-6A8E-4F1F-8799-6D19D87E5597}"/>
              </a:ext>
            </a:extLst>
          </p:cNvPr>
          <p:cNvSpPr/>
          <p:nvPr/>
        </p:nvSpPr>
        <p:spPr>
          <a:xfrm>
            <a:off x="3218705" y="5135480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="" xmlns:a16="http://schemas.microsoft.com/office/drawing/2014/main" id="{1342FFA5-E494-4F69-805C-8702B410F3DD}"/>
              </a:ext>
            </a:extLst>
          </p:cNvPr>
          <p:cNvSpPr/>
          <p:nvPr/>
        </p:nvSpPr>
        <p:spPr>
          <a:xfrm>
            <a:off x="7819656" y="4872244"/>
            <a:ext cx="3829794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Разработка корпуса блока измерения</a:t>
            </a: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="" xmlns:a16="http://schemas.microsoft.com/office/drawing/2014/main" id="{2A2564B1-679D-4AAE-A051-8A2FC82684BF}"/>
              </a:ext>
            </a:extLst>
          </p:cNvPr>
          <p:cNvSpPr/>
          <p:nvPr/>
        </p:nvSpPr>
        <p:spPr>
          <a:xfrm>
            <a:off x="7819656" y="5135480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="" xmlns:a16="http://schemas.microsoft.com/office/drawing/2014/main" id="{F2BB2BEB-B298-4923-9EC0-A508A15D4578}"/>
              </a:ext>
            </a:extLst>
          </p:cNvPr>
          <p:cNvSpPr/>
          <p:nvPr/>
        </p:nvSpPr>
        <p:spPr>
          <a:xfrm>
            <a:off x="10583468" y="1985755"/>
            <a:ext cx="1608532" cy="2623253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Определение требуемых параметров датчиков тока и напряжения</a:t>
            </a: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="" xmlns:a16="http://schemas.microsoft.com/office/drawing/2014/main" id="{E9569B83-E6CF-46FA-9887-454640AFF0AE}"/>
              </a:ext>
            </a:extLst>
          </p:cNvPr>
          <p:cNvSpPr/>
          <p:nvPr/>
        </p:nvSpPr>
        <p:spPr>
          <a:xfrm>
            <a:off x="47741" y="3994649"/>
            <a:ext cx="1760756" cy="2043319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Создание программного алгоритма спектрального анализа</a:t>
            </a: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="" xmlns:a16="http://schemas.microsoft.com/office/drawing/2014/main" id="{34B1DABE-872C-484B-9082-A2BD4B8FA664}"/>
              </a:ext>
            </a:extLst>
          </p:cNvPr>
          <p:cNvSpPr/>
          <p:nvPr/>
        </p:nvSpPr>
        <p:spPr>
          <a:xfrm rot="16200000">
            <a:off x="10854116" y="1715107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="" xmlns:a16="http://schemas.microsoft.com/office/drawing/2014/main" id="{E5F8D716-F876-4CB1-BF6A-274A1E00632E}"/>
              </a:ext>
            </a:extLst>
          </p:cNvPr>
          <p:cNvSpPr/>
          <p:nvPr/>
        </p:nvSpPr>
        <p:spPr>
          <a:xfrm rot="16200000">
            <a:off x="1784428" y="3834193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061502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</TotalTime>
  <Words>622</Words>
  <Application>Microsoft Office PowerPoint</Application>
  <PresentationFormat>Произвольный</PresentationFormat>
  <Paragraphs>126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йцукен</cp:lastModifiedBy>
  <cp:revision>8</cp:revision>
  <dcterms:created xsi:type="dcterms:W3CDTF">2023-09-06T12:36:24Z</dcterms:created>
  <dcterms:modified xsi:type="dcterms:W3CDTF">2024-07-18T12:53:02Z</dcterms:modified>
</cp:coreProperties>
</file>