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8F00FF"/>
    <a:srgbClr val="B5D8E1"/>
    <a:srgbClr val="FBB3C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/>
    <p:restoredTop sz="96341"/>
  </p:normalViewPr>
  <p:slideViewPr>
    <p:cSldViewPr snapToGrid="0" snapToObjects="1">
      <p:cViewPr varScale="1">
        <p:scale>
          <a:sx n="152" d="100"/>
          <a:sy n="152" d="100"/>
        </p:scale>
        <p:origin x="22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484864" y="1798248"/>
            <a:ext cx="587819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Ра</a:t>
            </a:r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зработка ресурсо- и здоровьесберегающей</a:t>
            </a:r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технологии продукции здорового массового питания</a:t>
            </a:r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с использованием натурального плодово-ягодного пюре</a:t>
            </a:r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11165" y="3251200"/>
            <a:ext cx="6597650" cy="15201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Проект направлен на создание технологии здорового</a:t>
            </a:r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питания с применением натурального плодово-ягодного</a:t>
            </a:r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пюре, что позволяет сохранить </a:t>
            </a:r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питательные свойства продуктов, снижая </a:t>
            </a:r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  <a:p>
            <a:pPr algn="l"/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затраты и минимизируя отходы</a:t>
            </a:r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5485145" y="2659011"/>
            <a:ext cx="57397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/>
          <p:cNvPicPr preferRelativeResize="0"/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6526" y="818540"/>
            <a:ext cx="75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2962" y="-388824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ru-RU" sz="4800" b="1" dirty="0">
                <a:latin typeface="Montserrat" pitchFamily="2" charset="0"/>
              </a:rPr>
              <a:t>ПРОБЛЕМА</a:t>
            </a:r>
            <a:endParaRPr lang="ru-RU" sz="4800" b="1" dirty="0">
              <a:latin typeface="Montserrat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34097" y="684807"/>
            <a:ext cx="6658977" cy="1353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lumMod val="40000"/>
                    <a:lumOff val="60000"/>
                  </a:schemeClr>
                </a:solidFill>
                <a:effectLst/>
                <a:latin typeface="Montserrat" pitchFamily="2" charset="0"/>
              </a:rPr>
              <a:t>1.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Проблема, которую мы хотим решить с помощью нашего проекта, заключается в недостаточном предложении здоровых и питательных продуктов питания на массовом рынке, а также в высоком уровне использования искусственных добавок и консервантов в производстве продуктов. Современные потребители все чаще стремятся к здоровому образу жизни и выбирают продукты, которые не только вкусные, но и полезные для здоровья</a:t>
            </a:r>
            <a:r>
              <a:rPr lang="en-US" altLang="ru-RU" sz="1200" dirty="0">
                <a:solidFill>
                  <a:srgbClr val="000000"/>
                </a:solidFill>
                <a:latin typeface="Montserrat" pitchFamily="2" charset="0"/>
              </a:rPr>
              <a:t>. Также ключевым аспектом нашего проекта является и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спользовани</a:t>
            </a:r>
            <a:r>
              <a:rPr lang="en-US" altLang="ru-RU" sz="1200" dirty="0">
                <a:solidFill>
                  <a:srgbClr val="000000"/>
                </a:solidFill>
                <a:latin typeface="Montserrat" pitchFamily="2" charset="0"/>
              </a:rPr>
              <a:t>я продуктов переработки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, после получени</a:t>
            </a:r>
            <a:r>
              <a:rPr lang="en-US" altLang="ru-RU" sz="1200" dirty="0">
                <a:solidFill>
                  <a:srgbClr val="000000"/>
                </a:solidFill>
                <a:latin typeface="Montserrat" pitchFamily="2" charset="0"/>
              </a:rPr>
              <a:t>я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 гидралата. </a:t>
            </a:r>
            <a:r>
              <a:rPr lang="ru-RU" sz="1400" b="1" dirty="0">
                <a:solidFill>
                  <a:srgbClr val="000000"/>
                </a:solidFill>
                <a:latin typeface="Montserrat" pitchFamily="2" charset="0"/>
              </a:rPr>
              <a:t> </a:t>
            </a:r>
            <a:endParaRPr lang="ru-RU" sz="14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34160" y="4931410"/>
            <a:ext cx="6294120" cy="110553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r>
              <a:rPr lang="ru-RU" sz="1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lumMod val="40000"/>
                    <a:lumOff val="60000"/>
                  </a:schemeClr>
                </a:solidFill>
                <a:effectLst/>
                <a:latin typeface="Montserrat" pitchFamily="2" charset="0"/>
              </a:rPr>
              <a:t>3. </a:t>
            </a:r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Нехватка  натуральных  стимуляторов адаптгеного действия</a:t>
            </a:r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.</a:t>
            </a:r>
            <a:endParaRPr lang="ru-RU" sz="12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34160" y="2035175"/>
            <a:ext cx="5434330" cy="190817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r>
              <a:rPr lang="ru-RU" sz="1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lumMod val="40000"/>
                    <a:lumOff val="60000"/>
                  </a:schemeClr>
                </a:solidFill>
                <a:effectLst/>
                <a:latin typeface="Montserrat" pitchFamily="2" charset="0"/>
              </a:rPr>
              <a:t>2</a:t>
            </a:r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.</a:t>
            </a:r>
            <a:r>
              <a:rPr lang="en-US" altLang="ru-RU" sz="1200" b="1" dirty="0">
                <a:solidFill>
                  <a:srgbClr val="000000"/>
                </a:solidFill>
                <a:latin typeface="Montserrat" pitchFamily="2" charset="0"/>
              </a:rPr>
              <a:t>К</a:t>
            </a:r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лючевые аспекты, которые подчеркивают масштаб проблемы:</a:t>
            </a:r>
            <a:endParaRPr lang="ru-RU" alt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1.</a:t>
            </a:r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Проблемы с избыточным весом и ожирением: </a:t>
            </a:r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По данным Росстата и ВОЗ, более 50% взрослых россиян имеют избыточный вес, а около 30% страдают от ожирения. Это связано с неправильным питанием, высоким потреблением переработанных продуктов и недостатком знаний о здоровом питании.</a:t>
            </a:r>
            <a:endParaRPr lang="ru-RU" alt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2</a:t>
            </a:r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.Недостаток питательных веществ.</a:t>
            </a:r>
            <a:endParaRPr lang="ru-RU" alt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3</a:t>
            </a:r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.Неосведомленность потребителей: </a:t>
            </a:r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Многие россияне не имеют достаточной информации о здоровом питании и о том, как выбирать качественные продукты. Это приводит к распространению мифов и неправильных представлений о питании.</a:t>
            </a:r>
            <a:endParaRPr lang="ru-RU" altLang="en-US" sz="12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4</a:t>
            </a:r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.Рынок здорового питания: </a:t>
            </a:r>
            <a:r>
              <a:rPr lang="ru-RU" altLang="en-US" sz="1200" dirty="0">
                <a:solidFill>
                  <a:srgbClr val="000000"/>
                </a:solidFill>
                <a:latin typeface="Montserrat" pitchFamily="2" charset="0"/>
              </a:rPr>
              <a:t>Спрос на здоровые продукты питания в России растет, и потребители все больше интересуются натуральными и органическими продуктами. Однако предложение таких продуктов все еще ограничено, что создает возможности для внедрения новых технологий и продуктов.</a:t>
            </a:r>
            <a:endParaRPr lang="ru-RU" altLang="en-US" sz="1200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34160" y="5138420"/>
            <a:ext cx="7313295" cy="162623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lumMod val="40000"/>
                    <a:lumOff val="60000"/>
                  </a:schemeClr>
                </a:solidFill>
                <a:effectLst/>
                <a:latin typeface="Montserrat" pitchFamily="2" charset="0"/>
              </a:rPr>
              <a:t>4</a:t>
            </a:r>
            <a:r>
              <a:rPr lang="en-US" sz="1200" b="1" dirty="0">
                <a:solidFill>
                  <a:srgbClr val="000000"/>
                </a:solidFill>
                <a:latin typeface="Montserrat" pitchFamily="2" charset="0"/>
              </a:rPr>
              <a:t>.Спортсмены, люди ведущие активный образ жизни.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</a:rPr>
              <a:t>«Пищевые продукты с заданными свойствами - вот желаемая реальность и необходимое условие долгой и здоровой жизни. Такие продукты могут значительно увеличить ресурс здоровья».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</a:rPr>
              <a:t>академик РАН В.А.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</a:rPr>
              <a:t>Тутельян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4121" y="1808301"/>
            <a:ext cx="7553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ru-RU" sz="4800" b="1" dirty="0">
                <a:latin typeface="Montserrat" pitchFamily="2" charset="0"/>
              </a:rPr>
              <a:t>РЕШЕНИЕ</a:t>
            </a:r>
            <a:endParaRPr lang="ru-RU" sz="4800" b="1" dirty="0">
              <a:latin typeface="Montserrat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16900" y="1777778"/>
            <a:ext cx="6737238" cy="1230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Опишите, в чем состоит ваше решение этой проблемы</a:t>
            </a:r>
            <a:endParaRPr lang="ru-RU" sz="2000" b="1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  <a:p>
            <a:r>
              <a:rPr lang="ru-RU" altLang="en-US" sz="2000" dirty="0">
                <a:solidFill>
                  <a:srgbClr val="000000"/>
                </a:solidFill>
                <a:latin typeface="Montserrat" pitchFamily="2" charset="0"/>
              </a:rPr>
              <a:t>Создание продукта из вторичного сырья с тонизирующий и адаптогенномным эффектом</a:t>
            </a:r>
            <a:r>
              <a:rPr lang="ru-RU" altLang="en-US" sz="2000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.</a:t>
            </a:r>
            <a:endParaRPr lang="ru-RU" altLang="en-US" sz="2000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00020" y="3190875"/>
            <a:ext cx="6763385" cy="9982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Какие элементы (характеристики) вашего решения будут воздействовать на проблему и как </a:t>
            </a:r>
            <a:endParaRPr lang="ru-RU" sz="2000" b="1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Т</a:t>
            </a:r>
            <a:r>
              <a:rPr lang="en-US" sz="2000" b="1" dirty="0">
                <a:solidFill>
                  <a:srgbClr val="000000"/>
                </a:solidFill>
                <a:latin typeface="Montserrat" pitchFamily="2" charset="0"/>
              </a:rPr>
              <a:t>ехнологическое</a:t>
            </a:r>
            <a:r>
              <a:rPr lang="ru-RU" altLang="en-US" sz="2000" b="1" dirty="0">
                <a:solidFill>
                  <a:srgbClr val="000000"/>
                </a:solidFill>
                <a:latin typeface="Montserrat" pitchFamily="2" charset="0"/>
              </a:rPr>
              <a:t>:</a:t>
            </a:r>
            <a:r>
              <a:rPr lang="en-US" sz="2000" b="1" dirty="0">
                <a:solidFill>
                  <a:srgbClr val="000000"/>
                </a:solidFill>
                <a:latin typeface="Montserrat" pitchFamily="2" charset="0"/>
              </a:rPr>
              <a:t> за счет понижение температуры и сохранения </a:t>
            </a:r>
            <a:r>
              <a:rPr lang="ru-RU" altLang="en-US" sz="2000" b="1" dirty="0">
                <a:solidFill>
                  <a:srgbClr val="000000"/>
                </a:solidFill>
                <a:latin typeface="Montserrat" pitchFamily="2" charset="0"/>
              </a:rPr>
              <a:t> максимума </a:t>
            </a:r>
            <a:r>
              <a:rPr lang="en-US" sz="2000" b="1" dirty="0">
                <a:solidFill>
                  <a:srgbClr val="000000"/>
                </a:solidFill>
                <a:latin typeface="Montserrat" pitchFamily="2" charset="0"/>
              </a:rPr>
              <a:t>полезных веществ </a:t>
            </a:r>
            <a:endParaRPr lang="en-US" sz="20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00085" y="4536215"/>
            <a:ext cx="6737238" cy="1230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Какой результат вы ожидаете от внедрения вашего решения </a:t>
            </a:r>
            <a:endParaRPr lang="ru-RU" sz="2000" b="1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  <a:p>
            <a:r>
              <a:rPr lang="ru-RU" altLang="en-US" sz="2000" b="1" dirty="0">
                <a:solidFill>
                  <a:srgbClr val="000000"/>
                </a:solidFill>
                <a:latin typeface="Montserrat" pitchFamily="2" charset="0"/>
              </a:rPr>
              <a:t>Внедрения в рынок полезного и натурального тонизирующего продукта</a:t>
            </a:r>
            <a:endParaRPr lang="ru-RU" altLang="en-US" sz="20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5267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28176" y="1582603"/>
            <a:ext cx="6230678" cy="184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1. </a:t>
            </a:r>
            <a:r>
              <a:rPr lang="ru-RU" sz="12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Опишите целевую аудиторию вашего проекта и ее портрет</a:t>
            </a:r>
            <a:endParaRPr lang="ru-RU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Спортсмены, люди ведущий активный образ жизни от 14 до 45 лет</a:t>
            </a:r>
            <a:endParaRPr lang="ru-RU" alt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  <a:sym typeface="+mn-ea"/>
              </a:rPr>
              <a:t>«Каждый из нас должен любыми путями увеличивать свои нагрузки. Спорт, танцы - все, что угодно. Физическая активность и здоровое питание - взаимосвязанные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  <a:sym typeface="+mn-ea"/>
              </a:rPr>
              <a:t> вещи».</a:t>
            </a:r>
            <a:endParaRPr lang="en-US" sz="1200" b="1" dirty="0">
              <a:solidFill>
                <a:srgbClr val="000000"/>
              </a:solidFill>
              <a:latin typeface="Montserrat" pitchFamily="2" charset="0"/>
              <a:sym typeface="+mn-ea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  <a:sym typeface="+mn-ea"/>
              </a:rPr>
              <a:t>академик РАН В.А.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Montserrat" pitchFamily="2" charset="0"/>
                <a:sym typeface="+mn-ea"/>
              </a:rPr>
              <a:t>Тутельян</a:t>
            </a:r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12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ru-RU" altLang="en-US" sz="12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6013" y="324598"/>
            <a:ext cx="59442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SemiBold" pitchFamily="2" charset="0"/>
              </a:rPr>
              <a:t>ПОТРЕБИТЕЛЬСКИЕ </a:t>
            </a:r>
            <a:endParaRPr lang="ru-RU" sz="4000" b="1" dirty="0">
              <a:latin typeface="Montserrat SemiBold" pitchFamily="2" charset="0"/>
            </a:endParaRPr>
          </a:p>
          <a:p>
            <a:r>
              <a:rPr lang="ru-RU" sz="4000" b="1" dirty="0">
                <a:latin typeface="Montserrat SemiBold" pitchFamily="2" charset="0"/>
              </a:rPr>
              <a:t>СЕГМЕНТЫ</a:t>
            </a:r>
            <a:endParaRPr lang="ru-RU" sz="4000" b="1" dirty="0">
              <a:latin typeface="Montserrat SemiBold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71636" y="2958810"/>
            <a:ext cx="7070650" cy="3508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2. </a:t>
            </a:r>
            <a:r>
              <a:rPr lang="ru-RU" sz="12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Опишите, в чем состоит ценностное предложение вашего проекта</a:t>
            </a:r>
            <a:endParaRPr lang="ru-RU" sz="1200" b="1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  <a:p>
            <a:r>
              <a:rPr lang="ru-RU" sz="1200" b="1" dirty="0">
                <a:solidFill>
                  <a:srgbClr val="000000"/>
                </a:solidFill>
                <a:highlight>
                  <a:srgbClr val="C0C0C0"/>
                </a:highlight>
                <a:latin typeface="Montserrat" pitchFamily="2" charset="0"/>
              </a:rPr>
              <a:t>ключевых аспектов:</a:t>
            </a:r>
            <a:endParaRPr lang="ru-RU" sz="1200" b="1" dirty="0">
              <a:solidFill>
                <a:srgbClr val="000000"/>
              </a:solidFill>
              <a:highlight>
                <a:srgbClr val="C0C0C0"/>
              </a:highlight>
              <a:latin typeface="Montserrat" pitchFamily="2" charset="0"/>
            </a:endParaRPr>
          </a:p>
          <a:p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1.Здоровье и благополучие: 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Проект предлагает потребителям доступ к питательным и здоровым продуктам, которые способствуют улучшению здоровья, снижению уровня ожирения . Использование натурального плодово-ягодного пюре обеспечивает высокое содержание витаминов и минералов.</a:t>
            </a:r>
            <a:endParaRPr lang="ru-RU" sz="12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Доступность и разнообразие: 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Разработка технологии позволит производить продукты, которые будут доступны по цене и разнообразны по своему ассортименту. Это поможет удовлетворить потребности различных групп населения.</a:t>
            </a:r>
            <a:endParaRPr lang="ru-RU" sz="12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2.Экологическая устойчивость: 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Использование ресурсо- и здоровьесберегающих технологий в производственном процессе снижает углеродный след и количество отходов. Это делает продукты более экологически чистыми и способствует охране окружающей среды.</a:t>
            </a:r>
            <a:endParaRPr lang="ru-RU" sz="12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altLang="ru-RU" sz="1200" b="1" dirty="0">
                <a:solidFill>
                  <a:srgbClr val="000000"/>
                </a:solidFill>
                <a:latin typeface="Montserrat" pitchFamily="2" charset="0"/>
              </a:rPr>
              <a:t>3.</a:t>
            </a:r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Инновации в производстве: 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Использование современных технологий для переработки плодово-ягодного сырья позволяет создавать продукты с улучшенными вкусовыми качествами и длительным сроком хранения, что делает их удобными для потребителей.</a:t>
            </a:r>
            <a:endParaRPr lang="ru-RU" sz="12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altLang="ru-RU" sz="1200" b="1" dirty="0">
                <a:solidFill>
                  <a:srgbClr val="000000"/>
                </a:solidFill>
                <a:latin typeface="Montserrat" pitchFamily="2" charset="0"/>
              </a:rPr>
              <a:t>4.</a:t>
            </a:r>
            <a:r>
              <a:rPr lang="ru-RU" sz="1200" b="1" dirty="0">
                <a:solidFill>
                  <a:srgbClr val="000000"/>
                </a:solidFill>
                <a:latin typeface="Montserrat" pitchFamily="2" charset="0"/>
              </a:rPr>
              <a:t>Социальная ответственность: </a:t>
            </a:r>
            <a:r>
              <a:rPr lang="ru-RU" sz="1200" dirty="0">
                <a:solidFill>
                  <a:srgbClr val="000000"/>
                </a:solidFill>
                <a:latin typeface="Montserrat" pitchFamily="2" charset="0"/>
              </a:rPr>
              <a:t>Проект направлен на решение социальных проблем, связанных с неравенством в доступе к здоровому питанию. Он способствует улучшению качества жизни в различных слоях общества и поддерживает инициативы по улучшению общественного здоровья.</a:t>
            </a:r>
            <a:endParaRPr lang="ru-RU" sz="1200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9917" y="3827173"/>
            <a:ext cx="7585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93876" y="192623"/>
            <a:ext cx="5178055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ru-RU" sz="4800" b="1" dirty="0">
                <a:latin typeface="Montserrat" pitchFamily="2" charset="0"/>
              </a:rPr>
              <a:t>КОНКУРЕНТЫ</a:t>
            </a:r>
            <a:endParaRPr lang="ru-RU" sz="4800" b="1" dirty="0">
              <a:latin typeface="Montserrat" pitchFamily="2" charset="0"/>
            </a:endParaRPr>
          </a:p>
        </p:txBody>
      </p:sp>
      <p:graphicFrame>
        <p:nvGraphicFramePr>
          <p:cNvPr id="3" name="Table 2"/>
          <p:cNvGraphicFramePr/>
          <p:nvPr/>
        </p:nvGraphicFramePr>
        <p:xfrm>
          <a:off x="1740535" y="1931035"/>
          <a:ext cx="7951470" cy="3744595"/>
        </p:xfrm>
        <a:graphic>
          <a:graphicData uri="http://schemas.openxmlformats.org/drawingml/2006/table">
            <a:tbl>
              <a:tblPr/>
              <a:tblGrid>
                <a:gridCol w="3975735"/>
                <a:gridCol w="3975735"/>
              </a:tblGrid>
              <a:tr h="381635">
                <a:tc rowSpan="5"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Calibri"/>
                          <a:ea typeface="等线"/>
                        </a:rPr>
                        <a:t>Наш продукт </a:t>
                      </a:r>
                      <a:endParaRPr sz="1400" b="1">
                        <a:latin typeface="Calibri"/>
                        <a:ea typeface="等线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1. </a:t>
                      </a:r>
                      <a:r>
                        <a:rPr sz="1400">
                          <a:latin typeface="Calibri"/>
                          <a:ea typeface="等线"/>
                        </a:rPr>
                        <a:t>Можно употреблять как основу для чая, также как и отдельно.</a:t>
                      </a:r>
                      <a:endParaRPr sz="1400">
                        <a:latin typeface="Calibri"/>
                        <a:ea typeface="等线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2. </a:t>
                      </a:r>
                      <a:r>
                        <a:rPr sz="1400">
                          <a:latin typeface="Calibri"/>
                          <a:ea typeface="等线"/>
                        </a:rPr>
                        <a:t>Уникальность нашего продукта в низкотемпературной пастеризации с большим количеством времени с целью сохранения витаминов и других питательных веществ. А также с добавлением лимонника китайского  </a:t>
                      </a:r>
                      <a:r>
                        <a:rPr sz="1400">
                          <a:latin typeface="Calibri"/>
                          <a:ea typeface="等线"/>
                        </a:rPr>
                        <a:t>обладающим адаптагенным действием.</a:t>
                      </a:r>
                      <a:endParaRPr sz="1400">
                        <a:latin typeface="Calibri"/>
                        <a:ea typeface="等线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 </a:t>
                      </a:r>
                      <a:endParaRPr sz="1400" b="1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Calibri"/>
                          <a:ea typeface="等线"/>
                        </a:rPr>
                        <a:t>Конкуренты</a:t>
                      </a:r>
                      <a:r>
                        <a:rPr sz="1400">
                          <a:latin typeface="Calibri"/>
                          <a:ea typeface="等线"/>
                        </a:rPr>
                        <a:t> </a:t>
                      </a:r>
                      <a:endParaRPr sz="1400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00810">
                <a:tc vMerge="1">
                  <a:tcPr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1.VITA BAR витаминизиронные напитки</a:t>
                      </a:r>
                      <a:endParaRPr sz="1400">
                        <a:latin typeface="Calibri"/>
                        <a:ea typeface="等线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Витамизированный вегетарианский продукт с содержанием сахара на основе чая.</a:t>
                      </a:r>
                      <a:endParaRPr sz="1400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8815">
                <a:tc vMerge="1">
                  <a:tcPr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3.Чиа 28SEEDS ассорти напитки, смузи без сахара суперфуд</a:t>
                      </a:r>
                      <a:endParaRPr sz="1400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0085">
                <a:tc vMerge="1">
                  <a:tcPr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4. Bombbar Низкокалорийный лимонад без сахара с витаминами "Ассорти"</a:t>
                      </a:r>
                      <a:endParaRPr sz="1400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3250">
                <a:tc vMerge="1">
                  <a:tcPr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Calibri"/>
                          <a:ea typeface="等线"/>
                        </a:rPr>
                        <a:t>5.Смузи готовое Ассорти без сахара</a:t>
                      </a:r>
                      <a:endParaRPr sz="1400">
                        <a:latin typeface="Calibri"/>
                        <a:ea typeface="等线"/>
                      </a:endParaRPr>
                    </a:p>
                  </a:txBody>
                  <a:tcPr marL="68580" marR="68580" marT="0" marB="0" anchor="t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 Box 3"/>
          <p:cNvSpPr txBox="1"/>
          <p:nvPr/>
        </p:nvSpPr>
        <p:spPr>
          <a:xfrm>
            <a:off x="1740535" y="4171315"/>
            <a:ext cx="7463790" cy="750570"/>
          </a:xfrm>
          <a:prstGeom prst="rect">
            <a:avLst/>
          </a:prstGeom>
        </p:spPr>
        <p:txBody>
          <a:bodyPr>
            <a:noAutofit/>
          </a:bodyPr>
          <a:p>
            <a:pPr marL="0" indent="0" defTabSz="266700">
              <a:spcAft>
                <a:spcPct val="0"/>
              </a:spcAft>
            </a:pPr>
            <a:r>
              <a:rPr sz="1600">
                <a:latin typeface="Calibri"/>
                <a:ea typeface="等线"/>
              </a:rPr>
              <a:t> </a:t>
            </a:r>
            <a:endParaRPr sz="1600">
              <a:latin typeface="Calibri"/>
              <a:ea typeface="等线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5543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6488" y="4798976"/>
            <a:ext cx="790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21894" y="-218583"/>
            <a:ext cx="9356052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ru-RU" sz="4000" b="1" dirty="0">
                <a:latin typeface="Montserrat" pitchFamily="2" charset="0"/>
              </a:rPr>
              <a:t>КАЛЕНДАРНЫЙ ПЛАН</a:t>
            </a:r>
            <a:endParaRPr lang="ru-RU" sz="4000" b="1" dirty="0">
              <a:latin typeface="Montserrat" pitchFamily="2" charset="0"/>
            </a:endParaRPr>
          </a:p>
        </p:txBody>
      </p:sp>
      <p:pic>
        <p:nvPicPr>
          <p:cNvPr id="4" name="Picture 3" descr="Снимок экрана 2024-10-28 в 00.37.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890905"/>
            <a:ext cx="8305800" cy="3771900"/>
          </a:xfrm>
          <a:prstGeom prst="rect">
            <a:avLst/>
          </a:prstGeom>
        </p:spPr>
      </p:pic>
      <p:sp>
        <p:nvSpPr>
          <p:cNvPr id="5" name="TextBox 23"/>
          <p:cNvSpPr txBox="1"/>
          <p:nvPr/>
        </p:nvSpPr>
        <p:spPr>
          <a:xfrm>
            <a:off x="1162391" y="4662988"/>
            <a:ext cx="6230678" cy="226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r>
              <a:rPr lang="ru-RU" altLang="en-US" sz="1200" b="1" dirty="0">
                <a:solidFill>
                  <a:srgbClr val="000000"/>
                </a:solidFill>
                <a:latin typeface="Montserrat" pitchFamily="2" charset="0"/>
              </a:rPr>
              <a:t>э</a:t>
            </a:r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тапы для диаграммы Ганта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1. Исследование и анализ потребностей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Анализ рынка здорового питания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Исследование потребительских предпочтений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2. Разработка рецептуры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Определение ингредиентов и пропорций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Создание пробных образцов (2 недели)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Тестирование и доработка рецептуры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3. Разработка технологии производства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Проектирование производственного процесса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Определение оборудования и ресурсов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en-US" sz="900" b="1" dirty="0">
                <a:solidFill>
                  <a:srgbClr val="000000"/>
                </a:solidFill>
                <a:latin typeface="Montserrat" pitchFamily="2" charset="0"/>
              </a:rPr>
              <a:t>   - Разработка технологической документации (1 неделя)</a:t>
            </a:r>
            <a:endParaRPr lang="en-US" sz="900" b="1" dirty="0">
              <a:solidFill>
                <a:srgbClr val="000000"/>
              </a:solidFill>
              <a:latin typeface="Montserrat" pitchFamily="2" charset="0"/>
            </a:endParaRPr>
          </a:p>
          <a:p>
            <a:endParaRPr lang="ru-RU" altLang="en-US" sz="9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5321935" y="4847908"/>
            <a:ext cx="5080000" cy="1891665"/>
          </a:xfrm>
          <a:prstGeom prst="rect">
            <a:avLst/>
          </a:prstGeom>
        </p:spPr>
        <p:txBody>
          <a:bodyPr>
            <a:spAutoFit/>
          </a:bodyPr>
          <a:p>
            <a:pPr marL="0" indent="0" defTabSz="266700">
              <a:spcAft>
                <a:spcPct val="0"/>
              </a:spcAft>
            </a:pP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4. Проведение испытаний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Технологические испытания (2 недели)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Оценка качества и безопасности продукции (1 неделя)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5. Подготовка к запуску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Разработка упаковки и дизайна (1 неделя)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Подготовка маркетинговой стратегии (1 неделя)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Обучение персонала (1 неделя)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6. Запуск производства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Начало производства (1 неделя)</a:t>
            </a:r>
            <a:endParaRPr sz="900">
              <a:latin typeface="Calibri"/>
              <a:ea typeface="等线"/>
            </a:endParaRPr>
          </a:p>
          <a:p>
            <a:pPr marL="0" indent="0" defTabSz="266700">
              <a:spcAft>
                <a:spcPct val="0"/>
              </a:spcAft>
            </a:pPr>
            <a:r>
              <a:rPr sz="900">
                <a:latin typeface="Calibri"/>
                <a:ea typeface="等线"/>
              </a:rPr>
              <a:t>   - Мониторинг и анализ первых результатов (1 неделя)</a:t>
            </a:r>
            <a:endParaRPr sz="900">
              <a:latin typeface="Calibri"/>
              <a:ea typeface="等线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68128" y="5787040"/>
            <a:ext cx="747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/>
          <p:cNvSpPr txBox="1"/>
          <p:nvPr/>
        </p:nvSpPr>
        <p:spPr>
          <a:xfrm>
            <a:off x="2456122" y="1118621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5631" y="2615609"/>
            <a:ext cx="1998921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02255" y="2615609"/>
            <a:ext cx="1998921" cy="200955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96026" y="3452115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772650" y="3452115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7349274" y="3435720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20520" y="4844415"/>
            <a:ext cx="1233805" cy="736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ru-RU" sz="1200" dirty="0"/>
              <a:t>Симонов Олег</a:t>
            </a:r>
            <a:endParaRPr lang="en-US" altLang="ru-RU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4130873" y="4842355"/>
            <a:ext cx="22942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Сафонов Максим Сергеевич </a:t>
            </a:r>
            <a:endParaRPr lang="ru-RU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6716038" y="4842355"/>
            <a:ext cx="274891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Ачилова Мехрангез Хабибуллоевна</a:t>
            </a:r>
            <a:endParaRPr lang="ru-RU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9630153" y="4829020"/>
            <a:ext cx="136779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Дыонг Нгок Май</a:t>
            </a:r>
            <a:endParaRPr lang="ru-RU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1551298" y="5211687"/>
            <a:ext cx="114109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Ко</a:t>
            </a:r>
            <a:r>
              <a:rPr lang="ru-RU" sz="1200" dirty="0"/>
              <a:t>ординатор</a:t>
            </a:r>
            <a:endParaRPr lang="ru-RU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4096540" y="5146282"/>
            <a:ext cx="24453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Пищевые системы, 22-ПС-4.3.3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9630727" y="5021187"/>
            <a:ext cx="28263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200" dirty="0"/>
              <a:t>Институт пищевых систем </a:t>
            </a:r>
            <a:endParaRPr lang="ru-RU" sz="1200" dirty="0"/>
          </a:p>
          <a:p>
            <a:pPr algn="l"/>
            <a:r>
              <a:rPr lang="ru-RU" sz="1200" dirty="0"/>
              <a:t>и здоровьесберегающих технологий</a:t>
            </a:r>
            <a:endParaRPr lang="ru-RU" sz="1200" dirty="0"/>
          </a:p>
          <a:p>
            <a:pPr algn="l"/>
            <a:r>
              <a:rPr lang="ru-RU" sz="1200" dirty="0"/>
              <a:t>21-ТПМ-1</a:t>
            </a:r>
            <a:r>
              <a:rPr lang="en-US" altLang="ru-RU" sz="1200" dirty="0"/>
              <a:t>6</a:t>
            </a:r>
            <a:endParaRPr lang="en-US" alt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1537897" y="5581019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4102255" y="5581019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717030" y="5667375"/>
            <a:ext cx="2214245" cy="3968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ru-RU" sz="1200" dirty="0"/>
              <a:t>https://leader-id.ru/users/</a:t>
            </a:r>
            <a:endParaRPr lang="ru-RU" sz="1200" dirty="0"/>
          </a:p>
          <a:p>
            <a:pPr algn="l"/>
            <a:r>
              <a:rPr lang="ru-RU" sz="1200" dirty="0"/>
              <a:t>6337436</a:t>
            </a:r>
            <a:endParaRPr lang="ru-RU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9715878" y="5666056"/>
            <a:ext cx="19265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200" dirty="0"/>
              <a:t>https://leader-id.ru/users/</a:t>
            </a:r>
            <a:endParaRPr lang="ru-RU" sz="1200" dirty="0"/>
          </a:p>
          <a:p>
            <a:pPr algn="l"/>
            <a:r>
              <a:rPr lang="ru-RU" sz="1200" dirty="0"/>
              <a:t>6326289</a:t>
            </a:r>
            <a:endParaRPr lang="ru-RU" sz="1200" dirty="0"/>
          </a:p>
        </p:txBody>
      </p:sp>
      <p:sp>
        <p:nvSpPr>
          <p:cNvPr id="5" name="TextBox 36"/>
          <p:cNvSpPr txBox="1"/>
          <p:nvPr/>
        </p:nvSpPr>
        <p:spPr>
          <a:xfrm>
            <a:off x="6716077" y="5063097"/>
            <a:ext cx="28263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ru-RU" sz="1200" dirty="0"/>
              <a:t>Институт пищевых систем </a:t>
            </a:r>
            <a:endParaRPr lang="ru-RU" sz="1200" dirty="0"/>
          </a:p>
          <a:p>
            <a:pPr algn="l"/>
            <a:r>
              <a:rPr lang="ru-RU" sz="1200" dirty="0"/>
              <a:t>и здоровьесберегающих технологий</a:t>
            </a:r>
            <a:endParaRPr lang="ru-RU" sz="1200" dirty="0"/>
          </a:p>
          <a:p>
            <a:pPr algn="l"/>
            <a:r>
              <a:rPr lang="ru-RU" sz="1200" dirty="0"/>
              <a:t>21-ТПМ-15</a:t>
            </a:r>
            <a:endParaRPr lang="ru-RU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6385" y="2348865"/>
            <a:ext cx="2188845" cy="2276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890" y="2340610"/>
            <a:ext cx="1764030" cy="23514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410" y="2343150"/>
            <a:ext cx="2073910" cy="22631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370" y="2359025"/>
            <a:ext cx="2276475" cy="2276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7245</Words>
  <Application>WPS Writer</Application>
  <PresentationFormat>Широкоэкранный</PresentationFormat>
  <Paragraphs>182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5" baseType="lpstr">
      <vt:lpstr>Arial</vt:lpstr>
      <vt:lpstr>SimSun</vt:lpstr>
      <vt:lpstr>Wingdings</vt:lpstr>
      <vt:lpstr>Montserrat SemiBold</vt:lpstr>
      <vt:lpstr>苹方-简</vt:lpstr>
      <vt:lpstr>Gotham Pro Medium</vt:lpstr>
      <vt:lpstr>Open Sans</vt:lpstr>
      <vt:lpstr>Montserrat</vt:lpstr>
      <vt:lpstr>Calibri</vt:lpstr>
      <vt:lpstr>Helvetica Neue</vt:lpstr>
      <vt:lpstr>Microsoft YaHei</vt:lpstr>
      <vt:lpstr>汉仪旗黑</vt:lpstr>
      <vt:lpstr>Arial Unicode MS</vt:lpstr>
      <vt:lpstr>Calibri Light</vt:lpstr>
      <vt:lpstr>宋体-简</vt:lpstr>
      <vt:lpstr>等线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Мехрангез Ачилова</cp:lastModifiedBy>
  <cp:revision>30</cp:revision>
  <dcterms:created xsi:type="dcterms:W3CDTF">2024-10-28T01:08:01Z</dcterms:created>
  <dcterms:modified xsi:type="dcterms:W3CDTF">2024-10-28T01:08:01Z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87AB8DD1D4D69BB32C4F1667F6DC800B_42</vt:lpwstr>
  </property>
  <property fmtid="{D5CDD505-2E9C-101B-9397-08002B2CF9AE}" pid="3" name="KSOProductBuildVer">
    <vt:lpwstr>1033-6.10.1.8197</vt:lpwstr>
  </property>
</Properties>
</file>