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Default Extension="mp4" ContentType="video/unknown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4054" r:id="rId1"/>
  </p:sldMasterIdLst>
  <p:notesMasterIdLst>
    <p:notesMasterId r:id="rId21"/>
  </p:notesMasterIdLst>
  <p:sldIdLst>
    <p:sldId id="257" r:id="rId2"/>
    <p:sldId id="258" r:id="rId3"/>
    <p:sldId id="259" r:id="rId4"/>
    <p:sldId id="288" r:id="rId5"/>
    <p:sldId id="294" r:id="rId6"/>
    <p:sldId id="295" r:id="rId7"/>
    <p:sldId id="296" r:id="rId8"/>
    <p:sldId id="297" r:id="rId9"/>
    <p:sldId id="281" r:id="rId10"/>
    <p:sldId id="287" r:id="rId11"/>
    <p:sldId id="290" r:id="rId12"/>
    <p:sldId id="292" r:id="rId13"/>
    <p:sldId id="282" r:id="rId14"/>
    <p:sldId id="283" r:id="rId15"/>
    <p:sldId id="284" r:id="rId16"/>
    <p:sldId id="286" r:id="rId17"/>
    <p:sldId id="262" r:id="rId18"/>
    <p:sldId id="291" r:id="rId19"/>
    <p:sldId id="289" r:id="rId20"/>
  </p:sldIdLst>
  <p:sldSz cx="9144000" cy="5143500" type="screen16x9"/>
  <p:notesSz cx="6858000" cy="9144000"/>
  <p:embeddedFontLst>
    <p:embeddedFont>
      <p:font typeface="Calibri" pitchFamily="34" charset="0"/>
      <p:regular r:id="rId22"/>
      <p:bold r:id="rId23"/>
      <p:italic r:id="rId24"/>
      <p:boldItalic r:id="rId25"/>
    </p:embeddedFont>
    <p:embeddedFont>
      <p:font typeface="Calibri Light" pitchFamily="34" charset="0"/>
      <p:regular r:id="rId26"/>
      <p:italic r:id="rId2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9E1A3"/>
    <a:srgbClr val="FEE582"/>
    <a:srgbClr val="F9D010"/>
    <a:srgbClr val="07B582"/>
    <a:srgbClr val="FEE978"/>
    <a:srgbClr val="294E3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071" autoAdjust="0"/>
  </p:normalViewPr>
  <p:slideViewPr>
    <p:cSldViewPr snapToGrid="0">
      <p:cViewPr>
        <p:scale>
          <a:sx n="70" d="100"/>
          <a:sy n="70" d="100"/>
        </p:scale>
        <p:origin x="-1302" y="-24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79362265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fe49c100d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fe49c100d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Направление на развитие инклюзивного образования становится одним из главных в современной российской образовательной политике. Совместное (инклюзивное) обучение признано всем мировым сообществом как наиболее гуманное и наиболее эффективное. Законодательство Российской Федерации в соответствии с основополагающими международными документами в области образования предусматривает принцип равных прав на образование для лиц с ограниченными возможностями здоровья – как взрослых, так и детей. 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В современных условиях процесс внедрения инклюзивного образования является инновационным процессом, позволяющим осуществить обучение, воспитание и развитие всех без исключения детей независимо от их индивидуальных особенностей, учебных достижений, родного языка, культуры, психических и физических возможностей. 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Интеграция способствует формированию у здоровых детей терпимости к физическим и психическим недостаткам детей, чувство взаимопомощи и стремления к сотрудничеству. У детей с ограниченными возможностями в развитии совместное обучение, досуг, отдых ведет к формированию положительного отношения к своим сверстникам, адекватного социального поведения, более полной реализации потенциала развития и обучения.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fe49c100d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fe49c100d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H</a:t>
            </a:r>
            <a:r>
              <a:rPr kumimoji="0" lang="ru-RU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- Гипотеза </a:t>
            </a:r>
            <a:r>
              <a: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Педагоги Удмуртской Республики понимают специфику работы с детьми с ОВЗ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ru-RU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А- Действия </a:t>
            </a:r>
            <a:r>
              <a: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Провели анкетирование среди учителей СОШ, воспитателей загородного лагеря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</a:t>
            </a:r>
            <a:r>
              <a:rPr kumimoji="0" lang="ru-RU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- Данные </a:t>
            </a:r>
            <a:r>
              <a: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В опросе приняли 19 педагогов, 10% из опрошенных готовы к работе с детьми с ОВЗ. У педагогов есть опасения, о недостаточной компетенции. Гипотеза не подтвердилась.</a:t>
            </a:r>
            <a:endParaRPr kumimoji="0" lang="en-US" sz="11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158750" lvl="0" indent="0">
              <a:buNone/>
            </a:pPr>
            <a:r>
              <a:rPr lang="en-US" sz="1100" b="1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I- </a:t>
            </a:r>
            <a:r>
              <a:rPr lang="ru-RU" sz="1100" b="1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Выводы 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В инклюзивных мастерских предусмотреть участие не более 10 человек, КПК для педагогов, популяризация данной деятельности через СМИ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kumimoji="0" lang="ru-RU" sz="11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kumimoji="0" lang="ru-RU" sz="11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kumimoji="0" lang="ru-RU" sz="11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541652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fe49c100d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fe49c100d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Отличие нашего</a:t>
            </a:r>
            <a:r>
              <a:rPr lang="ru-RU" baseline="0" dirty="0" smtClean="0"/>
              <a:t> проекта от других аналогичных проектов заключается в том, что мы планируем синтез дополнительного образования, досуга, отдыха, повышения активности, ранней профориентации находясь на территории загородного лагеря в круглосуточного пребывания.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baseline="0" dirty="0" smtClean="0"/>
              <a:t>Проанализировав подобные проекты, мы видим, что все проекты нацелены только на детей с ОВЗ, мы же планируем участие здоровых детей и детей «С особенными потребностями», также  не все проекты не ориентированы на детей. Есть проекты, где мастерские удалены друг от друга.</a:t>
            </a:r>
            <a:endParaRPr b="1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Удмуртской республике всего детей инвалидов, детей с ОВЗ 11 500чел. , ежегодно прибавляется примерно по 1 500 чел.  </a:t>
            </a:r>
          </a:p>
          <a:p>
            <a:pPr marL="0" indent="0">
              <a:buNone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1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H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- Гипотеза 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В УР имеется необходимое кол-во образовательных учреждений (спец. школы, </a:t>
            </a:r>
            <a:r>
              <a:rPr lang="ru-RU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СУЗы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учреждения доп. образования) для обучения детей с ОВЗ</a:t>
            </a: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buNone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А- Действия 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Проанализировали официальные сайты образовательных учреждений.</a:t>
            </a: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- Данные </a:t>
            </a: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Arial"/>
                <a:cs typeface="Arial"/>
                <a:sym typeface="Arial"/>
              </a:rPr>
              <a:t>Для них работает 31 коррекционная школа, </a:t>
            </a: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Дополнительное образование дети с ОВЗ получают через коррекционные школы, МБОУ ДО ДД(Ю) Т (дворец детского юношеского творчества) 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слайд 7,8 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затем вернуться на 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6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Гипотеза подтвердилась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2400" b="1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I- </a:t>
            </a:r>
            <a:r>
              <a:rPr lang="ru-RU" sz="2400" b="1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Выводы 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В УР достаточно ОУ для данных категорий детей на всех уровнях образования, в том числе ВУЗы.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1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Гипотеза 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Большинство загородных лагерей УР имеют доступную среду </a:t>
            </a:r>
            <a:endParaRPr lang="ru-RU" sz="1100" b="1" i="0" u="none" strike="noStrike" cap="none" dirty="0" smtClean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1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Действия 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Получили информацию от Министерства образования УР</a:t>
            </a:r>
            <a:endParaRPr lang="ru-RU" sz="1100" b="1" i="0" u="none" strike="noStrike" cap="none" dirty="0" smtClean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1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Данные</a:t>
            </a:r>
            <a:r>
              <a:rPr lang="ru-RU" sz="1100" b="1" i="0" u="none" strike="noStrike" cap="none" baseline="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ru-RU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Arial"/>
                <a:cs typeface="Arial"/>
                <a:sym typeface="Arial"/>
              </a:rPr>
              <a:t>Из </a:t>
            </a:r>
            <a:r>
              <a: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14 имеющихся загородных лагерей; только у АУ УР «Загородный оздоровительный лагерь «Лесная сказка» имеется доступная среда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ru-RU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Вывод</a:t>
            </a:r>
            <a:r>
              <a: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Заключение договора на проведение инклюзивных мастерских </a:t>
            </a:r>
            <a:endParaRPr lang="ru-RU" sz="1100" b="1" i="0" u="none" strike="noStrike" cap="none" dirty="0" smtClean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ru-RU" sz="2400" dirty="0" smtClean="0"/>
          </a:p>
          <a:p>
            <a:pPr marL="158750" indent="0">
              <a:buNone/>
            </a:pPr>
            <a:endParaRPr lang="ru-RU" sz="1100" b="0" i="0" u="none" strike="noStrike" cap="none" dirty="0" smtClean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buNone/>
            </a:pPr>
            <a:endParaRPr lang="ru-RU" sz="2400" dirty="0" smtClean="0"/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1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195789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H</a:t>
            </a:r>
            <a:r>
              <a:rPr kumimoji="0" lang="ru-RU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- Гипотеза </a:t>
            </a:r>
            <a:r>
              <a: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Педагоги Удмуртской Республики понимают специфику работы с детьми с ОВЗ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ru-RU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А- Действия </a:t>
            </a:r>
            <a:r>
              <a: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Провели анкетирование среди учителей СОШ, воспитателей загородного лагеря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</a:t>
            </a:r>
            <a:r>
              <a:rPr kumimoji="0" lang="ru-RU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- Данные </a:t>
            </a:r>
            <a:r>
              <a: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В опросе приняли 19 педагогов, 10% из опрошенных готовы к работе с детьми с ОВЗ. У педагогов есть опасения, о недостаточной компетенции. Гипотеза не подтвердилась.</a:t>
            </a:r>
            <a:endParaRPr kumimoji="0" lang="en-US" sz="11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158750" lvl="0" indent="0">
              <a:buNone/>
            </a:pPr>
            <a:r>
              <a:rPr lang="en-US" sz="1100" b="1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I- </a:t>
            </a:r>
            <a:r>
              <a:rPr lang="ru-RU" sz="1100" b="1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Выводы 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В инклюзивных мастерских предусмотреть участие не более 10 человек, КПК для педагогов, популяризация данной деятельности через СМИ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kumimoji="0" lang="ru-RU" sz="11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kumimoji="0" lang="ru-RU" sz="11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kumimoji="0" lang="ru-RU" sz="11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541652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100" b="1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Гипотеза 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Дети с ОВЗ имеют низкую степень социализации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b="1" dirty="0" smtClean="0"/>
              <a:t>Действия 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Провели онлайн анкетирование с детьми с ОВЗ города Ижевска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100" b="1" i="0" u="none" strike="noStrike" cap="none" dirty="0" smtClean="0">
                <a:solidFill>
                  <a:srgbClr val="000000"/>
                </a:solidFill>
                <a:effectLst/>
                <a:latin typeface="Arial"/>
                <a:cs typeface="Arial"/>
                <a:sym typeface="Arial"/>
              </a:rPr>
              <a:t>Данные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cs typeface="Arial"/>
                <a:sym typeface="Arial"/>
              </a:rPr>
              <a:t> 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В опросе приняли 49 детей с ОВЗ, в возрасте от 6 до 16 лет. Из 100% опрошенных 69% детей ни разу небыли в лагере, 19% - один раз в год. 65% респондентов посещают кружки и секции, 8% - общаются с друзьями. Из предложенных проф. Направлений 65% готовы изучить поварское дело, 40% - медиа направление, 33% - флористика, по 29% - швейное мастерство и плотницкое дело. 96% - поддерживают необходимость инклюзивных мастерских. Гипотеза не подтвердилась.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100" b="1" i="0" u="none" strike="noStrike" cap="none" dirty="0" smtClean="0">
                <a:solidFill>
                  <a:srgbClr val="000000"/>
                </a:solidFill>
                <a:effectLst/>
                <a:latin typeface="Arial"/>
                <a:cs typeface="Arial"/>
                <a:sym typeface="Arial"/>
              </a:rPr>
              <a:t>Выводы 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Создание условий для организации инклюзивных мастерских.</a:t>
            </a:r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5300554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smtClean="0">
                <a:solidFill>
                  <a:schemeClr val="dk1"/>
                </a:solidFill>
              </a:rPr>
              <a:t>Решение. </a:t>
            </a:r>
            <a:r>
              <a:rPr lang="ru-RU" sz="1200" dirty="0" smtClean="0">
                <a:solidFill>
                  <a:schemeClr val="dk1"/>
                </a:solidFill>
              </a:rPr>
              <a:t>Описание сути решения в 1-2 предложениях. 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 dirty="0" smtClean="0">
                <a:solidFill>
                  <a:srgbClr val="666666"/>
                </a:solidFill>
              </a:rPr>
              <a:t>Пример: «Мобильное приложение для собачников по поиску потерявшихся питомцев»</a:t>
            </a:r>
            <a:r>
              <a:rPr lang="ru-RU" b="1" i="1" dirty="0" smtClean="0">
                <a:solidFill>
                  <a:srgbClr val="666666"/>
                </a:solidFill>
              </a:rPr>
              <a:t>. </a:t>
            </a:r>
            <a:endParaRPr lang="ru-RU" i="1" dirty="0" smtClean="0">
              <a:solidFill>
                <a:srgbClr val="666666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01.12 декабря был </a:t>
            </a:r>
            <a:r>
              <a:rPr lang="ru-RU" dirty="0" err="1" smtClean="0"/>
              <a:t>опробирован</a:t>
            </a:r>
            <a:r>
              <a:rPr lang="ru-RU" dirty="0" smtClean="0"/>
              <a:t> прототип инклюзивных мастерских, в ходе</a:t>
            </a:r>
            <a:r>
              <a:rPr lang="ru-RU" baseline="0" dirty="0" smtClean="0"/>
              <a:t> которого дети познакомились с профессией флорист и изготовили сувенирную продукцию (бутоньерку). Для этого были приглашены к участию в проекте волонтеры студенческих отрядов, ассоциация родителей детей-инвалидов, 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ru-RU" dirty="0" smtClean="0"/>
              <a:t>В этом разделе мы предлагаем вам подумать о том, на чём ваш проект будет зарабатывать деньги и поделиться своими предположениями с экспертами, которым помогут вам скорректировать свою бизнес стратегию. </a:t>
            </a:r>
          </a:p>
          <a:p>
            <a:r>
              <a:rPr lang="ru-RU" b="1" dirty="0" smtClean="0"/>
              <a:t>Цена проживания, питания, коммунальных услуг, путевки загородного лагеря за сутки пребывания;</a:t>
            </a:r>
          </a:p>
          <a:p>
            <a:r>
              <a:rPr lang="ru-RU" b="1" dirty="0" smtClean="0"/>
              <a:t>Заработная плата участников данных мастерских (руководителя, администратора, педагога-психолога, </a:t>
            </a:r>
            <a:r>
              <a:rPr lang="ru-RU" b="1" dirty="0" err="1" smtClean="0"/>
              <a:t>тьютора</a:t>
            </a:r>
            <a:r>
              <a:rPr lang="ru-RU" b="1" dirty="0" smtClean="0"/>
              <a:t>, дефектолога,  методиста);</a:t>
            </a:r>
          </a:p>
          <a:p>
            <a:r>
              <a:rPr lang="ru-RU" b="1" dirty="0" smtClean="0"/>
              <a:t>Транспортные расходы; </a:t>
            </a:r>
          </a:p>
          <a:p>
            <a:r>
              <a:rPr lang="ru-RU" b="1" dirty="0" smtClean="0"/>
              <a:t>Расходы на приобретение канцелярских товаров, расходных материалов для мастерских;</a:t>
            </a:r>
          </a:p>
          <a:p>
            <a:r>
              <a:rPr lang="ru-RU" b="1" dirty="0" smtClean="0"/>
              <a:t>Расходы на сувенирную и рекламную продукцию;  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ru-RU" sz="1100" dirty="0" smtClean="0">
                <a:solidFill>
                  <a:schemeClr val="dk1"/>
                </a:solidFill>
              </a:rPr>
              <a:t>1. Кто ваши клиенты? (Кто платит?)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ru-RU" sz="1100" dirty="0" smtClean="0">
                <a:solidFill>
                  <a:schemeClr val="dk1"/>
                </a:solidFill>
              </a:rPr>
              <a:t>2. На чем именно проект будет зарабатывать? (потоки доходов) 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ru-RU" sz="1100" dirty="0" smtClean="0">
                <a:solidFill>
                  <a:schemeClr val="dk1"/>
                </a:solidFill>
              </a:rPr>
              <a:t>3. Как вы будете продавать свой продукт/услугу потребителям? (каналы распространения)</a:t>
            </a:r>
          </a:p>
          <a:p>
            <a:endParaRPr lang="ru-RU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fe49c100d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fe49c100d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12/12/2022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="" xmlns:p14="http://schemas.microsoft.com/office/powerpoint/2010/main" val="2477514633"/>
      </p:ext>
    </p:extLst>
  </p:cSld>
  <p:clrMapOvr>
    <a:masterClrMapping/>
  </p:clrMapOvr>
  <p:transition spd="slow">
    <p:push dir="u"/>
  </p:transition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pPr/>
              <a:t>12/12/2022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="" xmlns:p14="http://schemas.microsoft.com/office/powerpoint/2010/main" val="1572469830"/>
      </p:ext>
    </p:extLst>
  </p:cSld>
  <p:clrMapOvr>
    <a:masterClrMapping/>
  </p:clrMapOvr>
  <p:transition spd="slow">
    <p:push dir="u"/>
  </p:transition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pPr/>
              <a:t>12/12/2022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="" xmlns:p14="http://schemas.microsoft.com/office/powerpoint/2010/main" val="1022393366"/>
      </p:ext>
    </p:extLst>
  </p:cSld>
  <p:clrMapOvr>
    <a:masterClrMapping/>
  </p:clrMapOvr>
  <p:transition spd="slow">
    <p:push dir="u"/>
  </p:transition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pPr/>
              <a:t>12/12/2022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="" xmlns:p14="http://schemas.microsoft.com/office/powerpoint/2010/main" val="1532924274"/>
      </p:ext>
    </p:extLst>
  </p:cSld>
  <p:clrMapOvr>
    <a:masterClrMapping/>
  </p:clrMapOvr>
  <p:transition spd="slow">
    <p:push dir="u"/>
  </p:transition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pPr/>
              <a:t>12/12/2022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="" xmlns:p14="http://schemas.microsoft.com/office/powerpoint/2010/main" val="1977430078"/>
      </p:ext>
    </p:extLst>
  </p:cSld>
  <p:clrMapOvr>
    <a:masterClrMapping/>
  </p:clrMapOvr>
  <p:transition spd="slow">
    <p:push dir="u"/>
  </p:transition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pPr/>
              <a:t>12/12/2022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="" xmlns:p14="http://schemas.microsoft.com/office/powerpoint/2010/main" val="1563894236"/>
      </p:ext>
    </p:extLst>
  </p:cSld>
  <p:clrMapOvr>
    <a:masterClrMapping/>
  </p:clrMapOvr>
  <p:transition spd="slow">
    <p:push dir="u"/>
  </p:transition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pPr/>
              <a:t>12/12/2022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="" xmlns:p14="http://schemas.microsoft.com/office/powerpoint/2010/main" val="151956575"/>
      </p:ext>
    </p:extLst>
  </p:cSld>
  <p:clrMapOvr>
    <a:masterClrMapping/>
  </p:clrMapOvr>
  <p:transition spd="slow">
    <p:push dir="u"/>
  </p:transition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pPr/>
              <a:t>12/12/2022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="" xmlns:p14="http://schemas.microsoft.com/office/powerpoint/2010/main" val="2294344362"/>
      </p:ext>
    </p:extLst>
  </p:cSld>
  <p:clrMapOvr>
    <a:masterClrMapping/>
  </p:clrMapOvr>
  <p:transition spd="slow">
    <p:push dir="u"/>
  </p:transition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pPr/>
              <a:t>12/12/2022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="" xmlns:p14="http://schemas.microsoft.com/office/powerpoint/2010/main" val="2422763199"/>
      </p:ext>
    </p:extLst>
  </p:cSld>
  <p:clrMapOvr>
    <a:masterClrMapping/>
  </p:clrMapOvr>
  <p:transition spd="slow">
    <p:push dir="u"/>
  </p:transition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pPr/>
              <a:t>12/12/2022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="" xmlns:p14="http://schemas.microsoft.com/office/powerpoint/2010/main" val="834299285"/>
      </p:ext>
    </p:extLst>
  </p:cSld>
  <p:clrMapOvr>
    <a:masterClrMapping/>
  </p:clrMapOvr>
  <p:transition spd="slow">
    <p:push dir="u"/>
  </p:transition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pPr/>
              <a:t>12/12/2022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="" xmlns:p14="http://schemas.microsoft.com/office/powerpoint/2010/main" val="2503420708"/>
      </p:ext>
    </p:extLst>
  </p:cSld>
  <p:clrMapOvr>
    <a:masterClrMapping/>
  </p:clrMapOvr>
  <p:transition spd="slow">
    <p:push dir="u"/>
  </p:transition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3042919142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451C3-0FF4-47C4-B829-773ADF60F88C}" type="datetimeFigureOut">
              <a:rPr lang="en-US" smtClean="0"/>
              <a:pPr/>
              <a:t>12/12/2022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="" xmlns:p14="http://schemas.microsoft.com/office/powerpoint/2010/main" val="280520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5" r:id="rId1"/>
    <p:sldLayoutId id="2147484056" r:id="rId2"/>
    <p:sldLayoutId id="2147484057" r:id="rId3"/>
    <p:sldLayoutId id="2147484058" r:id="rId4"/>
    <p:sldLayoutId id="2147484059" r:id="rId5"/>
    <p:sldLayoutId id="2147484060" r:id="rId6"/>
    <p:sldLayoutId id="2147484061" r:id="rId7"/>
    <p:sldLayoutId id="2147484062" r:id="rId8"/>
    <p:sldLayoutId id="2147484063" r:id="rId9"/>
    <p:sldLayoutId id="2147484064" r:id="rId10"/>
    <p:sldLayoutId id="2147484065" r:id="rId11"/>
    <p:sldLayoutId id="2147484066" r:id="rId12"/>
  </p:sldLayoutIdLst>
  <p:transition spd="slow">
    <p:push dir="u"/>
  </p:transition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11" Type="http://schemas.openxmlformats.org/officeDocument/2006/relationships/image" Target="../media/image9.jpeg"/><Relationship Id="rId5" Type="http://schemas.openxmlformats.org/officeDocument/2006/relationships/image" Target="../media/image1.jpeg"/><Relationship Id="rId10" Type="http://schemas.openxmlformats.org/officeDocument/2006/relationships/image" Target="../media/image8.jpeg"/><Relationship Id="rId4" Type="http://schemas.openxmlformats.org/officeDocument/2006/relationships/image" Target="../media/image7.png"/><Relationship Id="rId9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0.jpeg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jpeg"/><Relationship Id="rId11" Type="http://schemas.openxmlformats.org/officeDocument/2006/relationships/image" Target="../media/image5.jpeg"/><Relationship Id="rId5" Type="http://schemas.openxmlformats.org/officeDocument/2006/relationships/image" Target="../media/image12.jpeg"/><Relationship Id="rId10" Type="http://schemas.openxmlformats.org/officeDocument/2006/relationships/image" Target="../media/image4.png"/><Relationship Id="rId4" Type="http://schemas.openxmlformats.org/officeDocument/2006/relationships/image" Target="../media/image11.jpeg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4.png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5.jpeg"/><Relationship Id="rId5" Type="http://schemas.openxmlformats.org/officeDocument/2006/relationships/image" Target="../media/image16.png"/><Relationship Id="rId10" Type="http://schemas.openxmlformats.org/officeDocument/2006/relationships/image" Target="../media/image4.png"/><Relationship Id="rId4" Type="http://schemas.openxmlformats.org/officeDocument/2006/relationships/image" Target="../media/image15.png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Relationship Id="rId9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2.xml"/><Relationship Id="rId1" Type="http://schemas.openxmlformats.org/officeDocument/2006/relationships/video" Target="../media/media1.mp4"/><Relationship Id="rId5" Type="http://schemas.openxmlformats.org/officeDocument/2006/relationships/image" Target="../media/image21.png"/><Relationship Id="rId4" Type="http://schemas.microsoft.com/office/2007/relationships/media" Target="../media/media1.mp4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Relationship Id="rId9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12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jpeg"/><Relationship Id="rId11" Type="http://schemas.openxmlformats.org/officeDocument/2006/relationships/image" Target="../media/image4.png"/><Relationship Id="rId5" Type="http://schemas.openxmlformats.org/officeDocument/2006/relationships/image" Target="../media/image29.jpeg"/><Relationship Id="rId10" Type="http://schemas.openxmlformats.org/officeDocument/2006/relationships/image" Target="../media/image3.png"/><Relationship Id="rId4" Type="http://schemas.openxmlformats.org/officeDocument/2006/relationships/image" Target="../media/image28.jpeg"/><Relationship Id="rId9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1220179" y="1007136"/>
            <a:ext cx="6930190" cy="29935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1" wrap="square" lIns="91425" tIns="91425" rIns="91425" bIns="91425" anchor="b" anchorCtr="0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" b="1" dirty="0" smtClean="0">
                <a:ln w="22225">
                  <a:solidFill>
                    <a:srgbClr val="294E38"/>
                  </a:solidFill>
                  <a:prstDash val="solid"/>
                </a:ln>
                <a:solidFill>
                  <a:srgbClr val="07B582"/>
                </a:solidFill>
              </a:rPr>
              <a:t>Инклюзивные мастерские </a:t>
            </a:r>
            <a:r>
              <a:rPr lang="ru-RU" sz="2800" b="1" dirty="0" smtClean="0">
                <a:ln>
                  <a:solidFill>
                    <a:srgbClr val="294E38"/>
                  </a:solidFill>
                </a:ln>
                <a:solidFill>
                  <a:srgbClr val="FFC000"/>
                </a:solidFill>
              </a:rPr>
              <a:t>на базе детского загородного лагеря</a:t>
            </a:r>
            <a:br>
              <a:rPr lang="ru-RU" sz="2800" b="1" dirty="0" smtClean="0">
                <a:ln>
                  <a:solidFill>
                    <a:srgbClr val="294E38"/>
                  </a:solidFill>
                </a:ln>
                <a:solidFill>
                  <a:srgbClr val="FFC000"/>
                </a:solidFill>
              </a:rPr>
            </a:br>
            <a:r>
              <a:rPr lang="ru-RU" sz="2800" b="1" dirty="0" smtClean="0">
                <a:ln>
                  <a:solidFill>
                    <a:srgbClr val="294E38"/>
                  </a:solidFill>
                </a:ln>
                <a:solidFill>
                  <a:srgbClr val="FFC000"/>
                </a:solidFill>
              </a:rPr>
              <a:t>с круглосуточным пребыванием</a:t>
            </a:r>
            <a:r>
              <a:rPr lang="ru-RU" sz="2800" dirty="0">
                <a:ln>
                  <a:solidFill>
                    <a:srgbClr val="294E38"/>
                  </a:solidFill>
                </a:ln>
                <a:solidFill>
                  <a:srgbClr val="294E38"/>
                </a:solidFill>
              </a:rPr>
              <a:t/>
            </a:r>
            <a:br>
              <a:rPr lang="ru-RU" sz="2800" dirty="0">
                <a:ln>
                  <a:solidFill>
                    <a:srgbClr val="294E38"/>
                  </a:solidFill>
                </a:ln>
                <a:solidFill>
                  <a:srgbClr val="294E38"/>
                </a:solidFill>
              </a:rPr>
            </a:br>
            <a:r>
              <a:rPr lang="ru" sz="2700" b="1" dirty="0" smtClean="0">
                <a:ln w="22225">
                  <a:solidFill>
                    <a:srgbClr val="294E38"/>
                  </a:solidFill>
                  <a:prstDash val="solid"/>
                </a:ln>
                <a:solidFill>
                  <a:srgbClr val="FFC000"/>
                </a:solidFill>
              </a:rPr>
              <a:t> </a:t>
            </a:r>
            <a:endParaRPr sz="2700" b="1" dirty="0">
              <a:ln w="22225">
                <a:solidFill>
                  <a:srgbClr val="294E38"/>
                </a:solidFill>
                <a:prstDash val="solid"/>
              </a:ln>
              <a:solidFill>
                <a:srgbClr val="FFC000"/>
              </a:solidFill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1150200" y="4115038"/>
            <a:ext cx="6858000" cy="3872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>
                <a:ln>
                  <a:solidFill>
                    <a:srgbClr val="294E38"/>
                  </a:solidFill>
                </a:ln>
                <a:solidFill>
                  <a:srgbClr val="294E38"/>
                </a:solidFill>
              </a:rPr>
              <a:t>УдГУ, Ижевск, 2022</a:t>
            </a:r>
            <a:endParaRPr dirty="0">
              <a:ln>
                <a:solidFill>
                  <a:srgbClr val="294E38"/>
                </a:solidFill>
              </a:ln>
              <a:solidFill>
                <a:srgbClr val="294E38"/>
              </a:solidFill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4294967295"/>
          </p:nvPr>
        </p:nvSpPr>
        <p:spPr>
          <a:xfrm>
            <a:off x="318350" y="4466538"/>
            <a:ext cx="8521700" cy="4584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>
                <a:ln>
                  <a:solidFill>
                    <a:srgbClr val="294E38"/>
                  </a:solidFill>
                </a:ln>
                <a:solidFill>
                  <a:srgbClr val="294E38"/>
                </a:solidFill>
              </a:rPr>
              <a:t>Образовательный проект</a:t>
            </a:r>
            <a:endParaRPr dirty="0">
              <a:ln>
                <a:solidFill>
                  <a:srgbClr val="294E38"/>
                </a:solidFill>
              </a:ln>
              <a:solidFill>
                <a:srgbClr val="294E38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209158" y="0"/>
            <a:ext cx="8390580" cy="947214"/>
            <a:chOff x="209158" y="0"/>
            <a:chExt cx="8390580" cy="947214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9738" y="0"/>
              <a:ext cx="1080000" cy="947214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158" y="194273"/>
              <a:ext cx="684032" cy="684032"/>
            </a:xfrm>
            <a:prstGeom prst="rect">
              <a:avLst/>
            </a:prstGeom>
          </p:spPr>
        </p:pic>
        <p:pic>
          <p:nvPicPr>
            <p:cNvPr id="9" name="Picture 2" descr="Сбор заявок на участие в реализации программы интенсивного обучения проекта  «Остров 10-22»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0179" y="210127"/>
              <a:ext cx="1259973" cy="65645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60451" y="170210"/>
              <a:ext cx="2156245" cy="709474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7168" y="180473"/>
              <a:ext cx="2562726" cy="705030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4419" y="0"/>
            <a:ext cx="2239581" cy="51435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t="13772" b="14620"/>
          <a:stretch/>
        </p:blipFill>
        <p:spPr>
          <a:xfrm>
            <a:off x="0" y="0"/>
            <a:ext cx="2410161" cy="5143500"/>
          </a:xfrm>
          <a:prstGeom prst="rect">
            <a:avLst/>
          </a:prstGeom>
        </p:spPr>
      </p:pic>
      <p:sp>
        <p:nvSpPr>
          <p:cNvPr id="6" name="Google Shape;68;p15"/>
          <p:cNvSpPr txBox="1">
            <a:spLocks/>
          </p:cNvSpPr>
          <p:nvPr/>
        </p:nvSpPr>
        <p:spPr>
          <a:xfrm>
            <a:off x="553452" y="4320644"/>
            <a:ext cx="3594635" cy="454337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 fontScale="25000" lnSpcReduction="20000"/>
          </a:bodyPr>
          <a:lstStyle>
            <a:lvl1pPr marL="457200" lvl="0" indent="-3429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ru-RU" sz="9600" b="1" dirty="0" smtClean="0"/>
              <a:t>Ребенок </a:t>
            </a:r>
            <a:r>
              <a:rPr lang="ru-RU" sz="9600" b="1" dirty="0"/>
              <a:t>с </a:t>
            </a:r>
            <a:r>
              <a:rPr lang="ru-RU" sz="9600" b="1" dirty="0" smtClean="0"/>
              <a:t>ОВЗ (потребитель услуг)</a:t>
            </a:r>
            <a:endParaRPr lang="ru-RU" sz="9600" dirty="0"/>
          </a:p>
          <a:p>
            <a:pPr marL="0" indent="0" algn="just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sz="2300" dirty="0" smtClean="0"/>
              <a:t>		</a:t>
            </a:r>
            <a:endParaRPr lang="ru-RU" sz="2300" dirty="0"/>
          </a:p>
        </p:txBody>
      </p:sp>
      <p:sp>
        <p:nvSpPr>
          <p:cNvPr id="8" name="Google Shape;68;p15"/>
          <p:cNvSpPr txBox="1">
            <a:spLocks/>
          </p:cNvSpPr>
          <p:nvPr/>
        </p:nvSpPr>
        <p:spPr>
          <a:xfrm>
            <a:off x="4729590" y="4241008"/>
            <a:ext cx="4293848" cy="613611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 fontScale="25000" lnSpcReduction="20000"/>
          </a:bodyPr>
          <a:lstStyle>
            <a:lvl1pPr marL="457200" lvl="0" indent="-3429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ru-RU" sz="9600" b="1" dirty="0" smtClean="0"/>
              <a:t>Родитель ребенка </a:t>
            </a:r>
            <a:r>
              <a:rPr lang="ru-RU" sz="9600" b="1" dirty="0"/>
              <a:t>с </a:t>
            </a:r>
            <a:r>
              <a:rPr lang="ru-RU" sz="9600" b="1" dirty="0" smtClean="0"/>
              <a:t>ОВЗ (заказчик услуг)</a:t>
            </a:r>
            <a:endParaRPr lang="ru-RU" sz="9600" dirty="0"/>
          </a:p>
          <a:p>
            <a:pPr marL="0" indent="0" algn="just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sz="2300" dirty="0" smtClean="0"/>
              <a:t>		</a:t>
            </a:r>
            <a:endParaRPr lang="ru-RU" sz="2300" dirty="0"/>
          </a:p>
        </p:txBody>
      </p:sp>
      <p:grpSp>
        <p:nvGrpSpPr>
          <p:cNvPr id="13" name="Группа 12"/>
          <p:cNvGrpSpPr/>
          <p:nvPr/>
        </p:nvGrpSpPr>
        <p:grpSpPr>
          <a:xfrm>
            <a:off x="1540043" y="192505"/>
            <a:ext cx="6352674" cy="601579"/>
            <a:chOff x="209158" y="0"/>
            <a:chExt cx="8390580" cy="947214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9738" y="0"/>
              <a:ext cx="1080000" cy="947214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9158" y="194273"/>
              <a:ext cx="684032" cy="684032"/>
            </a:xfrm>
            <a:prstGeom prst="rect">
              <a:avLst/>
            </a:prstGeom>
          </p:spPr>
        </p:pic>
        <p:pic>
          <p:nvPicPr>
            <p:cNvPr id="10" name="Picture 2" descr="Сбор заявок на участие в реализации программы интенсивного обучения проекта  «Остров 10-22»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0179" y="210127"/>
              <a:ext cx="1259973" cy="65645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660451" y="170210"/>
              <a:ext cx="2156245" cy="709474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7168" y="180473"/>
              <a:ext cx="2562726" cy="705030"/>
            </a:xfrm>
            <a:prstGeom prst="rect">
              <a:avLst/>
            </a:prstGeom>
          </p:spPr>
        </p:pic>
      </p:grpSp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1780674" y="890336"/>
            <a:ext cx="5678905" cy="4572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 smtClean="0">
                <a:ln w="22225">
                  <a:solidFill>
                    <a:srgbClr val="F9D010"/>
                  </a:solidFill>
                  <a:prstDash val="solid"/>
                </a:ln>
                <a:solidFill>
                  <a:srgbClr val="F9D010"/>
                </a:solidFill>
              </a:rPr>
              <a:t>О проекте</a:t>
            </a:r>
            <a:endParaRPr b="1" dirty="0">
              <a:ln w="22225">
                <a:solidFill>
                  <a:srgbClr val="F9D010"/>
                </a:solidFill>
                <a:prstDash val="solid"/>
              </a:ln>
              <a:solidFill>
                <a:srgbClr val="F9D010"/>
              </a:solidFill>
            </a:endParaRPr>
          </a:p>
        </p:txBody>
      </p:sp>
      <p:pic>
        <p:nvPicPr>
          <p:cNvPr id="3" name="Picture 4" descr="https://sun9-33.userapi.com/impg/CwWJdRyHTYwGs8MGiWB31drBjKfCwrivFSBx1Q/pMFlOV-56Jg.jpg?size=1280x853&amp;quality=95&amp;sign=88f15ce1a84eb106c0df744a2bf14fae&amp;type=album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53452" y="1552548"/>
            <a:ext cx="3732627" cy="248744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09E1A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0" name="Picture 6" descr="https://sun9-41.userapi.com/impg/c858124/v858124841/11eb4b/gVNEaXY9mlM.jpg?size=1280x853&amp;quality=96&amp;sign=7b975f14ac7f8c5dc2480944d1b663c8&amp;type=album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914201" y="1552548"/>
            <a:ext cx="3696026" cy="246305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09E1A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t="16211" b="12180"/>
          <a:stretch/>
        </p:blipFill>
        <p:spPr>
          <a:xfrm>
            <a:off x="0" y="0"/>
            <a:ext cx="2410161" cy="5143500"/>
          </a:xfrm>
          <a:prstGeom prst="rect">
            <a:avLst/>
          </a:prstGeom>
        </p:spPr>
      </p:pic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35763" y="912584"/>
            <a:ext cx="8520600" cy="4934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 smtClean="0">
                <a:ln w="22225">
                  <a:solidFill>
                    <a:srgbClr val="F9D010"/>
                  </a:solidFill>
                  <a:prstDash val="solid"/>
                </a:ln>
                <a:solidFill>
                  <a:srgbClr val="F9D010"/>
                </a:solidFill>
              </a:rPr>
              <a:t>О проекте</a:t>
            </a:r>
            <a:endParaRPr b="1" dirty="0">
              <a:ln w="22225">
                <a:solidFill>
                  <a:srgbClr val="F9D010"/>
                </a:solidFill>
                <a:prstDash val="solid"/>
              </a:ln>
              <a:solidFill>
                <a:srgbClr val="F9D010"/>
              </a:solidFill>
            </a:endParaRPr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2179318" y="3014469"/>
            <a:ext cx="6404151" cy="20092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457200" algn="just">
              <a:spcAft>
                <a:spcPts val="1200"/>
              </a:spcAft>
              <a:buNone/>
            </a:pPr>
            <a:r>
              <a:rPr lang="ru-RU" b="1" dirty="0" smtClean="0"/>
              <a:t>Решение:</a:t>
            </a:r>
            <a:r>
              <a:rPr lang="ru-RU" dirty="0" smtClean="0"/>
              <a:t> Организация </a:t>
            </a:r>
            <a:r>
              <a:rPr lang="ru-RU" b="1" dirty="0" smtClean="0"/>
              <a:t>круглосуточного пребывания </a:t>
            </a:r>
            <a:r>
              <a:rPr lang="ru-RU" dirty="0" smtClean="0"/>
              <a:t>детей </a:t>
            </a:r>
            <a:r>
              <a:rPr lang="ru-RU" dirty="0"/>
              <a:t>на территории детского лагеря</a:t>
            </a:r>
            <a:r>
              <a:rPr lang="ru-RU" dirty="0" smtClean="0"/>
              <a:t>, создание </a:t>
            </a:r>
            <a:r>
              <a:rPr lang="ru-RU" dirty="0"/>
              <a:t>условий для проведения </a:t>
            </a:r>
            <a:r>
              <a:rPr lang="ru-RU" b="1" dirty="0"/>
              <a:t>досуговых мероприятий</a:t>
            </a:r>
            <a:r>
              <a:rPr lang="ru-RU" dirty="0"/>
              <a:t>, </a:t>
            </a:r>
            <a:r>
              <a:rPr lang="ru-RU" b="1" dirty="0" smtClean="0"/>
              <a:t>инклюзивных мастерских для ранней профориентации </a:t>
            </a:r>
            <a:r>
              <a:rPr lang="ru-RU" dirty="0" smtClean="0"/>
              <a:t>детей, в том числе с ОВЗ.</a:t>
            </a:r>
          </a:p>
          <a:p>
            <a:pPr indent="-457200" algn="just">
              <a:spcAft>
                <a:spcPts val="1200"/>
              </a:spcAft>
              <a:buFont typeface="+mj-lt"/>
              <a:buAutoNum type="arabicPeriod"/>
            </a:pP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179318" y="1406022"/>
            <a:ext cx="6530339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100" b="1" dirty="0" smtClean="0"/>
              <a:t>Проблема</a:t>
            </a:r>
            <a:r>
              <a:rPr lang="ru-RU" sz="2100" b="1" dirty="0" smtClean="0"/>
              <a:t>: </a:t>
            </a:r>
            <a:r>
              <a:rPr lang="ru-RU" sz="2000" dirty="0" smtClean="0"/>
              <a:t>отсутствие эффективных методик для создания организационно- педагогических условий для социализации, самоопределения (профориентации) и полноценного участия в</a:t>
            </a:r>
            <a:r>
              <a:rPr lang="ru-RU" sz="2400" dirty="0" smtClean="0"/>
              <a:t> </a:t>
            </a:r>
            <a:r>
              <a:rPr lang="ru-RU" sz="2000" dirty="0" smtClean="0"/>
              <a:t>общественной жизни детей с ОВЗ.</a:t>
            </a:r>
            <a:endParaRPr lang="ru-RU" sz="2400" dirty="0" smtClean="0"/>
          </a:p>
          <a:p>
            <a:pPr indent="457200" algn="just"/>
            <a:endParaRPr lang="ru-RU" sz="2100" dirty="0"/>
          </a:p>
        </p:txBody>
      </p:sp>
      <p:grpSp>
        <p:nvGrpSpPr>
          <p:cNvPr id="13" name="Группа 12"/>
          <p:cNvGrpSpPr/>
          <p:nvPr/>
        </p:nvGrpSpPr>
        <p:grpSpPr>
          <a:xfrm>
            <a:off x="1540043" y="204537"/>
            <a:ext cx="6352674" cy="601579"/>
            <a:chOff x="209158" y="0"/>
            <a:chExt cx="8390580" cy="947214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9738" y="0"/>
              <a:ext cx="1080000" cy="947214"/>
            </a:xfrm>
            <a:prstGeom prst="rect">
              <a:avLst/>
            </a:prstGeom>
          </p:spPr>
        </p:pic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9158" y="194273"/>
              <a:ext cx="684032" cy="684032"/>
            </a:xfrm>
            <a:prstGeom prst="rect">
              <a:avLst/>
            </a:prstGeom>
          </p:spPr>
        </p:pic>
        <p:pic>
          <p:nvPicPr>
            <p:cNvPr id="16" name="Picture 2" descr="Сбор заявок на участие в реализации программы интенсивного обучения проекта  «Остров 10-22»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0179" y="210127"/>
              <a:ext cx="1259973" cy="65645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60451" y="170210"/>
              <a:ext cx="2156245" cy="709474"/>
            </a:xfrm>
            <a:prstGeom prst="rect">
              <a:avLst/>
            </a:prstGeom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7168" y="180473"/>
              <a:ext cx="2562726" cy="705030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2"/>
          <p:cNvSpPr txBox="1">
            <a:spLocks/>
          </p:cNvSpPr>
          <p:nvPr/>
        </p:nvSpPr>
        <p:spPr>
          <a:xfrm>
            <a:off x="540001" y="1243834"/>
            <a:ext cx="3392746" cy="12702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endParaRPr lang="ru-RU" b="1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716280" y="998621"/>
            <a:ext cx="8427720" cy="380561"/>
          </a:xfrm>
        </p:spPr>
        <p:txBody>
          <a:bodyPr>
            <a:normAutofit fontScale="90000"/>
          </a:bodyPr>
          <a:lstStyle/>
          <a:p>
            <a:pPr algn="ctr"/>
            <a:r>
              <a:rPr lang="ru" sz="3200" b="1" dirty="0" smtClean="0">
                <a:ln w="22225">
                  <a:solidFill>
                    <a:srgbClr val="F9D010"/>
                  </a:solidFill>
                  <a:prstDash val="solid"/>
                </a:ln>
                <a:solidFill>
                  <a:srgbClr val="F9D010"/>
                </a:solidFill>
              </a:rPr>
              <a:t>Результаты исследований</a:t>
            </a:r>
            <a:endParaRPr lang="ru-RU" sz="3000" dirty="0">
              <a:ln>
                <a:solidFill>
                  <a:srgbClr val="FFC000"/>
                </a:solidFill>
              </a:ln>
              <a:solidFill>
                <a:srgbClr val="FEE582"/>
              </a:solidFill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1540043" y="192505"/>
            <a:ext cx="6352674" cy="601579"/>
            <a:chOff x="209158" y="0"/>
            <a:chExt cx="8390580" cy="947214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9738" y="0"/>
              <a:ext cx="1080000" cy="947214"/>
            </a:xfrm>
            <a:prstGeom prst="rect">
              <a:avLst/>
            </a:prstGeom>
          </p:spPr>
        </p:pic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158" y="194273"/>
              <a:ext cx="684032" cy="684032"/>
            </a:xfrm>
            <a:prstGeom prst="rect">
              <a:avLst/>
            </a:prstGeom>
          </p:spPr>
        </p:pic>
        <p:pic>
          <p:nvPicPr>
            <p:cNvPr id="18" name="Picture 2" descr="Сбор заявок на участие в реализации программы интенсивного обучения проекта  «Остров 10-22»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0179" y="210127"/>
              <a:ext cx="1259973" cy="65645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60451" y="170210"/>
              <a:ext cx="2156245" cy="709474"/>
            </a:xfrm>
            <a:prstGeom prst="rect">
              <a:avLst/>
            </a:prstGeom>
          </p:spPr>
        </p:pic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7168" y="180473"/>
              <a:ext cx="2562726" cy="705030"/>
            </a:xfrm>
            <a:prstGeom prst="rect">
              <a:avLst/>
            </a:prstGeom>
          </p:spPr>
        </p:pic>
      </p:grpSp>
      <p:graphicFrame>
        <p:nvGraphicFramePr>
          <p:cNvPr id="27" name="Таблица 2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24134293"/>
              </p:ext>
            </p:extLst>
          </p:nvPr>
        </p:nvGraphicFramePr>
        <p:xfrm>
          <a:off x="609597" y="1574467"/>
          <a:ext cx="8089234" cy="2950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46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0446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5220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Исследования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9E1A3">
                            <a:tint val="66000"/>
                            <a:satMod val="160000"/>
                          </a:srgbClr>
                        </a:gs>
                        <a:gs pos="50000">
                          <a:srgbClr val="09E1A3">
                            <a:tint val="44500"/>
                            <a:satMod val="160000"/>
                          </a:srgbClr>
                        </a:gs>
                        <a:gs pos="100000">
                          <a:srgbClr val="09E1A3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Выводы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EE582">
                            <a:tint val="66000"/>
                            <a:satMod val="160000"/>
                          </a:srgbClr>
                        </a:gs>
                        <a:gs pos="50000">
                          <a:srgbClr val="FEE582">
                            <a:tint val="44500"/>
                            <a:satMod val="160000"/>
                          </a:srgbClr>
                        </a:gs>
                        <a:gs pos="100000">
                          <a:srgbClr val="FEE582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7293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1. Анализ аналогов инклюзивных</a:t>
                      </a:r>
                      <a:r>
                        <a:rPr lang="ru-RU" sz="1600" baseline="0" dirty="0" smtClean="0"/>
                        <a:t> мастерских на базе загородных лагерей</a:t>
                      </a:r>
                      <a:r>
                        <a:rPr lang="ru-RU" sz="1600" dirty="0" smtClean="0"/>
                        <a:t> в г. Ижевск, УР,</a:t>
                      </a:r>
                      <a:r>
                        <a:rPr lang="ru-RU" sz="1600" baseline="0" dirty="0" smtClean="0"/>
                        <a:t> РФ, США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9E1A3">
                            <a:tint val="66000"/>
                            <a:satMod val="160000"/>
                          </a:srgbClr>
                        </a:gs>
                        <a:gs pos="50000">
                          <a:srgbClr val="09E1A3">
                            <a:tint val="44500"/>
                            <a:satMod val="160000"/>
                          </a:srgbClr>
                        </a:gs>
                        <a:gs pos="100000">
                          <a:srgbClr val="09E1A3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Для детей,</a:t>
                      </a:r>
                      <a:r>
                        <a:rPr lang="ru-RU" sz="1600" baseline="0" dirty="0" smtClean="0"/>
                        <a:t> в т.ч. С ОВЗ в УР нет практики синтеза инклюзивный  отдых – досуг -мастерские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EE582">
                            <a:tint val="66000"/>
                            <a:satMod val="160000"/>
                          </a:srgbClr>
                        </a:gs>
                        <a:gs pos="50000">
                          <a:srgbClr val="FEE582">
                            <a:tint val="44500"/>
                            <a:satMod val="160000"/>
                          </a:srgbClr>
                        </a:gs>
                        <a:gs pos="100000">
                          <a:srgbClr val="FEE582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2208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2.  Анкетирование среди родителей (законных представителей), детей, в т.ч.</a:t>
                      </a:r>
                      <a:r>
                        <a:rPr lang="ru-RU" sz="1600" baseline="0" dirty="0" smtClean="0"/>
                        <a:t> с ОВЗ, педагогов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9E1A3">
                            <a:tint val="66000"/>
                            <a:satMod val="160000"/>
                          </a:srgbClr>
                        </a:gs>
                        <a:gs pos="50000">
                          <a:srgbClr val="09E1A3">
                            <a:tint val="44500"/>
                            <a:satMod val="160000"/>
                          </a:srgbClr>
                        </a:gs>
                        <a:gs pos="100000">
                          <a:srgbClr val="09E1A3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Дети</a:t>
                      </a:r>
                      <a:r>
                        <a:rPr lang="ru-RU" sz="1600" baseline="0" dirty="0" smtClean="0"/>
                        <a:t> и родители проявили интерес к инклюзивным мастерским;  у педагогов имеется опыт работы с детьми с ОВЗ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EE582">
                            <a:tint val="66000"/>
                            <a:satMod val="160000"/>
                          </a:srgbClr>
                        </a:gs>
                        <a:gs pos="50000">
                          <a:srgbClr val="FEE582">
                            <a:tint val="44500"/>
                            <a:satMod val="160000"/>
                          </a:srgbClr>
                        </a:gs>
                        <a:gs pos="100000">
                          <a:srgbClr val="FEE582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2208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3.  Анализ </a:t>
                      </a:r>
                      <a:r>
                        <a:rPr lang="ru-RU" sz="1600" dirty="0" err="1" smtClean="0"/>
                        <a:t>СУЗов</a:t>
                      </a:r>
                      <a:r>
                        <a:rPr lang="ru-RU" sz="1600" dirty="0" smtClean="0"/>
                        <a:t>, ВУЗов</a:t>
                      </a:r>
                      <a:r>
                        <a:rPr lang="ru-RU" sz="1600" baseline="0" dirty="0" smtClean="0"/>
                        <a:t>, где могут обучаться дети-инвалиды, дети с ОВЗ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9E1A3">
                            <a:tint val="66000"/>
                            <a:satMod val="160000"/>
                          </a:srgbClr>
                        </a:gs>
                        <a:gs pos="50000">
                          <a:srgbClr val="09E1A3">
                            <a:tint val="44500"/>
                            <a:satMod val="160000"/>
                          </a:srgbClr>
                        </a:gs>
                        <a:gs pos="100000">
                          <a:srgbClr val="09E1A3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Актуальность инклюзивных мастерских, профессиональных</a:t>
                      </a:r>
                      <a:r>
                        <a:rPr lang="ru-RU" sz="1600" baseline="0" dirty="0" smtClean="0"/>
                        <a:t> проб для детей УР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EE582">
                            <a:tint val="66000"/>
                            <a:satMod val="160000"/>
                          </a:srgbClr>
                        </a:gs>
                        <a:gs pos="50000">
                          <a:srgbClr val="FEE582">
                            <a:tint val="44500"/>
                            <a:satMod val="160000"/>
                          </a:srgbClr>
                        </a:gs>
                        <a:gs pos="100000">
                          <a:srgbClr val="FEE582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9900378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Kids Indoor Play Gym | We Rock The Spectrum Kid's Gym |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815"/>
          <a:stretch/>
        </p:blipFill>
        <p:spPr bwMode="auto">
          <a:xfrm>
            <a:off x="5961231" y="3134757"/>
            <a:ext cx="2713440" cy="1778436"/>
          </a:xfrm>
          <a:prstGeom prst="rect">
            <a:avLst/>
          </a:prstGeom>
          <a:noFill/>
          <a:ln w="38100">
            <a:solidFill>
              <a:srgbClr val="07B582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0" y="204716"/>
            <a:ext cx="2677159" cy="37781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dirty="0" smtClean="0">
                <a:ln w="22225">
                  <a:solidFill>
                    <a:srgbClr val="F9D010"/>
                  </a:solidFill>
                  <a:prstDash val="solid"/>
                </a:ln>
                <a:solidFill>
                  <a:srgbClr val="F9D010"/>
                </a:solidFill>
              </a:rPr>
              <a:t>Аналоги решения</a:t>
            </a:r>
            <a:endParaRPr sz="2400" b="1" dirty="0">
              <a:ln w="22225">
                <a:solidFill>
                  <a:srgbClr val="F9D010"/>
                </a:solidFill>
                <a:prstDash val="solid"/>
              </a:ln>
              <a:solidFill>
                <a:srgbClr val="F9D010"/>
              </a:solidFill>
            </a:endParaRPr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3025139" y="933448"/>
            <a:ext cx="6003141" cy="9262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indent="-457200">
              <a:spcAft>
                <a:spcPts val="1200"/>
              </a:spcAft>
              <a:buFont typeface="+mj-lt"/>
              <a:buAutoNum type="arabicPeriod"/>
            </a:pPr>
            <a:r>
              <a:rPr lang="ru-RU" dirty="0"/>
              <a:t>Инклюзивные мастерские для людей с ментальными нарушениями </a:t>
            </a:r>
            <a:r>
              <a:rPr lang="ru-RU" dirty="0" smtClean="0"/>
              <a:t>«Да</a:t>
            </a:r>
            <a:r>
              <a:rPr lang="ru-RU" dirty="0"/>
              <a:t>! Могу</a:t>
            </a:r>
            <a:r>
              <a:rPr lang="ru-RU" dirty="0" smtClean="0"/>
              <a:t>!» (Россия, Ижевск)</a:t>
            </a:r>
          </a:p>
          <a:p>
            <a:pPr indent="-457200">
              <a:spcAft>
                <a:spcPts val="1200"/>
              </a:spcAft>
              <a:buFont typeface="+mj-lt"/>
              <a:buAutoNum type="arabicPeriod"/>
            </a:pPr>
            <a:endParaRPr lang="ru-RU" dirty="0" smtClean="0"/>
          </a:p>
        </p:txBody>
      </p:sp>
      <p:pic>
        <p:nvPicPr>
          <p:cNvPr id="1028" name="Picture 4" descr="https://storage.yandexcloud.net/dobro-static/prod/images/5ce646cc-5a3a-d958-5794-6f76890d5ffc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220"/>
          <a:stretch/>
        </p:blipFill>
        <p:spPr bwMode="auto">
          <a:xfrm>
            <a:off x="396477" y="981757"/>
            <a:ext cx="2473734" cy="1603463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86;p18"/>
          <p:cNvSpPr txBox="1">
            <a:spLocks/>
          </p:cNvSpPr>
          <p:nvPr/>
        </p:nvSpPr>
        <p:spPr>
          <a:xfrm>
            <a:off x="540001" y="4410429"/>
            <a:ext cx="5260278" cy="733071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 fontScale="85000" lnSpcReduction="20000"/>
          </a:bodyPr>
          <a:lstStyle>
            <a:lvl1pPr marL="457200" lvl="0" indent="-3429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dirty="0" smtClean="0"/>
              <a:t>4.     Летний лагерь </a:t>
            </a:r>
            <a:r>
              <a:rPr lang="ru-RU" dirty="0" err="1" smtClean="0"/>
              <a:t>We</a:t>
            </a:r>
            <a:r>
              <a:rPr lang="ru-RU" dirty="0" smtClean="0"/>
              <a:t> </a:t>
            </a:r>
            <a:r>
              <a:rPr lang="ru-RU" dirty="0" err="1" smtClean="0"/>
              <a:t>Rock</a:t>
            </a:r>
            <a:r>
              <a:rPr lang="ru-RU" dirty="0" smtClean="0"/>
              <a:t> </a:t>
            </a:r>
            <a:r>
              <a:rPr lang="ru-RU" dirty="0" err="1" smtClean="0"/>
              <a:t>the</a:t>
            </a:r>
            <a:r>
              <a:rPr lang="ru-RU" dirty="0" smtClean="0"/>
              <a:t> </a:t>
            </a:r>
            <a:r>
              <a:rPr lang="ru-RU" dirty="0" err="1" smtClean="0"/>
              <a:t>Spectrum</a:t>
            </a:r>
            <a:r>
              <a:rPr lang="ru-RU" dirty="0" smtClean="0"/>
              <a:t> </a:t>
            </a:r>
            <a:r>
              <a:rPr lang="ru-RU" dirty="0" err="1" smtClean="0"/>
              <a:t>Kid’s</a:t>
            </a:r>
            <a:r>
              <a:rPr lang="ru-RU" dirty="0" smtClean="0"/>
              <a:t> </a:t>
            </a:r>
            <a:r>
              <a:rPr lang="ru-RU" dirty="0" err="1" smtClean="0"/>
              <a:t>Gym</a:t>
            </a:r>
            <a:r>
              <a:rPr lang="ru-RU" dirty="0" smtClean="0"/>
              <a:t> (США, Калифорния)</a:t>
            </a:r>
            <a:endParaRPr lang="ru-RU" dirty="0"/>
          </a:p>
        </p:txBody>
      </p:sp>
      <p:sp>
        <p:nvSpPr>
          <p:cNvPr id="11" name="Google Shape;86;p18"/>
          <p:cNvSpPr txBox="1">
            <a:spLocks/>
          </p:cNvSpPr>
          <p:nvPr/>
        </p:nvSpPr>
        <p:spPr>
          <a:xfrm>
            <a:off x="228396" y="3375848"/>
            <a:ext cx="4053840" cy="938181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 fontScale="85000" lnSpcReduction="20000"/>
          </a:bodyPr>
          <a:lstStyle>
            <a:lvl1pPr marL="457200" lvl="0" indent="-3429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dirty="0" smtClean="0"/>
              <a:t>3.     Инклюзивная гончарная мастерская «Солнышко в ладошках» (Россия, Ростов-на-Дону)</a:t>
            </a:r>
          </a:p>
        </p:txBody>
      </p:sp>
      <p:pic>
        <p:nvPicPr>
          <p:cNvPr id="1034" name="Picture 10" descr="https://sun9-83.userapi.com/impg/vV5IvWY2iAfBE4kUlJAgc3j23V-mP-CDTddPAg/C-Za6hBdmeQ.jpg?size=1600x1200&amp;quality=95&amp;sign=b178f7c5171b2da888756a1d9987ba00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0971" y="1606896"/>
            <a:ext cx="2230068" cy="1672552"/>
          </a:xfrm>
          <a:prstGeom prst="rect">
            <a:avLst/>
          </a:prstGeom>
          <a:solidFill>
            <a:srgbClr val="07B582"/>
          </a:solidFill>
          <a:ln w="28575">
            <a:solidFill>
              <a:srgbClr val="07B582"/>
            </a:solidFill>
          </a:ln>
        </p:spPr>
      </p:pic>
      <p:pic>
        <p:nvPicPr>
          <p:cNvPr id="1030" name="Picture 6" descr="Инклюзивная гончарная мастерская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2236" y="2462103"/>
            <a:ext cx="2419331" cy="1611840"/>
          </a:xfrm>
          <a:prstGeom prst="rect">
            <a:avLst/>
          </a:prstGeom>
          <a:noFill/>
          <a:ln w="28575">
            <a:solidFill>
              <a:srgbClr val="FFFF0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Google Shape;86;p18"/>
          <p:cNvSpPr txBox="1">
            <a:spLocks/>
          </p:cNvSpPr>
          <p:nvPr/>
        </p:nvSpPr>
        <p:spPr>
          <a:xfrm>
            <a:off x="4746971" y="1649174"/>
            <a:ext cx="4343689" cy="812929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 fontScale="85000" lnSpcReduction="10000"/>
          </a:bodyPr>
          <a:lstStyle>
            <a:lvl1pPr marL="457200" lvl="0" indent="-3429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ru-RU" dirty="0" smtClean="0"/>
              <a:t>2.     Школа кулинарного искусства для людей ОВЗ (Россия, Набережные Челны)</a:t>
            </a:r>
          </a:p>
          <a:p>
            <a:pPr indent="-457200">
              <a:spcAft>
                <a:spcPts val="1200"/>
              </a:spcAft>
              <a:buFont typeface="+mj-lt"/>
              <a:buAutoNum type="arabicPeriod"/>
            </a:pPr>
            <a:endParaRPr lang="ru-RU" dirty="0" smtClean="0"/>
          </a:p>
        </p:txBody>
      </p:sp>
      <p:grpSp>
        <p:nvGrpSpPr>
          <p:cNvPr id="12" name="Группа 14"/>
          <p:cNvGrpSpPr/>
          <p:nvPr/>
        </p:nvGrpSpPr>
        <p:grpSpPr>
          <a:xfrm>
            <a:off x="2791326" y="178857"/>
            <a:ext cx="6352674" cy="601579"/>
            <a:chOff x="209158" y="0"/>
            <a:chExt cx="8390580" cy="947214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9738" y="0"/>
              <a:ext cx="1080000" cy="947214"/>
            </a:xfrm>
            <a:prstGeom prst="rect">
              <a:avLst/>
            </a:prstGeom>
          </p:spPr>
        </p:pic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158" y="194273"/>
              <a:ext cx="684032" cy="684032"/>
            </a:xfrm>
            <a:prstGeom prst="rect">
              <a:avLst/>
            </a:prstGeom>
          </p:spPr>
        </p:pic>
        <p:pic>
          <p:nvPicPr>
            <p:cNvPr id="16" name="Picture 2" descr="Сбор заявок на участие в реализации программы интенсивного обучения проекта  «Остров 10-22»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0179" y="210127"/>
              <a:ext cx="1259973" cy="65645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660451" y="170210"/>
              <a:ext cx="2156245" cy="709474"/>
            </a:xfrm>
            <a:prstGeom prst="rect">
              <a:avLst/>
            </a:prstGeom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7168" y="180473"/>
              <a:ext cx="2562726" cy="705030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4210" y="887104"/>
            <a:ext cx="6127845" cy="504967"/>
          </a:xfrm>
        </p:spPr>
        <p:txBody>
          <a:bodyPr>
            <a:normAutofit/>
          </a:bodyPr>
          <a:lstStyle/>
          <a:p>
            <a:pPr algn="ctr"/>
            <a:r>
              <a:rPr lang="ru" sz="2400" b="1" dirty="0" smtClean="0">
                <a:ln w="22225">
                  <a:solidFill>
                    <a:srgbClr val="F9D010"/>
                  </a:solidFill>
                  <a:prstDash val="solid"/>
                </a:ln>
                <a:solidFill>
                  <a:srgbClr val="F9D010"/>
                </a:solidFill>
              </a:rPr>
              <a:t>Результаты исследования </a:t>
            </a:r>
            <a:endParaRPr lang="ru-RU" sz="3000" dirty="0">
              <a:ln>
                <a:solidFill>
                  <a:srgbClr val="FFC000"/>
                </a:solidFill>
              </a:ln>
              <a:solidFill>
                <a:srgbClr val="FEE582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94591" y="1544775"/>
            <a:ext cx="1807029" cy="1857829"/>
          </a:xfrm>
          <a:prstGeom prst="ellipse">
            <a:avLst/>
          </a:prstGeom>
          <a:solidFill>
            <a:srgbClr val="07B5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11 500 </a:t>
            </a:r>
            <a:r>
              <a:rPr lang="ru-RU" sz="1600" b="1" dirty="0" smtClean="0"/>
              <a:t>детей- инвалидов и детей с ОВЗ</a:t>
            </a:r>
            <a:endParaRPr lang="ru-RU" sz="1600" b="1" dirty="0"/>
          </a:p>
        </p:txBody>
      </p:sp>
      <p:sp>
        <p:nvSpPr>
          <p:cNvPr id="7" name="Овал 6"/>
          <p:cNvSpPr/>
          <p:nvPr/>
        </p:nvSpPr>
        <p:spPr>
          <a:xfrm>
            <a:off x="2230165" y="1814406"/>
            <a:ext cx="1524000" cy="1502227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31</a:t>
            </a:r>
            <a:r>
              <a:rPr lang="ru-RU" dirty="0" smtClean="0"/>
              <a:t> </a:t>
            </a:r>
          </a:p>
          <a:p>
            <a:pPr algn="ctr"/>
            <a:r>
              <a:rPr lang="ru-RU" sz="1400" b="1" dirty="0" err="1" smtClean="0"/>
              <a:t>коррек-ционная</a:t>
            </a:r>
            <a:r>
              <a:rPr lang="ru-RU" sz="1400" b="1" dirty="0" smtClean="0"/>
              <a:t> школа</a:t>
            </a:r>
            <a:endParaRPr lang="ru-RU" sz="1400" b="1" dirty="0"/>
          </a:p>
        </p:txBody>
      </p:sp>
      <p:sp>
        <p:nvSpPr>
          <p:cNvPr id="8" name="Овал 7"/>
          <p:cNvSpPr/>
          <p:nvPr/>
        </p:nvSpPr>
        <p:spPr>
          <a:xfrm>
            <a:off x="5556672" y="1988249"/>
            <a:ext cx="1284514" cy="1219200"/>
          </a:xfrm>
          <a:prstGeom prst="ellipse">
            <a:avLst/>
          </a:prstGeom>
          <a:solidFill>
            <a:srgbClr val="09E1A3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FF0000"/>
                </a:solidFill>
              </a:rPr>
              <a:t>1 </a:t>
            </a:r>
          </a:p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лагерь, имеющий доступную среду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7003200" y="1992533"/>
            <a:ext cx="1224644" cy="1219200"/>
          </a:xfrm>
          <a:prstGeom prst="ellipse">
            <a:avLst/>
          </a:prstGeom>
          <a:solidFill>
            <a:srgbClr val="09E1A3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 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H="1">
            <a:off x="2929960" y="3371003"/>
            <a:ext cx="1" cy="282055"/>
          </a:xfrm>
          <a:prstGeom prst="line">
            <a:avLst/>
          </a:prstGeom>
          <a:ln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H="1" flipV="1">
            <a:off x="2929960" y="3619972"/>
            <a:ext cx="4692822" cy="16351"/>
          </a:xfrm>
          <a:prstGeom prst="line">
            <a:avLst/>
          </a:prstGeom>
          <a:ln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3135294" y="1376113"/>
            <a:ext cx="1429657" cy="2830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обучение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943601" y="1386749"/>
            <a:ext cx="1567543" cy="2830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д</a:t>
            </a:r>
            <a:r>
              <a:rPr lang="ru-RU" b="1" dirty="0" smtClean="0">
                <a:solidFill>
                  <a:schemeClr val="tx1"/>
                </a:solidFill>
              </a:rPr>
              <a:t>осуг и отдых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723927" y="4062412"/>
            <a:ext cx="3557483" cy="5019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Внеурочная деятельность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22" name="Прямая соединительная линия 21"/>
          <p:cNvCxnSpPr>
            <a:stCxn id="10" idx="4"/>
          </p:cNvCxnSpPr>
          <p:nvPr/>
        </p:nvCxnSpPr>
        <p:spPr>
          <a:xfrm>
            <a:off x="7615522" y="3211733"/>
            <a:ext cx="7260" cy="437241"/>
          </a:xfrm>
          <a:prstGeom prst="line">
            <a:avLst/>
          </a:prstGeom>
          <a:ln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H="1">
            <a:off x="5374123" y="3641296"/>
            <a:ext cx="10526" cy="393753"/>
          </a:xfrm>
          <a:prstGeom prst="line">
            <a:avLst/>
          </a:prstGeom>
          <a:ln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AutoShape 2" descr="Контакты | Лесная сказ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" name="AutoShape 4" descr="Контакты | Лесная сказк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7032231" y="2404500"/>
            <a:ext cx="1181102" cy="2104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FF0000"/>
                </a:solidFill>
              </a:rPr>
              <a:t>1</a:t>
            </a:r>
          </a:p>
          <a:p>
            <a:pPr algn="ctr"/>
            <a:r>
              <a:rPr lang="ru-RU" sz="1200" b="1" dirty="0">
                <a:solidFill>
                  <a:schemeClr val="bg1"/>
                </a:solidFill>
              </a:rPr>
              <a:t>у</a:t>
            </a:r>
            <a:r>
              <a:rPr lang="ru-RU" sz="1200" b="1" dirty="0" smtClean="0">
                <a:solidFill>
                  <a:schemeClr val="bg1"/>
                </a:solidFill>
              </a:rPr>
              <a:t>чреждение доп. образования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3870659" y="1804684"/>
            <a:ext cx="1524000" cy="1502227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4</a:t>
            </a:r>
            <a:r>
              <a:rPr lang="ru-RU" dirty="0" smtClean="0"/>
              <a:t> </a:t>
            </a:r>
            <a:r>
              <a:rPr lang="ru-RU" sz="1200" b="1" dirty="0" smtClean="0"/>
              <a:t>учреждения проф. Образования</a:t>
            </a:r>
          </a:p>
          <a:p>
            <a:pPr algn="ctr"/>
            <a:endParaRPr lang="ru-RU" sz="1200" b="1" dirty="0" smtClean="0"/>
          </a:p>
        </p:txBody>
      </p:sp>
      <p:grpSp>
        <p:nvGrpSpPr>
          <p:cNvPr id="19" name="Группа 14"/>
          <p:cNvGrpSpPr/>
          <p:nvPr/>
        </p:nvGrpSpPr>
        <p:grpSpPr>
          <a:xfrm>
            <a:off x="1540043" y="192505"/>
            <a:ext cx="6352674" cy="601579"/>
            <a:chOff x="209158" y="0"/>
            <a:chExt cx="8390580" cy="947214"/>
          </a:xfrm>
        </p:grpSpPr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9738" y="0"/>
              <a:ext cx="1080000" cy="947214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158" y="194273"/>
              <a:ext cx="684032" cy="684032"/>
            </a:xfrm>
            <a:prstGeom prst="rect">
              <a:avLst/>
            </a:prstGeom>
          </p:spPr>
        </p:pic>
        <p:pic>
          <p:nvPicPr>
            <p:cNvPr id="25" name="Picture 2" descr="Сбор заявок на участие в реализации программы интенсивного обучения проекта  «Остров 10-22»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0179" y="210127"/>
              <a:ext cx="1259973" cy="65645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60451" y="170210"/>
              <a:ext cx="2156245" cy="709474"/>
            </a:xfrm>
            <a:prstGeom prst="rect">
              <a:avLst/>
            </a:prstGeom>
          </p:spPr>
        </p:pic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7168" y="180473"/>
              <a:ext cx="2562726" cy="7050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13087583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04716" y="709683"/>
            <a:ext cx="3807725" cy="723331"/>
          </a:xfrm>
        </p:spPr>
        <p:txBody>
          <a:bodyPr>
            <a:noAutofit/>
          </a:bodyPr>
          <a:lstStyle/>
          <a:p>
            <a:pPr algn="ctr"/>
            <a:r>
              <a:rPr lang="ru" sz="2400" b="1" dirty="0" smtClean="0">
                <a:ln w="22225">
                  <a:solidFill>
                    <a:srgbClr val="F9D010"/>
                  </a:solidFill>
                  <a:prstDash val="solid"/>
                </a:ln>
                <a:solidFill>
                  <a:srgbClr val="F9D010"/>
                </a:solidFill>
              </a:rPr>
              <a:t>Результаты исследования</a:t>
            </a:r>
            <a:endParaRPr lang="ru-RU" sz="2000" dirty="0">
              <a:ln>
                <a:solidFill>
                  <a:srgbClr val="FFC000"/>
                </a:solidFill>
              </a:ln>
              <a:solidFill>
                <a:srgbClr val="FEE582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62847" t="33160" r="6919" b="6790"/>
          <a:stretch/>
        </p:blipFill>
        <p:spPr>
          <a:xfrm>
            <a:off x="6399669" y="972683"/>
            <a:ext cx="2666404" cy="2441077"/>
          </a:xfrm>
          <a:prstGeom prst="rect">
            <a:avLst/>
          </a:prstGeom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553648" y="1434902"/>
            <a:ext cx="3392746" cy="12702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b="1" dirty="0" smtClean="0">
                <a:solidFill>
                  <a:srgbClr val="07B582"/>
                </a:solidFill>
              </a:rPr>
              <a:t>     1. Вывод:</a:t>
            </a:r>
            <a:r>
              <a:rPr lang="ru-RU" b="1" dirty="0" smtClean="0"/>
              <a:t> педагоги имеют опыт работы с детьми с ОВЗ, но многие подчеркивают, что не готовы к взаимодействию с данной категорией детей</a:t>
            </a:r>
            <a:endParaRPr lang="ru-RU" b="1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/>
          <a:srcRect l="6739" t="4148" r="4353"/>
          <a:stretch/>
        </p:blipFill>
        <p:spPr>
          <a:xfrm>
            <a:off x="2012007" y="2646735"/>
            <a:ext cx="2313247" cy="230277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460" y="3413760"/>
            <a:ext cx="1498447" cy="94532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/>
          <a:srcRect l="5239" r="7907"/>
          <a:stretch/>
        </p:blipFill>
        <p:spPr>
          <a:xfrm>
            <a:off x="4403337" y="1112840"/>
            <a:ext cx="2201047" cy="2334116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4431981" y="3464301"/>
            <a:ext cx="4468179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900" b="1" dirty="0" smtClean="0">
                <a:solidFill>
                  <a:srgbClr val="07B582"/>
                </a:solidFill>
              </a:rPr>
              <a:t>        2. Вывод</a:t>
            </a:r>
            <a:r>
              <a:rPr lang="ru-RU" sz="1900" b="1" dirty="0">
                <a:solidFill>
                  <a:srgbClr val="07B582"/>
                </a:solidFill>
              </a:rPr>
              <a:t>:</a:t>
            </a:r>
            <a:r>
              <a:rPr lang="ru-RU" sz="1900" b="1" dirty="0"/>
              <a:t> дети отмечают </a:t>
            </a:r>
            <a:r>
              <a:rPr lang="ru-RU" sz="1900" b="1" dirty="0" smtClean="0"/>
              <a:t>, </a:t>
            </a:r>
            <a:r>
              <a:rPr lang="ru-RU" sz="1900" b="1" dirty="0"/>
              <a:t>что </a:t>
            </a:r>
            <a:r>
              <a:rPr lang="ru-RU" sz="1900" b="1" dirty="0" smtClean="0"/>
              <a:t>они положительно относятся к совместному пребыванию в одном отряде с детьми с ОВЗ</a:t>
            </a:r>
            <a:endParaRPr lang="ru-RU" sz="1900" b="1" dirty="0"/>
          </a:p>
        </p:txBody>
      </p:sp>
      <p:grpSp>
        <p:nvGrpSpPr>
          <p:cNvPr id="14" name="Группа 14"/>
          <p:cNvGrpSpPr/>
          <p:nvPr/>
        </p:nvGrpSpPr>
        <p:grpSpPr>
          <a:xfrm>
            <a:off x="1540043" y="192505"/>
            <a:ext cx="6352674" cy="601579"/>
            <a:chOff x="209158" y="0"/>
            <a:chExt cx="8390580" cy="947214"/>
          </a:xfrm>
        </p:grpSpPr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9738" y="0"/>
              <a:ext cx="1080000" cy="947214"/>
            </a:xfrm>
            <a:prstGeom prst="rect">
              <a:avLst/>
            </a:prstGeom>
          </p:spPr>
        </p:pic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158" y="194273"/>
              <a:ext cx="684032" cy="684032"/>
            </a:xfrm>
            <a:prstGeom prst="rect">
              <a:avLst/>
            </a:prstGeom>
          </p:spPr>
        </p:pic>
        <p:pic>
          <p:nvPicPr>
            <p:cNvPr id="17" name="Picture 2" descr="Сбор заявок на участие в реализации программы интенсивного обучения проекта  «Остров 10-22»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0179" y="210127"/>
              <a:ext cx="1259973" cy="65645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660451" y="170210"/>
              <a:ext cx="2156245" cy="709474"/>
            </a:xfrm>
            <a:prstGeom prst="rect">
              <a:avLst/>
            </a:prstGeom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7168" y="180473"/>
              <a:ext cx="2562726" cy="7050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29900378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8531" y="912428"/>
            <a:ext cx="2597876" cy="1243352"/>
          </a:xfrm>
        </p:spPr>
        <p:txBody>
          <a:bodyPr>
            <a:normAutofit/>
          </a:bodyPr>
          <a:lstStyle/>
          <a:p>
            <a:pPr algn="ctr"/>
            <a:endParaRPr lang="ru-RU" dirty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3062"/>
            <a:ext cx="1080000" cy="947214"/>
          </a:xfrm>
          <a:prstGeom prst="rect">
            <a:avLst/>
          </a:prstGeom>
        </p:spPr>
      </p:pic>
      <p:sp>
        <p:nvSpPr>
          <p:cNvPr id="7" name="AutoShape 2" descr="blob:https://web.telegram.org/8b2674c7-876b-4cfc-b5a4-49cc0f4755a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43782" y="4096865"/>
            <a:ext cx="79377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7B582"/>
                </a:solidFill>
              </a:rPr>
              <a:t>3. Вывод: </a:t>
            </a:r>
            <a:r>
              <a:rPr lang="ru-RU" b="1" dirty="0" smtClean="0"/>
              <a:t>дети </a:t>
            </a:r>
            <a:r>
              <a:rPr lang="ru-RU" b="1" dirty="0"/>
              <a:t>с </a:t>
            </a:r>
            <a:r>
              <a:rPr lang="ru-RU" b="1" dirty="0" smtClean="0"/>
              <a:t>ОВЗ </a:t>
            </a:r>
            <a:r>
              <a:rPr lang="ru-RU" b="1" dirty="0"/>
              <a:t>проявили  интерес к инклюзивным мастерским, обозначили направления </a:t>
            </a:r>
            <a:r>
              <a:rPr lang="ru-RU" b="1" dirty="0" smtClean="0"/>
              <a:t>деятельности</a:t>
            </a:r>
            <a:endParaRPr lang="ru-RU" b="1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-50059" y="-109885"/>
            <a:ext cx="9144000" cy="994172"/>
          </a:xfrm>
        </p:spPr>
        <p:txBody>
          <a:bodyPr>
            <a:normAutofit/>
          </a:bodyPr>
          <a:lstStyle/>
          <a:p>
            <a:pPr algn="ctr"/>
            <a:r>
              <a:rPr lang="ru" sz="3200" b="1" dirty="0" smtClean="0">
                <a:ln w="22225">
                  <a:solidFill>
                    <a:srgbClr val="F9D010"/>
                  </a:solidFill>
                  <a:prstDash val="solid"/>
                </a:ln>
                <a:solidFill>
                  <a:srgbClr val="F9D010"/>
                </a:solidFill>
              </a:rPr>
              <a:t>Результаты исследования</a:t>
            </a:r>
            <a:endParaRPr lang="ru-RU" sz="3000" dirty="0">
              <a:ln>
                <a:solidFill>
                  <a:srgbClr val="FFC000"/>
                </a:solidFill>
              </a:ln>
              <a:solidFill>
                <a:srgbClr val="FEE582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/>
          <a:srcRect l="1354" t="26224" r="11548" b="8313"/>
          <a:stretch/>
        </p:blipFill>
        <p:spPr>
          <a:xfrm>
            <a:off x="604264" y="986343"/>
            <a:ext cx="7835354" cy="300846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61969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12605" b="15787"/>
          <a:stretch/>
        </p:blipFill>
        <p:spPr>
          <a:xfrm>
            <a:off x="0" y="0"/>
            <a:ext cx="2410161" cy="51435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878161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" b="1" dirty="0" smtClean="0">
                <a:ln w="22225">
                  <a:solidFill>
                    <a:srgbClr val="F9D010"/>
                  </a:solidFill>
                  <a:prstDash val="solid"/>
                </a:ln>
                <a:solidFill>
                  <a:srgbClr val="F9D010"/>
                </a:solidFill>
              </a:rPr>
              <a:t>Планируемые результаты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837942" y="1450861"/>
            <a:ext cx="6994358" cy="3416400"/>
          </a:xfrm>
        </p:spPr>
        <p:txBody>
          <a:bodyPr/>
          <a:lstStyle/>
          <a:p>
            <a:pPr algn="just"/>
            <a:r>
              <a:rPr lang="ru-RU" dirty="0"/>
              <a:t>Р</a:t>
            </a:r>
            <a:r>
              <a:rPr lang="ru-RU" dirty="0" smtClean="0"/>
              <a:t>еализация инклюзивных мастерских при круглосуточном пребывании детей, в т.ч. С ОВЗ в загородном лагере;</a:t>
            </a:r>
          </a:p>
          <a:p>
            <a:pPr algn="just"/>
            <a:r>
              <a:rPr lang="ru-RU" dirty="0" smtClean="0"/>
              <a:t>«Отпуск» родителей во время пребывания ребенка с ОВЗ в лагере;</a:t>
            </a:r>
          </a:p>
          <a:p>
            <a:pPr algn="just"/>
            <a:r>
              <a:rPr lang="ru-RU" dirty="0" smtClean="0"/>
              <a:t>Увеличение количества детей, прошедших инклюзивные мастерские и проф. пробы;</a:t>
            </a:r>
          </a:p>
          <a:p>
            <a:pPr algn="just"/>
            <a:r>
              <a:rPr lang="ru-RU" dirty="0" smtClean="0"/>
              <a:t>Увеличение количества заинтересованных педагогов;</a:t>
            </a:r>
          </a:p>
          <a:p>
            <a:pPr algn="just"/>
            <a:r>
              <a:rPr lang="ru-RU" dirty="0" smtClean="0"/>
              <a:t>Расширение </a:t>
            </a:r>
            <a:r>
              <a:rPr lang="ru-RU" dirty="0"/>
              <a:t>социального взаимодействия (спонсоры, благотворительность);</a:t>
            </a:r>
          </a:p>
          <a:p>
            <a:pPr algn="just"/>
            <a:r>
              <a:rPr lang="ru-RU" dirty="0"/>
              <a:t>Участие в конкурсах и грантах</a:t>
            </a:r>
            <a:r>
              <a:rPr lang="ru-RU" dirty="0" smtClean="0"/>
              <a:t>.</a:t>
            </a:r>
          </a:p>
          <a:p>
            <a:endParaRPr lang="ru-RU" b="1" dirty="0"/>
          </a:p>
          <a:p>
            <a:endParaRPr lang="ru-RU" dirty="0"/>
          </a:p>
        </p:txBody>
      </p:sp>
      <p:grpSp>
        <p:nvGrpSpPr>
          <p:cNvPr id="11" name="Группа 10"/>
          <p:cNvGrpSpPr/>
          <p:nvPr/>
        </p:nvGrpSpPr>
        <p:grpSpPr>
          <a:xfrm>
            <a:off x="1540042" y="226052"/>
            <a:ext cx="6352674" cy="601579"/>
            <a:chOff x="209158" y="0"/>
            <a:chExt cx="8390580" cy="947214"/>
          </a:xfrm>
        </p:grpSpPr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9738" y="0"/>
              <a:ext cx="1080000" cy="947214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9158" y="194273"/>
              <a:ext cx="684032" cy="684032"/>
            </a:xfrm>
            <a:prstGeom prst="rect">
              <a:avLst/>
            </a:prstGeom>
          </p:spPr>
        </p:pic>
        <p:pic>
          <p:nvPicPr>
            <p:cNvPr id="14" name="Picture 2" descr="Сбор заявок на участие в реализации программы интенсивного обучения проекта  «Остров 10-22»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0179" y="210127"/>
              <a:ext cx="1259973" cy="65645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60451" y="170210"/>
              <a:ext cx="2156245" cy="709474"/>
            </a:xfrm>
            <a:prstGeom prst="rect">
              <a:avLst/>
            </a:prstGeom>
          </p:spPr>
        </p:pic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7168" y="180473"/>
              <a:ext cx="2562726" cy="7050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16821011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3"/>
          <a:srcRect t="8497"/>
          <a:stretch/>
        </p:blipFill>
        <p:spPr>
          <a:xfrm>
            <a:off x="6904419" y="0"/>
            <a:ext cx="2239581" cy="51435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41020" y="865814"/>
            <a:ext cx="1890160" cy="572700"/>
          </a:xfrm>
        </p:spPr>
        <p:txBody>
          <a:bodyPr>
            <a:normAutofit fontScale="90000"/>
          </a:bodyPr>
          <a:lstStyle/>
          <a:p>
            <a:r>
              <a:rPr lang="ru" b="1" dirty="0" smtClean="0">
                <a:ln w="22225">
                  <a:solidFill>
                    <a:srgbClr val="F9D010"/>
                  </a:solidFill>
                  <a:prstDash val="solid"/>
                </a:ln>
                <a:solidFill>
                  <a:srgbClr val="F9D010"/>
                </a:solidFill>
              </a:rPr>
              <a:t>О проекте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63791" y="1123228"/>
            <a:ext cx="4276789" cy="3546191"/>
          </a:xfrm>
        </p:spPr>
        <p:txBody>
          <a:bodyPr>
            <a:normAutofit lnSpcReduction="10000"/>
          </a:bodyPr>
          <a:lstStyle/>
          <a:p>
            <a:pPr marL="0" lvl="0" indent="0">
              <a:lnSpc>
                <a:spcPct val="100000"/>
              </a:lnSpc>
              <a:buNone/>
            </a:pPr>
            <a:endParaRPr lang="ru-RU" dirty="0" smtClean="0"/>
          </a:p>
          <a:p>
            <a:pPr marL="0" lvl="0" indent="0" algn="just">
              <a:buClr>
                <a:schemeClr val="dk1"/>
              </a:buClr>
              <a:buSzPts val="1100"/>
              <a:buNone/>
            </a:pPr>
            <a:r>
              <a:rPr lang="ru-RU" b="1" dirty="0" smtClean="0"/>
              <a:t>    Прототип инклюзивных мастерских:</a:t>
            </a:r>
          </a:p>
          <a:p>
            <a:pPr marL="0" lvl="0" indent="0" algn="just">
              <a:buClr>
                <a:schemeClr val="dk1"/>
              </a:buClr>
              <a:buSzPts val="1100"/>
              <a:buNone/>
            </a:pPr>
            <a:r>
              <a:rPr lang="ru-RU" dirty="0" smtClean="0"/>
              <a:t>- Привлечены дети 10-16 лет, в том числе дети с ОВЗ (ОО «</a:t>
            </a:r>
            <a:r>
              <a:rPr lang="ru-RU" dirty="0" err="1" smtClean="0"/>
              <a:t>Ассоль</a:t>
            </a:r>
            <a:r>
              <a:rPr lang="ru-RU" dirty="0" smtClean="0"/>
              <a:t>»);</a:t>
            </a:r>
          </a:p>
          <a:p>
            <a:pPr marL="0" lvl="0" indent="0" algn="just">
              <a:buClr>
                <a:schemeClr val="dk1"/>
              </a:buClr>
              <a:buSzPts val="1100"/>
              <a:buNone/>
            </a:pPr>
            <a:r>
              <a:rPr lang="ru-RU" dirty="0" smtClean="0"/>
              <a:t>- Заинтересованный педагог; (преподаватель  СПО), волонтеры (ВО «Феникс»);</a:t>
            </a:r>
          </a:p>
          <a:p>
            <a:pPr marL="0" lvl="0" indent="0" algn="just">
              <a:buClr>
                <a:schemeClr val="dk1"/>
              </a:buClr>
              <a:buSzPts val="1100"/>
              <a:buNone/>
            </a:pPr>
            <a:r>
              <a:rPr lang="ru-RU" dirty="0" smtClean="0"/>
              <a:t>-Разработан адаптированный план -конспект;</a:t>
            </a:r>
          </a:p>
          <a:p>
            <a:pPr marL="0" lvl="0" indent="0" algn="just">
              <a:buClr>
                <a:schemeClr val="dk1"/>
              </a:buClr>
              <a:buSzPts val="1100"/>
              <a:buNone/>
            </a:pPr>
            <a:r>
              <a:rPr lang="ru-RU" dirty="0" smtClean="0"/>
              <a:t>- Найдено помещение;</a:t>
            </a:r>
          </a:p>
          <a:p>
            <a:pPr marL="0" lvl="0" indent="0" algn="just">
              <a:buClr>
                <a:schemeClr val="dk1"/>
              </a:buClr>
              <a:buSzPts val="1100"/>
              <a:buNone/>
            </a:pPr>
            <a:r>
              <a:rPr lang="ru-RU" dirty="0" smtClean="0"/>
              <a:t>- Составлена смета, определена себестоимость одного изделия;</a:t>
            </a:r>
          </a:p>
          <a:p>
            <a:pPr marL="0" lvl="0" indent="0">
              <a:spcBef>
                <a:spcPts val="1600"/>
              </a:spcBef>
              <a:buClr>
                <a:schemeClr val="dk1"/>
              </a:buClr>
              <a:buSzPts val="1100"/>
              <a:buNone/>
            </a:pPr>
            <a:endParaRPr lang="ru-RU" dirty="0" smtClean="0">
              <a:solidFill>
                <a:srgbClr val="666666"/>
              </a:solidFill>
            </a:endParaRPr>
          </a:p>
          <a:p>
            <a:endParaRPr lang="ru-RU" dirty="0"/>
          </a:p>
        </p:txBody>
      </p:sp>
      <p:grpSp>
        <p:nvGrpSpPr>
          <p:cNvPr id="10" name="Группа 9"/>
          <p:cNvGrpSpPr/>
          <p:nvPr/>
        </p:nvGrpSpPr>
        <p:grpSpPr>
          <a:xfrm>
            <a:off x="1540043" y="192505"/>
            <a:ext cx="6352674" cy="601579"/>
            <a:chOff x="209158" y="0"/>
            <a:chExt cx="8390580" cy="94721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9738" y="0"/>
              <a:ext cx="1080000" cy="947214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9158" y="194273"/>
              <a:ext cx="684032" cy="684032"/>
            </a:xfrm>
            <a:prstGeom prst="rect">
              <a:avLst/>
            </a:prstGeom>
          </p:spPr>
        </p:pic>
        <p:pic>
          <p:nvPicPr>
            <p:cNvPr id="13" name="Picture 2" descr="Сбор заявок на участие в реализации программы интенсивного обучения проекта  «Остров 10-22»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0179" y="210127"/>
              <a:ext cx="1259973" cy="65645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60451" y="170210"/>
              <a:ext cx="2156245" cy="709474"/>
            </a:xfrm>
            <a:prstGeom prst="rect">
              <a:avLst/>
            </a:prstGeom>
          </p:spPr>
        </p:pic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7168" y="180473"/>
              <a:ext cx="2562726" cy="705030"/>
            </a:xfrm>
            <a:prstGeom prst="rect">
              <a:avLst/>
            </a:prstGeom>
          </p:spPr>
        </p:pic>
      </p:grpSp>
      <p:pic>
        <p:nvPicPr>
          <p:cNvPr id="16" name="Рисунок 15" descr="photo_2022-12-01_18-58-55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7714" y="1731814"/>
            <a:ext cx="3236495" cy="242737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09E1A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7213" y="-98528"/>
            <a:ext cx="2236787" cy="5242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-8063323870279816926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 rotWithShape="1">
          <a:blip r:embed="rId5"/>
          <a:srcRect t="7326" b="7274"/>
          <a:stretch/>
        </p:blipFill>
        <p:spPr>
          <a:xfrm>
            <a:off x="1041214" y="699935"/>
            <a:ext cx="6087101" cy="38987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61082" y="220257"/>
            <a:ext cx="5621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Видео отчет с профессиональной пробы «Флористика»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7690789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809" b="16405"/>
          <a:stretch/>
        </p:blipFill>
        <p:spPr bwMode="auto">
          <a:xfrm>
            <a:off x="0" y="-1"/>
            <a:ext cx="2408237" cy="5143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919" y="178593"/>
            <a:ext cx="5194300" cy="4786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6907213" y="2521743"/>
            <a:ext cx="2236787" cy="2621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82240958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1641" y="662044"/>
            <a:ext cx="8520600" cy="407540"/>
          </a:xfrm>
        </p:spPr>
        <p:txBody>
          <a:bodyPr>
            <a:normAutofit fontScale="90000"/>
          </a:bodyPr>
          <a:lstStyle/>
          <a:p>
            <a:pPr algn="ctr"/>
            <a:r>
              <a:rPr lang="ru" b="1" dirty="0" smtClean="0">
                <a:ln w="22225">
                  <a:solidFill>
                    <a:srgbClr val="F9D010"/>
                  </a:solidFill>
                  <a:prstDash val="solid"/>
                </a:ln>
                <a:solidFill>
                  <a:srgbClr val="F9D010"/>
                </a:solidFill>
              </a:rPr>
              <a:t>Экономика проекта</a:t>
            </a:r>
            <a:endParaRPr lang="ru-RU" dirty="0"/>
          </a:p>
        </p:txBody>
      </p:sp>
      <p:grpSp>
        <p:nvGrpSpPr>
          <p:cNvPr id="11" name="Группа 10"/>
          <p:cNvGrpSpPr/>
          <p:nvPr/>
        </p:nvGrpSpPr>
        <p:grpSpPr>
          <a:xfrm>
            <a:off x="1540043" y="192505"/>
            <a:ext cx="6352674" cy="601579"/>
            <a:chOff x="209158" y="0"/>
            <a:chExt cx="8390580" cy="947214"/>
          </a:xfrm>
        </p:grpSpPr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9738" y="0"/>
              <a:ext cx="1080000" cy="947214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158" y="194273"/>
              <a:ext cx="684032" cy="684032"/>
            </a:xfrm>
            <a:prstGeom prst="rect">
              <a:avLst/>
            </a:prstGeom>
          </p:spPr>
        </p:pic>
        <p:pic>
          <p:nvPicPr>
            <p:cNvPr id="14" name="Picture 2" descr="Сбор заявок на участие в реализации программы интенсивного обучения проекта  «Остров 10-22»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0179" y="210127"/>
              <a:ext cx="1259973" cy="65645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60451" y="170210"/>
              <a:ext cx="2156245" cy="709474"/>
            </a:xfrm>
            <a:prstGeom prst="rect">
              <a:avLst/>
            </a:prstGeom>
          </p:spPr>
        </p:pic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7168" y="180473"/>
              <a:ext cx="2562726" cy="705030"/>
            </a:xfrm>
            <a:prstGeom prst="rect">
              <a:avLst/>
            </a:prstGeom>
          </p:spPr>
        </p:pic>
      </p:grp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9234930"/>
              </p:ext>
            </p:extLst>
          </p:nvPr>
        </p:nvGraphicFramePr>
        <p:xfrm>
          <a:off x="274315" y="1155522"/>
          <a:ext cx="8564884" cy="35295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244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8244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008591"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    Стоимость путевки за 14 дней на 10 детей с ОВЗ (3 мастер-класса профессиональной пробы (электрик, штукатур-маляр, швея), 1 инклюзивная мастерская (кондитерская) – 10 занятий)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9E1A3">
                            <a:tint val="66000"/>
                            <a:satMod val="160000"/>
                          </a:srgbClr>
                        </a:gs>
                        <a:gs pos="50000">
                          <a:srgbClr val="09E1A3">
                            <a:tint val="44500"/>
                            <a:satMod val="160000"/>
                          </a:srgbClr>
                        </a:gs>
                        <a:gs pos="100000">
                          <a:srgbClr val="09E1A3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   Затраты на 10 детей (1 академический час)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профессиональной пробы - флорист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9E1A3">
                            <a:tint val="66000"/>
                            <a:satMod val="160000"/>
                          </a:srgbClr>
                        </a:gs>
                        <a:gs pos="50000">
                          <a:srgbClr val="09E1A3">
                            <a:tint val="44500"/>
                            <a:satMod val="160000"/>
                          </a:srgbClr>
                        </a:gs>
                        <a:gs pos="100000">
                          <a:srgbClr val="09E1A3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78190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Проживание, питание, организация досуга, оплату коммунальных услуг, оплата персонала (воспитатель, вожатый)</a:t>
                      </a:r>
                      <a:r>
                        <a:rPr lang="ru-RU" baseline="0" dirty="0" smtClean="0"/>
                        <a:t> – 277200,0 руб.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9E1A3">
                            <a:tint val="66000"/>
                            <a:satMod val="160000"/>
                          </a:srgbClr>
                        </a:gs>
                        <a:gs pos="50000">
                          <a:srgbClr val="09E1A3">
                            <a:tint val="44500"/>
                            <a:satMod val="160000"/>
                          </a:srgbClr>
                        </a:gs>
                        <a:gs pos="100000">
                          <a:srgbClr val="09E1A3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Расходы на приобретение материалов – 1100,0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9E1A3">
                            <a:tint val="66000"/>
                            <a:satMod val="160000"/>
                          </a:srgbClr>
                        </a:gs>
                        <a:gs pos="50000">
                          <a:srgbClr val="09E1A3">
                            <a:tint val="44500"/>
                            <a:satMod val="160000"/>
                          </a:srgbClr>
                        </a:gs>
                        <a:gs pos="100000">
                          <a:srgbClr val="09E1A3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1296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Заработная плата преподавателя</a:t>
                      </a:r>
                      <a:r>
                        <a:rPr lang="ru-RU" baseline="0" dirty="0" smtClean="0"/>
                        <a:t> – 20 000,0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9E1A3">
                            <a:tint val="66000"/>
                            <a:satMod val="160000"/>
                          </a:srgbClr>
                        </a:gs>
                        <a:gs pos="50000">
                          <a:srgbClr val="09E1A3">
                            <a:tint val="44500"/>
                            <a:satMod val="160000"/>
                          </a:srgbClr>
                        </a:gs>
                        <a:gs pos="100000">
                          <a:srgbClr val="09E1A3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Заработная плата преподавателя – 1200,0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9E1A3">
                            <a:tint val="66000"/>
                            <a:satMod val="160000"/>
                          </a:srgbClr>
                        </a:gs>
                        <a:gs pos="50000">
                          <a:srgbClr val="09E1A3">
                            <a:tint val="44500"/>
                            <a:satMod val="160000"/>
                          </a:srgbClr>
                        </a:gs>
                        <a:gs pos="100000">
                          <a:srgbClr val="09E1A3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6454">
                <a:tc>
                  <a:txBody>
                    <a:bodyPr/>
                    <a:lstStyle/>
                    <a:p>
                      <a:r>
                        <a:rPr lang="ru-RU" dirty="0" smtClean="0"/>
                        <a:t>Расходные материалы  - 15 000, 0 куб.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9E1A3">
                            <a:tint val="66000"/>
                            <a:satMod val="160000"/>
                          </a:srgbClr>
                        </a:gs>
                        <a:gs pos="50000">
                          <a:srgbClr val="09E1A3">
                            <a:tint val="44500"/>
                            <a:satMod val="160000"/>
                          </a:srgbClr>
                        </a:gs>
                        <a:gs pos="100000">
                          <a:srgbClr val="09E1A3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9E1A3">
                            <a:tint val="66000"/>
                            <a:satMod val="160000"/>
                          </a:srgbClr>
                        </a:gs>
                        <a:gs pos="50000">
                          <a:srgbClr val="09E1A3">
                            <a:tint val="44500"/>
                            <a:satMod val="160000"/>
                          </a:srgbClr>
                        </a:gs>
                        <a:gs pos="100000">
                          <a:srgbClr val="09E1A3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6454">
                <a:tc>
                  <a:txBody>
                    <a:bodyPr/>
                    <a:lstStyle/>
                    <a:p>
                      <a:r>
                        <a:rPr lang="ru-RU" dirty="0" smtClean="0"/>
                        <a:t>Аренда</a:t>
                      </a:r>
                      <a:r>
                        <a:rPr lang="ru-RU" baseline="0" dirty="0" smtClean="0"/>
                        <a:t> оборудования – 5000,0 руб.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9E1A3">
                            <a:tint val="66000"/>
                            <a:satMod val="160000"/>
                          </a:srgbClr>
                        </a:gs>
                        <a:gs pos="50000">
                          <a:srgbClr val="09E1A3">
                            <a:tint val="44500"/>
                            <a:satMod val="160000"/>
                          </a:srgbClr>
                        </a:gs>
                        <a:gs pos="100000">
                          <a:srgbClr val="09E1A3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9E1A3">
                            <a:tint val="66000"/>
                            <a:satMod val="160000"/>
                          </a:srgbClr>
                        </a:gs>
                        <a:gs pos="50000">
                          <a:srgbClr val="09E1A3">
                            <a:tint val="44500"/>
                            <a:satMod val="160000"/>
                          </a:srgbClr>
                        </a:gs>
                        <a:gs pos="100000">
                          <a:srgbClr val="09E1A3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36454">
                <a:tc>
                  <a:txBody>
                    <a:bodyPr/>
                    <a:lstStyle/>
                    <a:p>
                      <a:r>
                        <a:rPr lang="ru-RU" dirty="0" smtClean="0"/>
                        <a:t>Транспортные расходы</a:t>
                      </a:r>
                      <a:r>
                        <a:rPr lang="ru-RU" baseline="0" dirty="0" smtClean="0"/>
                        <a:t>- 8000,0 руб.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9E1A3">
                            <a:tint val="66000"/>
                            <a:satMod val="160000"/>
                          </a:srgbClr>
                        </a:gs>
                        <a:gs pos="50000">
                          <a:srgbClr val="09E1A3">
                            <a:tint val="44500"/>
                            <a:satMod val="160000"/>
                          </a:srgbClr>
                        </a:gs>
                        <a:gs pos="100000">
                          <a:srgbClr val="09E1A3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9E1A3">
                            <a:tint val="66000"/>
                            <a:satMod val="160000"/>
                          </a:srgbClr>
                        </a:gs>
                        <a:gs pos="50000">
                          <a:srgbClr val="09E1A3">
                            <a:tint val="44500"/>
                            <a:satMod val="160000"/>
                          </a:srgbClr>
                        </a:gs>
                        <a:gs pos="100000">
                          <a:srgbClr val="09E1A3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995266061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41641" y="4770993"/>
            <a:ext cx="77391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Цена коммерческой путевки на 1 ребенка – </a:t>
            </a:r>
            <a:r>
              <a:rPr lang="ru-RU" sz="1400" b="1" dirty="0" smtClean="0">
                <a:solidFill>
                  <a:srgbClr val="FF0000"/>
                </a:solidFill>
              </a:rPr>
              <a:t>31 270,0</a:t>
            </a:r>
            <a:r>
              <a:rPr lang="ru-RU" sz="1400" b="1" dirty="0" smtClean="0"/>
              <a:t>; социальная путевка на 1 ребенка  -</a:t>
            </a:r>
            <a:r>
              <a:rPr lang="ru-RU" sz="1400" b="1" dirty="0" smtClean="0">
                <a:solidFill>
                  <a:srgbClr val="FF0000"/>
                </a:solidFill>
              </a:rPr>
              <a:t> 5246,00</a:t>
            </a:r>
            <a:endParaRPr lang="ru-RU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506102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4419" y="0"/>
            <a:ext cx="2239581" cy="5143500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4780" y="1448710"/>
            <a:ext cx="5035502" cy="3416400"/>
          </a:xfrm>
        </p:spPr>
        <p:txBody>
          <a:bodyPr>
            <a:normAutofit/>
          </a:bodyPr>
          <a:lstStyle/>
          <a:p>
            <a:pPr algn="just"/>
            <a:r>
              <a:rPr lang="ru-RU" b="1" dirty="0" smtClean="0"/>
              <a:t>Клиенты</a:t>
            </a:r>
            <a:r>
              <a:rPr lang="ru-RU" dirty="0" smtClean="0"/>
              <a:t> –родители (законные представители) детей с ОВЗ, дети;</a:t>
            </a:r>
          </a:p>
          <a:p>
            <a:pPr algn="just"/>
            <a:r>
              <a:rPr lang="ru-RU" dirty="0" smtClean="0"/>
              <a:t>Создание </a:t>
            </a:r>
            <a:r>
              <a:rPr lang="ru-RU" b="1" dirty="0" smtClean="0"/>
              <a:t>сувенирной продукции </a:t>
            </a:r>
            <a:r>
              <a:rPr lang="ru-RU" dirty="0" smtClean="0"/>
              <a:t>для реализации на ярмарках, благотворительных аукционах, корпоративных заказах;</a:t>
            </a:r>
          </a:p>
          <a:p>
            <a:pPr algn="just"/>
            <a:r>
              <a:rPr lang="ru-RU" dirty="0" smtClean="0"/>
              <a:t>СМИ, группы ВК, «сарафанное радио», сотрудничество с предпринимателями, создание сайта с возможностью онлайн- продаж;</a:t>
            </a:r>
          </a:p>
          <a:p>
            <a:pPr marL="0" lvl="0" indent="0">
              <a:spcBef>
                <a:spcPts val="1600"/>
              </a:spcBef>
              <a:buNone/>
            </a:pPr>
            <a:endParaRPr lang="ru-RU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878" y="854643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" b="1" dirty="0" smtClean="0">
                <a:ln w="22225">
                  <a:solidFill>
                    <a:srgbClr val="F9D010"/>
                  </a:solidFill>
                  <a:prstDash val="solid"/>
                </a:ln>
                <a:solidFill>
                  <a:srgbClr val="F9D010"/>
                </a:solidFill>
              </a:rPr>
              <a:t>Монетизация</a:t>
            </a:r>
            <a:endParaRPr lang="ru-RU" dirty="0"/>
          </a:p>
        </p:txBody>
      </p:sp>
      <p:grpSp>
        <p:nvGrpSpPr>
          <p:cNvPr id="12" name="Группа 11"/>
          <p:cNvGrpSpPr/>
          <p:nvPr/>
        </p:nvGrpSpPr>
        <p:grpSpPr>
          <a:xfrm>
            <a:off x="1540043" y="192505"/>
            <a:ext cx="6352674" cy="601579"/>
            <a:chOff x="209158" y="0"/>
            <a:chExt cx="8390580" cy="947214"/>
          </a:xfrm>
        </p:grpSpPr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9738" y="0"/>
              <a:ext cx="1080000" cy="947214"/>
            </a:xfrm>
            <a:prstGeom prst="rect">
              <a:avLst/>
            </a:prstGeom>
          </p:spPr>
        </p:pic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9158" y="194273"/>
              <a:ext cx="684032" cy="684032"/>
            </a:xfrm>
            <a:prstGeom prst="rect">
              <a:avLst/>
            </a:prstGeom>
          </p:spPr>
        </p:pic>
        <p:pic>
          <p:nvPicPr>
            <p:cNvPr id="15" name="Picture 2" descr="Сбор заявок на участие в реализации программы интенсивного обучения проекта  «Остров 10-22»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0179" y="210127"/>
              <a:ext cx="1259973" cy="65645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60451" y="170210"/>
              <a:ext cx="2156245" cy="709474"/>
            </a:xfrm>
            <a:prstGeom prst="rect">
              <a:avLst/>
            </a:prstGeom>
          </p:spPr>
        </p:pic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7168" y="180473"/>
              <a:ext cx="2562726" cy="705030"/>
            </a:xfrm>
            <a:prstGeom prst="rect">
              <a:avLst/>
            </a:prstGeom>
          </p:spPr>
        </p:pic>
      </p:grp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667" t="17185" r="12222"/>
          <a:stretch/>
        </p:blipFill>
        <p:spPr>
          <a:xfrm>
            <a:off x="5290406" y="1527095"/>
            <a:ext cx="2923953" cy="297180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09E1A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41748570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0573" y="0"/>
            <a:ext cx="2239581" cy="51435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921" y="998477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" b="1" dirty="0" smtClean="0">
                <a:ln w="22225">
                  <a:solidFill>
                    <a:srgbClr val="F9D010"/>
                  </a:solidFill>
                  <a:prstDash val="solid"/>
                </a:ln>
                <a:solidFill>
                  <a:srgbClr val="F9D010"/>
                </a:solidFill>
              </a:rPr>
              <a:t>Рынок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686040" y="1735189"/>
            <a:ext cx="4146416" cy="2846455"/>
          </a:xfrm>
        </p:spPr>
        <p:txBody>
          <a:bodyPr/>
          <a:lstStyle/>
          <a:p>
            <a:pPr algn="just"/>
            <a:r>
              <a:rPr lang="ru-RU" b="1" dirty="0" smtClean="0"/>
              <a:t>150-200 детей с ОВЗ ежегодно посетят проф. пробы, закончат курсы инклюзивных мастерских</a:t>
            </a:r>
          </a:p>
          <a:p>
            <a:pPr algn="just"/>
            <a:r>
              <a:rPr lang="ru-RU" b="1" dirty="0" smtClean="0"/>
              <a:t>Корпоративные клиенты – приобретение сувенирной продукции</a:t>
            </a:r>
          </a:p>
          <a:p>
            <a:endParaRPr lang="ru-RU" dirty="0"/>
          </a:p>
        </p:txBody>
      </p:sp>
      <p:grpSp>
        <p:nvGrpSpPr>
          <p:cNvPr id="12" name="Группа 11"/>
          <p:cNvGrpSpPr/>
          <p:nvPr/>
        </p:nvGrpSpPr>
        <p:grpSpPr>
          <a:xfrm>
            <a:off x="1540043" y="192505"/>
            <a:ext cx="6352674" cy="601579"/>
            <a:chOff x="209158" y="0"/>
            <a:chExt cx="8390580" cy="947214"/>
          </a:xfrm>
        </p:grpSpPr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9738" y="0"/>
              <a:ext cx="1080000" cy="947214"/>
            </a:xfrm>
            <a:prstGeom prst="rect">
              <a:avLst/>
            </a:prstGeom>
          </p:spPr>
        </p:pic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158" y="194273"/>
              <a:ext cx="684032" cy="684032"/>
            </a:xfrm>
            <a:prstGeom prst="rect">
              <a:avLst/>
            </a:prstGeom>
          </p:spPr>
        </p:pic>
        <p:pic>
          <p:nvPicPr>
            <p:cNvPr id="15" name="Picture 2" descr="Сбор заявок на участие в реализации программы интенсивного обучения проекта  «Остров 10-22»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0179" y="210127"/>
              <a:ext cx="1259973" cy="65645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60451" y="170210"/>
              <a:ext cx="2156245" cy="709474"/>
            </a:xfrm>
            <a:prstGeom prst="rect">
              <a:avLst/>
            </a:prstGeom>
          </p:spPr>
        </p:pic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7168" y="180473"/>
              <a:ext cx="2562726" cy="705030"/>
            </a:xfrm>
            <a:prstGeom prst="rect">
              <a:avLst/>
            </a:prstGeom>
          </p:spPr>
        </p:pic>
      </p:grpSp>
      <p:pic>
        <p:nvPicPr>
          <p:cNvPr id="7170" name="Picture 2" descr="https://sun9-46.userapi.com/impg/n8E4JfkrcFMU6_ikUkOEMKrb5G6QFFBoOCbUKw/cft8k4Hb5vc.jpg?size=1280x853&amp;quality=95&amp;sign=206b6a3120953de09c2e293566ff7347&amp;type=album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83245" y="1741352"/>
            <a:ext cx="3501855" cy="233365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09E1A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1393805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3"/>
          <a:srcRect t="15787" b="12605"/>
          <a:stretch/>
        </p:blipFill>
        <p:spPr>
          <a:xfrm>
            <a:off x="-30932" y="0"/>
            <a:ext cx="2410161" cy="51435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5626" y="962383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ru" dirty="0" smtClean="0"/>
              <a:t>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57937" y="1659632"/>
            <a:ext cx="6590763" cy="3090594"/>
          </a:xfrm>
        </p:spPr>
        <p:txBody>
          <a:bodyPr>
            <a:normAutofit fontScale="92500" lnSpcReduction="20000"/>
          </a:bodyPr>
          <a:lstStyle/>
          <a:p>
            <a:pPr marL="0" lvl="0" indent="457200" algn="just">
              <a:buNone/>
            </a:pPr>
            <a:r>
              <a:rPr lang="ru-RU" b="1" dirty="0" smtClean="0"/>
              <a:t>К концу </a:t>
            </a:r>
            <a:r>
              <a:rPr lang="ru-RU" b="1" dirty="0" err="1" smtClean="0"/>
              <a:t>интенсива</a:t>
            </a:r>
            <a:r>
              <a:rPr lang="ru-RU" b="1" dirty="0" smtClean="0"/>
              <a:t> разработан проект для дальнейшей реализации</a:t>
            </a:r>
          </a:p>
          <a:p>
            <a:pPr marL="0" lvl="0" indent="457200" algn="just">
              <a:spcBef>
                <a:spcPts val="1600"/>
              </a:spcBef>
              <a:buNone/>
            </a:pPr>
            <a:r>
              <a:rPr lang="ru-RU" dirty="0" smtClean="0"/>
              <a:t>Работа над проектом будет продолжена через практическую реализацию с 8 по 18 декабря 2022 на территории АУ УР «ЗОК «Лесная сказка». (Творческие мастерские: столярная мастерская, кулинарная мастерская; Профессиональные пробы: знакомство с профессиями -флорист, электрик, швея, пекарь- кондитер)</a:t>
            </a:r>
          </a:p>
          <a:p>
            <a:pPr marL="0" lvl="0" indent="457200" algn="just">
              <a:spcBef>
                <a:spcPts val="1600"/>
              </a:spcBef>
              <a:buNone/>
            </a:pPr>
            <a:r>
              <a:rPr lang="ru-RU" b="1" dirty="0" smtClean="0"/>
              <a:t>Цель</a:t>
            </a:r>
            <a:r>
              <a:rPr lang="ru-RU" dirty="0" smtClean="0"/>
              <a:t>: выход на реализацию продукции с мастерских, поиск источников финансирования для проекта, изучить </a:t>
            </a:r>
            <a:r>
              <a:rPr lang="ru-RU" dirty="0" err="1" smtClean="0"/>
              <a:t>краундфандинговые</a:t>
            </a:r>
            <a:r>
              <a:rPr lang="ru-RU" dirty="0" smtClean="0"/>
              <a:t> платформы, благотворительные фонды, специализирующиеся на помощи детям с ОВЗ, </a:t>
            </a:r>
            <a:r>
              <a:rPr lang="ru-RU" dirty="0" err="1" smtClean="0"/>
              <a:t>фандразинг</a:t>
            </a:r>
            <a:r>
              <a:rPr lang="ru-RU" dirty="0" smtClean="0"/>
              <a:t>.</a:t>
            </a:r>
          </a:p>
          <a:p>
            <a:pPr indent="457200" algn="just"/>
            <a:endParaRPr lang="ru-RU" dirty="0"/>
          </a:p>
        </p:txBody>
      </p:sp>
      <p:grpSp>
        <p:nvGrpSpPr>
          <p:cNvPr id="10" name="Группа 9"/>
          <p:cNvGrpSpPr/>
          <p:nvPr/>
        </p:nvGrpSpPr>
        <p:grpSpPr>
          <a:xfrm>
            <a:off x="1540043" y="192505"/>
            <a:ext cx="6352674" cy="601579"/>
            <a:chOff x="209158" y="0"/>
            <a:chExt cx="8390580" cy="94721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9738" y="0"/>
              <a:ext cx="1080000" cy="947214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9158" y="194273"/>
              <a:ext cx="684032" cy="684032"/>
            </a:xfrm>
            <a:prstGeom prst="rect">
              <a:avLst/>
            </a:prstGeom>
          </p:spPr>
        </p:pic>
        <p:pic>
          <p:nvPicPr>
            <p:cNvPr id="13" name="Picture 2" descr="Сбор заявок на участие в реализации программы интенсивного обучения проекта  «Остров 10-22»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0179" y="210127"/>
              <a:ext cx="1259973" cy="65645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60451" y="170210"/>
              <a:ext cx="2156245" cy="709474"/>
            </a:xfrm>
            <a:prstGeom prst="rect">
              <a:avLst/>
            </a:prstGeom>
          </p:spPr>
        </p:pic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7168" y="180473"/>
              <a:ext cx="2562726" cy="705030"/>
            </a:xfrm>
            <a:prstGeom prst="rect">
              <a:avLst/>
            </a:prstGeom>
          </p:spPr>
        </p:pic>
      </p:grpSp>
      <p:sp>
        <p:nvSpPr>
          <p:cNvPr id="16" name="Заголовок 1"/>
          <p:cNvSpPr txBox="1">
            <a:spLocks/>
          </p:cNvSpPr>
          <p:nvPr/>
        </p:nvSpPr>
        <p:spPr>
          <a:xfrm>
            <a:off x="395921" y="998477"/>
            <a:ext cx="852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 fontScale="90000" lnSpcReduction="10000"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 algn="ctr"/>
            <a:r>
              <a:rPr lang="ru" b="1" dirty="0" smtClean="0">
                <a:ln w="22225">
                  <a:solidFill>
                    <a:srgbClr val="F9D010"/>
                  </a:solidFill>
                  <a:prstDash val="solid"/>
                </a:ln>
                <a:solidFill>
                  <a:srgbClr val="F9D010"/>
                </a:solidFill>
              </a:rPr>
              <a:t>Перспективы </a:t>
            </a:r>
            <a:endParaRPr lang="ru-RU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3584102" y="955026"/>
            <a:ext cx="1934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ln w="22225">
                  <a:solidFill>
                    <a:srgbClr val="F9D010"/>
                  </a:solidFill>
                  <a:prstDash val="solid"/>
                </a:ln>
                <a:solidFill>
                  <a:srgbClr val="F9D010"/>
                </a:solidFill>
              </a:rPr>
              <a:t>Команда</a:t>
            </a:r>
            <a:endParaRPr b="1" dirty="0">
              <a:ln w="22225">
                <a:solidFill>
                  <a:srgbClr val="F9D010"/>
                </a:solidFill>
                <a:prstDash val="solid"/>
              </a:ln>
              <a:solidFill>
                <a:srgbClr val="F9D010"/>
              </a:solidFill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336605" y="808195"/>
            <a:ext cx="1335450" cy="2707841"/>
            <a:chOff x="7448550" y="273806"/>
            <a:chExt cx="1335450" cy="2707841"/>
          </a:xfrm>
        </p:grpSpPr>
        <p:sp>
          <p:nvSpPr>
            <p:cNvPr id="13" name="TextBox 12"/>
            <p:cNvSpPr txBox="1"/>
            <p:nvPr/>
          </p:nvSpPr>
          <p:spPr>
            <a:xfrm>
              <a:off x="7448550" y="2042928"/>
              <a:ext cx="1335450" cy="938719"/>
            </a:xfrm>
            <a:prstGeom prst="rect">
              <a:avLst/>
            </a:prstGeom>
            <a:solidFill>
              <a:srgbClr val="07B582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1100" b="1" dirty="0" err="1" smtClean="0">
                  <a:solidFill>
                    <a:schemeClr val="tx1"/>
                  </a:solidFill>
                </a:rPr>
                <a:t>Чучалина</a:t>
              </a:r>
              <a:r>
                <a:rPr lang="ru-RU" sz="1100" b="1" dirty="0" smtClean="0">
                  <a:solidFill>
                    <a:schemeClr val="tx1"/>
                  </a:solidFill>
                </a:rPr>
                <a:t> Анна </a:t>
              </a:r>
              <a:r>
                <a:rPr lang="ru-RU" sz="1100" dirty="0" smtClean="0">
                  <a:solidFill>
                    <a:schemeClr val="tx1"/>
                  </a:solidFill>
                </a:rPr>
                <a:t>(наставник) –педагог. Технический менеджер.</a:t>
              </a:r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24764"/>
            <a:stretch/>
          </p:blipFill>
          <p:spPr>
            <a:xfrm>
              <a:off x="7448550" y="273806"/>
              <a:ext cx="1335449" cy="1769122"/>
            </a:xfrm>
            <a:prstGeom prst="rect">
              <a:avLst/>
            </a:prstGeom>
          </p:spPr>
        </p:pic>
      </p:grpSp>
      <p:grpSp>
        <p:nvGrpSpPr>
          <p:cNvPr id="17" name="Группа 16"/>
          <p:cNvGrpSpPr/>
          <p:nvPr/>
        </p:nvGrpSpPr>
        <p:grpSpPr>
          <a:xfrm>
            <a:off x="1964134" y="1275063"/>
            <a:ext cx="1512714" cy="3265206"/>
            <a:chOff x="1918818" y="917214"/>
            <a:chExt cx="1512714" cy="3621225"/>
          </a:xfrm>
        </p:grpSpPr>
        <p:sp>
          <p:nvSpPr>
            <p:cNvPr id="22" name="TextBox 21"/>
            <p:cNvSpPr txBox="1"/>
            <p:nvPr/>
          </p:nvSpPr>
          <p:spPr>
            <a:xfrm>
              <a:off x="1919849" y="2934166"/>
              <a:ext cx="1510652" cy="1604273"/>
            </a:xfrm>
            <a:prstGeom prst="rect">
              <a:avLst/>
            </a:prstGeom>
            <a:solidFill>
              <a:srgbClr val="F9D01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1100" b="1" dirty="0" smtClean="0">
                  <a:solidFill>
                    <a:schemeClr val="tx1"/>
                  </a:solidFill>
                </a:rPr>
                <a:t>Крестьянинова Анастасия </a:t>
              </a:r>
              <a:r>
                <a:rPr lang="ru-RU" sz="1100" dirty="0" smtClean="0">
                  <a:solidFill>
                    <a:schemeClr val="tx1"/>
                  </a:solidFill>
                </a:rPr>
                <a:t>(участник) – педагог – психолог. </a:t>
              </a:r>
              <a:r>
                <a:rPr lang="ru-RU" sz="1100" dirty="0">
                  <a:solidFill>
                    <a:schemeClr val="tx1"/>
                  </a:solidFill>
                </a:rPr>
                <a:t>И</a:t>
              </a:r>
              <a:r>
                <a:rPr lang="ru-RU" sz="1100" dirty="0" smtClean="0">
                  <a:solidFill>
                    <a:schemeClr val="tx1"/>
                  </a:solidFill>
                </a:rPr>
                <a:t>сследование </a:t>
              </a:r>
              <a:r>
                <a:rPr lang="ru-RU" sz="1100" dirty="0">
                  <a:solidFill>
                    <a:schemeClr val="tx1"/>
                  </a:solidFill>
                </a:rPr>
                <a:t>особенностей детей с </a:t>
              </a:r>
              <a:r>
                <a:rPr lang="ru-RU" sz="1100" dirty="0" smtClean="0">
                  <a:solidFill>
                    <a:schemeClr val="tx1"/>
                  </a:solidFill>
                </a:rPr>
                <a:t>ОВЗ. </a:t>
              </a:r>
              <a:r>
                <a:rPr lang="ru-RU" sz="1100" dirty="0">
                  <a:solidFill>
                    <a:schemeClr val="tx1"/>
                  </a:solidFill>
                </a:rPr>
                <a:t>Психологическое сопровождение детей с </a:t>
              </a:r>
              <a:r>
                <a:rPr lang="ru-RU" sz="1100" dirty="0" smtClean="0">
                  <a:solidFill>
                    <a:schemeClr val="tx1"/>
                  </a:solidFill>
                </a:rPr>
                <a:t>ОВЗ</a:t>
              </a:r>
              <a:endParaRPr lang="ru-RU" sz="1100" dirty="0">
                <a:solidFill>
                  <a:schemeClr val="tx1"/>
                </a:solidFill>
              </a:endParaRPr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8818" y="917214"/>
              <a:ext cx="1512714" cy="2016952"/>
            </a:xfrm>
            <a:prstGeom prst="rect">
              <a:avLst/>
            </a:prstGeom>
          </p:spPr>
        </p:pic>
      </p:grpSp>
      <p:grpSp>
        <p:nvGrpSpPr>
          <p:cNvPr id="15" name="Группа 14"/>
          <p:cNvGrpSpPr/>
          <p:nvPr/>
        </p:nvGrpSpPr>
        <p:grpSpPr>
          <a:xfrm>
            <a:off x="3725173" y="1878362"/>
            <a:ext cx="1617430" cy="3097541"/>
            <a:chOff x="3762832" y="836561"/>
            <a:chExt cx="1617430" cy="3097541"/>
          </a:xfrm>
        </p:grpSpPr>
        <p:sp>
          <p:nvSpPr>
            <p:cNvPr id="16" name="TextBox 15"/>
            <p:cNvSpPr txBox="1"/>
            <p:nvPr/>
          </p:nvSpPr>
          <p:spPr>
            <a:xfrm>
              <a:off x="3762832" y="2995383"/>
              <a:ext cx="1617430" cy="938719"/>
            </a:xfrm>
            <a:prstGeom prst="rect">
              <a:avLst/>
            </a:prstGeom>
            <a:solidFill>
              <a:srgbClr val="07B582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1100" b="1" dirty="0" smtClean="0">
                  <a:solidFill>
                    <a:schemeClr val="tx1"/>
                  </a:solidFill>
                </a:rPr>
                <a:t>Югова </a:t>
              </a:r>
              <a:r>
                <a:rPr lang="ru-RU" sz="1100" b="1" dirty="0">
                  <a:solidFill>
                    <a:schemeClr val="tx1"/>
                  </a:solidFill>
                </a:rPr>
                <a:t>Ирина </a:t>
              </a:r>
              <a:r>
                <a:rPr lang="ru-RU" sz="1100" dirty="0" smtClean="0">
                  <a:solidFill>
                    <a:schemeClr val="tx1"/>
                  </a:solidFill>
                </a:rPr>
                <a:t>(лидер) – педагог</a:t>
              </a:r>
              <a:r>
                <a:rPr lang="ru-RU" sz="1100" dirty="0">
                  <a:solidFill>
                    <a:schemeClr val="tx1"/>
                  </a:solidFill>
                </a:rPr>
                <a:t>. Координация деятельности проекта </a:t>
              </a:r>
              <a:r>
                <a:rPr lang="ru-RU" sz="1100" dirty="0" smtClean="0">
                  <a:solidFill>
                    <a:schemeClr val="tx1"/>
                  </a:solidFill>
                </a:rPr>
                <a:t>(поиск социальных партнеров)</a:t>
              </a:r>
            </a:p>
          </p:txBody>
        </p:sp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62832" y="836561"/>
              <a:ext cx="1617430" cy="2158822"/>
            </a:xfrm>
            <a:prstGeom prst="rect">
              <a:avLst/>
            </a:prstGeom>
          </p:spPr>
        </p:pic>
      </p:grpSp>
      <p:grpSp>
        <p:nvGrpSpPr>
          <p:cNvPr id="18" name="Группа 17"/>
          <p:cNvGrpSpPr/>
          <p:nvPr/>
        </p:nvGrpSpPr>
        <p:grpSpPr>
          <a:xfrm>
            <a:off x="7433591" y="1241376"/>
            <a:ext cx="1510655" cy="3497069"/>
            <a:chOff x="5712592" y="1253609"/>
            <a:chExt cx="1510655" cy="3497069"/>
          </a:xfrm>
        </p:grpSpPr>
        <p:sp>
          <p:nvSpPr>
            <p:cNvPr id="25" name="TextBox 24"/>
            <p:cNvSpPr txBox="1"/>
            <p:nvPr/>
          </p:nvSpPr>
          <p:spPr>
            <a:xfrm>
              <a:off x="5712592" y="3304128"/>
              <a:ext cx="1510655" cy="1446550"/>
            </a:xfrm>
            <a:prstGeom prst="rect">
              <a:avLst/>
            </a:prstGeom>
            <a:solidFill>
              <a:srgbClr val="07B582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1100" b="1" dirty="0" err="1" smtClean="0">
                  <a:solidFill>
                    <a:schemeClr val="tx1"/>
                  </a:solidFill>
                </a:rPr>
                <a:t>Минехузина</a:t>
              </a:r>
              <a:r>
                <a:rPr lang="ru-RU" sz="1100" b="1" dirty="0" smtClean="0">
                  <a:solidFill>
                    <a:schemeClr val="tx1"/>
                  </a:solidFill>
                </a:rPr>
                <a:t> </a:t>
              </a:r>
              <a:r>
                <a:rPr lang="ru-RU" sz="1100" b="1" dirty="0" err="1" smtClean="0">
                  <a:solidFill>
                    <a:schemeClr val="tx1"/>
                  </a:solidFill>
                </a:rPr>
                <a:t>Ильгиза</a:t>
              </a:r>
              <a:r>
                <a:rPr lang="ru-RU" sz="1100" b="1" dirty="0" smtClean="0">
                  <a:solidFill>
                    <a:schemeClr val="tx1"/>
                  </a:solidFill>
                </a:rPr>
                <a:t> </a:t>
              </a:r>
              <a:r>
                <a:rPr lang="ru-RU" sz="1100" dirty="0" smtClean="0">
                  <a:solidFill>
                    <a:schemeClr val="tx1"/>
                  </a:solidFill>
                </a:rPr>
                <a:t>(участник) - педагог</a:t>
              </a:r>
              <a:r>
                <a:rPr lang="ru-RU" sz="1100" dirty="0">
                  <a:solidFill>
                    <a:schemeClr val="tx1"/>
                  </a:solidFill>
                </a:rPr>
                <a:t>, </a:t>
              </a:r>
              <a:r>
                <a:rPr lang="ru-RU" sz="1100" dirty="0" err="1" smtClean="0">
                  <a:solidFill>
                    <a:schemeClr val="tx1"/>
                  </a:solidFill>
                </a:rPr>
                <a:t>сурдопереводчик</a:t>
              </a:r>
              <a:r>
                <a:rPr lang="ru-RU" sz="1100" dirty="0" smtClean="0">
                  <a:solidFill>
                    <a:schemeClr val="tx1"/>
                  </a:solidFill>
                </a:rPr>
                <a:t>. Сбор и анализ данных об учреждениях по работе с детьми с ОВЗ</a:t>
              </a:r>
              <a:endParaRPr lang="ru-RU" sz="1100" dirty="0">
                <a:solidFill>
                  <a:schemeClr val="tx1"/>
                </a:solidFill>
              </a:endParaRPr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2592" y="1253609"/>
              <a:ext cx="1504180" cy="2111613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5575823" y="3363516"/>
            <a:ext cx="1720799" cy="1446550"/>
          </a:xfrm>
          <a:prstGeom prst="rect">
            <a:avLst/>
          </a:prstGeom>
          <a:solidFill>
            <a:srgbClr val="F9D01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</a:rPr>
              <a:t>Русских Ирина </a:t>
            </a:r>
            <a:r>
              <a:rPr lang="ru-RU" sz="1100" dirty="0" smtClean="0">
                <a:solidFill>
                  <a:schemeClr val="tx1"/>
                </a:solidFill>
              </a:rPr>
              <a:t>(участник) – педагог. Структурирование информации, разработка анкет и опросных листов для исследования. Организатор по подбору педагогов.</a:t>
            </a:r>
            <a:endParaRPr lang="ru-RU" sz="1100" dirty="0">
              <a:solidFill>
                <a:schemeClr val="tx1"/>
              </a:solidFill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729" y="1106620"/>
            <a:ext cx="1720799" cy="2280959"/>
          </a:xfrm>
          <a:prstGeom prst="rect">
            <a:avLst/>
          </a:prstGeom>
        </p:spPr>
      </p:pic>
      <p:grpSp>
        <p:nvGrpSpPr>
          <p:cNvPr id="29" name="Группа 28"/>
          <p:cNvGrpSpPr/>
          <p:nvPr/>
        </p:nvGrpSpPr>
        <p:grpSpPr>
          <a:xfrm>
            <a:off x="1540043" y="192505"/>
            <a:ext cx="6352674" cy="601579"/>
            <a:chOff x="209158" y="0"/>
            <a:chExt cx="8390580" cy="947214"/>
          </a:xfrm>
        </p:grpSpPr>
        <p:pic>
          <p:nvPicPr>
            <p:cNvPr id="30" name="Рисунок 2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9738" y="0"/>
              <a:ext cx="1080000" cy="947214"/>
            </a:xfrm>
            <a:prstGeom prst="rect">
              <a:avLst/>
            </a:prstGeom>
          </p:spPr>
        </p:pic>
        <p:pic>
          <p:nvPicPr>
            <p:cNvPr id="31" name="Рисунок 3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9158" y="194273"/>
              <a:ext cx="684032" cy="684032"/>
            </a:xfrm>
            <a:prstGeom prst="rect">
              <a:avLst/>
            </a:prstGeom>
          </p:spPr>
        </p:pic>
        <p:pic>
          <p:nvPicPr>
            <p:cNvPr id="32" name="Picture 2" descr="Сбор заявок на участие в реализации программы интенсивного обучения проекта  «Остров 10-22»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0179" y="210127"/>
              <a:ext cx="1259973" cy="65645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660451" y="170210"/>
              <a:ext cx="2156245" cy="709474"/>
            </a:xfrm>
            <a:prstGeom prst="rect">
              <a:avLst/>
            </a:prstGeom>
          </p:spPr>
        </p:pic>
        <p:pic>
          <p:nvPicPr>
            <p:cNvPr id="34" name="Рисунок 33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7168" y="180473"/>
              <a:ext cx="2562726" cy="705030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430" b="16952"/>
          <a:stretch/>
        </p:blipFill>
        <p:spPr bwMode="auto">
          <a:xfrm>
            <a:off x="0" y="0"/>
            <a:ext cx="2408237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Анализ рисков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37981" y="1152475"/>
            <a:ext cx="6851177" cy="3023740"/>
          </a:xfrm>
        </p:spPr>
        <p:txBody>
          <a:bodyPr>
            <a:normAutofit fontScale="92500"/>
          </a:bodyPr>
          <a:lstStyle/>
          <a:p>
            <a:pPr marL="114300" indent="0">
              <a:lnSpc>
                <a:spcPct val="150000"/>
              </a:lnSpc>
              <a:buNone/>
            </a:pPr>
            <a:r>
              <a:rPr lang="ru-RU" dirty="0"/>
              <a:t>1. Дефицит квалифицированных </a:t>
            </a:r>
            <a:r>
              <a:rPr lang="ru-RU" dirty="0" smtClean="0"/>
              <a:t>кадров – 15% </a:t>
            </a:r>
            <a:endParaRPr lang="ru-RU" dirty="0"/>
          </a:p>
          <a:p>
            <a:pPr marL="114300" indent="0">
              <a:lnSpc>
                <a:spcPct val="150000"/>
              </a:lnSpc>
              <a:buNone/>
            </a:pPr>
            <a:r>
              <a:rPr lang="ru-RU" dirty="0"/>
              <a:t>2. Источники </a:t>
            </a:r>
            <a:r>
              <a:rPr lang="ru-RU" dirty="0" smtClean="0"/>
              <a:t>финансирования – 10%</a:t>
            </a:r>
            <a:endParaRPr lang="ru-RU" dirty="0"/>
          </a:p>
          <a:p>
            <a:pPr marL="114300" indent="0">
              <a:lnSpc>
                <a:spcPct val="150000"/>
              </a:lnSpc>
              <a:buNone/>
            </a:pPr>
            <a:r>
              <a:rPr lang="ru-RU" dirty="0"/>
              <a:t>3. Контингент (общее количество посещения</a:t>
            </a:r>
            <a:r>
              <a:rPr lang="ru-RU" dirty="0" smtClean="0"/>
              <a:t>) – 20%</a:t>
            </a:r>
            <a:endParaRPr lang="ru-RU" dirty="0"/>
          </a:p>
          <a:p>
            <a:pPr marL="114300" indent="0">
              <a:lnSpc>
                <a:spcPct val="150000"/>
              </a:lnSpc>
              <a:buNone/>
            </a:pPr>
            <a:r>
              <a:rPr lang="ru-RU" dirty="0"/>
              <a:t>4. Наличие необходимого </a:t>
            </a:r>
            <a:r>
              <a:rPr lang="ru-RU" dirty="0" smtClean="0"/>
              <a:t>оборудования – 20% </a:t>
            </a:r>
            <a:endParaRPr lang="ru-RU" dirty="0"/>
          </a:p>
          <a:p>
            <a:pPr marL="114300" indent="0">
              <a:lnSpc>
                <a:spcPct val="150000"/>
              </a:lnSpc>
              <a:buNone/>
            </a:pPr>
            <a:r>
              <a:rPr lang="ru-RU" dirty="0"/>
              <a:t>5. Состояние инфраструктуры (мебель, помещение, состояние здания) и учебно-методическое </a:t>
            </a:r>
            <a:r>
              <a:rPr lang="ru-RU" dirty="0" smtClean="0"/>
              <a:t>обеспечение</a:t>
            </a:r>
            <a:r>
              <a:rPr lang="ru-RU" dirty="0"/>
              <a:t> </a:t>
            </a:r>
            <a:r>
              <a:rPr lang="ru-RU" dirty="0" smtClean="0"/>
              <a:t>– 25%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408237" y="4230806"/>
            <a:ext cx="4111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Вывод: 90% - невысокая степень рисков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3721249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t="12074" b="16318"/>
          <a:stretch/>
        </p:blipFill>
        <p:spPr>
          <a:xfrm>
            <a:off x="0" y="0"/>
            <a:ext cx="2410161" cy="5143500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243521" y="1531877"/>
            <a:ext cx="852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 algn="ctr"/>
            <a:r>
              <a:rPr lang="ru" sz="4800" b="1" dirty="0" smtClean="0">
                <a:ln w="22225">
                  <a:solidFill>
                    <a:srgbClr val="F9D010"/>
                  </a:solidFill>
                  <a:prstDash val="solid"/>
                </a:ln>
                <a:solidFill>
                  <a:srgbClr val="F9D010"/>
                </a:solidFill>
              </a:rPr>
              <a:t>Спасибо за внимание! </a:t>
            </a:r>
            <a:endParaRPr lang="ru-RU" sz="4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601" y="2556653"/>
            <a:ext cx="2602798" cy="22827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348073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1157</TotalTime>
  <Words>1711</Words>
  <Application>Microsoft Office PowerPoint</Application>
  <PresentationFormat>Экран (16:9)</PresentationFormat>
  <Paragraphs>142</Paragraphs>
  <Slides>19</Slides>
  <Notes>14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Тема Office</vt:lpstr>
      <vt:lpstr>Инклюзивные мастерские на базе детского загородного лагеря с круглосуточным пребыванием  </vt:lpstr>
      <vt:lpstr>О проекте</vt:lpstr>
      <vt:lpstr>О проекте</vt:lpstr>
      <vt:lpstr>Результаты исследований</vt:lpstr>
      <vt:lpstr>Аналоги решения</vt:lpstr>
      <vt:lpstr>Результаты исследования </vt:lpstr>
      <vt:lpstr>Результаты исследования</vt:lpstr>
      <vt:lpstr>Результаты исследования</vt:lpstr>
      <vt:lpstr>Планируемые результаты</vt:lpstr>
      <vt:lpstr>О проекте</vt:lpstr>
      <vt:lpstr>Слайд 11</vt:lpstr>
      <vt:lpstr>Слайд 12</vt:lpstr>
      <vt:lpstr>Экономика проекта</vt:lpstr>
      <vt:lpstr>Монетизация</vt:lpstr>
      <vt:lpstr>Рынок </vt:lpstr>
      <vt:lpstr> </vt:lpstr>
      <vt:lpstr>Команда</vt:lpstr>
      <vt:lpstr>Анализ рисков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Скопируйте этот шаблон</dc:title>
  <dc:creator>1</dc:creator>
  <cp:lastModifiedBy>1</cp:lastModifiedBy>
  <cp:revision>99</cp:revision>
  <dcterms:modified xsi:type="dcterms:W3CDTF">2022-12-12T12:45:51Z</dcterms:modified>
</cp:coreProperties>
</file>