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91" r:id="rId2"/>
    <p:sldId id="278" r:id="rId3"/>
    <p:sldId id="286" r:id="rId4"/>
    <p:sldId id="296" r:id="rId5"/>
    <p:sldId id="294" r:id="rId6"/>
    <p:sldId id="295" r:id="rId7"/>
    <p:sldId id="290" r:id="rId8"/>
    <p:sldId id="27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BA918"/>
    <a:srgbClr val="58267E"/>
    <a:srgbClr val="DE0000"/>
    <a:srgbClr val="FFCC00"/>
    <a:srgbClr val="E6AF00"/>
    <a:srgbClr val="612A8A"/>
    <a:srgbClr val="EE0000"/>
    <a:srgbClr val="FFC301"/>
    <a:srgbClr val="DEE7D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0023" autoAdjust="0"/>
  </p:normalViewPr>
  <p:slideViewPr>
    <p:cSldViewPr snapToGrid="0">
      <p:cViewPr varScale="1">
        <p:scale>
          <a:sx n="101" d="100"/>
          <a:sy n="101" d="100"/>
        </p:scale>
        <p:origin x="-89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Распространенность</a:t>
            </a:r>
            <a:r>
              <a:rPr lang="ru-RU" sz="1800" baseline="0" dirty="0" smtClean="0"/>
              <a:t> заболеваний пародонта</a:t>
            </a:r>
          </a:p>
          <a:p>
            <a:pPr>
              <a:defRPr/>
            </a:pPr>
            <a:r>
              <a:rPr lang="ru-RU" sz="1800" baseline="0" dirty="0" smtClean="0"/>
              <a:t>в зависимости от возрастных категорий</a:t>
            </a:r>
            <a:endParaRPr lang="ru-RU" sz="180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12 лет</c:v>
                </c:pt>
                <c:pt idx="1">
                  <c:v>44 года</c:v>
                </c:pt>
                <c:pt idx="2">
                  <c:v>60 лет и старше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48.2</c:v>
                </c:pt>
                <c:pt idx="1">
                  <c:v>86.2</c:v>
                </c:pt>
                <c:pt idx="2">
                  <c:v>100</c:v>
                </c:pt>
              </c:numCache>
            </c:numRef>
          </c:val>
        </c:ser>
        <c:axId val="189298944"/>
        <c:axId val="189325312"/>
      </c:barChart>
      <c:catAx>
        <c:axId val="189298944"/>
        <c:scaling>
          <c:orientation val="minMax"/>
        </c:scaling>
        <c:axPos val="b"/>
        <c:tickLblPos val="nextTo"/>
        <c:crossAx val="189325312"/>
        <c:crosses val="autoZero"/>
        <c:auto val="1"/>
        <c:lblAlgn val="ctr"/>
        <c:lblOffset val="100"/>
      </c:catAx>
      <c:valAx>
        <c:axId val="189325312"/>
        <c:scaling>
          <c:orientation val="minMax"/>
        </c:scaling>
        <c:axPos val="l"/>
        <c:majorGridlines/>
        <c:numFmt formatCode="General" sourceLinked="1"/>
        <c:tickLblPos val="nextTo"/>
        <c:crossAx val="18929894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54EA-033D-4E05-891F-2AF64A3D2607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50671-B52C-4DEB-BD11-674875984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412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Название проекта – краткое название проекта (например</a:t>
            </a:r>
            <a:r>
              <a:rPr lang="ru-RU" sz="1200" b="1" baseline="0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«</a:t>
            </a:r>
            <a:r>
              <a:rPr lang="en-US" sz="1200" b="1" dirty="0" err="1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DiaLAG</a:t>
            </a:r>
            <a:r>
              <a:rPr lang="en-US" sz="1200" b="1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+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расшифровка темы</a:t>
            </a:r>
            <a:r>
              <a:rPr lang="ru-RU" sz="1200" b="1" baseline="0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 одном предложении (например, </a:t>
            </a:r>
            <a:r>
              <a:rPr lang="ru-RU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еинвазивная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 система легочной гипертензии»)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EF9E1-F0E9-4E4A-9F07-ED42021BD8C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66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6614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4752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5" name="Google Shape;6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16" name="Google Shape;61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655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719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524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696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560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307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789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40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645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620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360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21784-CA5F-4FBF-8A0C-EC7DD7238565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F8476-B571-413A-A670-523FC5ACF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3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21" name="Прямоугольник">
              <a:extLst>
                <a:ext uri="{FF2B5EF4-FFF2-40B4-BE49-F238E27FC236}">
                  <a16:creationId xmlns:a16="http://schemas.microsoft.com/office/drawing/2014/main" xmlns="" id="{51D533AB-A49E-08F7-FAEF-B9E28ED9C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316" y="-620910"/>
              <a:ext cx="10421650" cy="1293760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27212" tIns="27212" rIns="27212" bIns="27212" anchor="ctr"/>
            <a:lstStyle/>
            <a:p>
              <a:pPr algn="ctr" defTabSz="1304521"/>
              <a:endParaRPr lang="ru-RU" altLang="ru-RU" sz="1285">
                <a:solidFill>
                  <a:srgbClr val="5E5E5E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</p:spPr>
        </p:pic>
        <p:pic>
          <p:nvPicPr>
            <p:cNvPr id="17" name="Image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Казанский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Государственный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Медицинский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Университет</a:t>
              </a:r>
            </a:p>
            <a:p>
              <a:pPr marR="1633457"/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endParaRPr>
            </a:p>
          </p:txBody>
        </p:sp>
      </p:grpSp>
      <p:sp>
        <p:nvSpPr>
          <p:cNvPr id="29" name="Прямоугольник">
            <a:extLst>
              <a:ext uri="{FF2B5EF4-FFF2-40B4-BE49-F238E27FC236}">
                <a16:creationId xmlns:a16="http://schemas.microsoft.com/office/drawing/2014/main" xmlns="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573" y="1148405"/>
            <a:ext cx="1737768" cy="435701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0" name="Прямоугольник">
            <a:extLst>
              <a:ext uri="{FF2B5EF4-FFF2-40B4-BE49-F238E27FC236}">
                <a16:creationId xmlns:a16="http://schemas.microsoft.com/office/drawing/2014/main" xmlns="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753" y="1148405"/>
            <a:ext cx="1860337" cy="434554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1" name="Прямоугольник">
            <a:extLst>
              <a:ext uri="{FF2B5EF4-FFF2-40B4-BE49-F238E27FC236}">
                <a16:creationId xmlns:a16="http://schemas.microsoft.com/office/drawing/2014/main" xmlns="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3036" y="1152416"/>
            <a:ext cx="1859369" cy="431911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xmlns="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021" y="1153548"/>
            <a:ext cx="1769980" cy="432889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3" name="Прямоугольник">
            <a:extLst>
              <a:ext uri="{FF2B5EF4-FFF2-40B4-BE49-F238E27FC236}">
                <a16:creationId xmlns:a16="http://schemas.microsoft.com/office/drawing/2014/main" xmlns="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341" y="1129381"/>
            <a:ext cx="1978841" cy="453579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КАЗАНСКИЙ МЕДИЦИНСКИЙ СТАРТАП 3.0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157" y="3632120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ilroy" panose="00000900000000000000" pitchFamily="2" charset="-52"/>
              </a:rPr>
              <a:t>СЕНТЯБРЬ-ДЕКАБРЬ 2024 Г.</a:t>
            </a:r>
          </a:p>
        </p:txBody>
      </p:sp>
      <p:sp>
        <p:nvSpPr>
          <p:cNvPr id="35" name="Прямоугольник">
            <a:extLst>
              <a:ext uri="{FF2B5EF4-FFF2-40B4-BE49-F238E27FC236}">
                <a16:creationId xmlns:a16="http://schemas.microsoft.com/office/drawing/2014/main" xmlns="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188" y="6468892"/>
            <a:ext cx="1737768" cy="430055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6" name="Прямоугольник">
            <a:extLst>
              <a:ext uri="{FF2B5EF4-FFF2-40B4-BE49-F238E27FC236}">
                <a16:creationId xmlns:a16="http://schemas.microsoft.com/office/drawing/2014/main" xmlns="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80" y="6462979"/>
            <a:ext cx="1860337" cy="434554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7" name="Прямоугольник">
            <a:extLst>
              <a:ext uri="{FF2B5EF4-FFF2-40B4-BE49-F238E27FC236}">
                <a16:creationId xmlns:a16="http://schemas.microsoft.com/office/drawing/2014/main" xmlns="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1079" y="6468273"/>
            <a:ext cx="1859369" cy="445785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8" name="Прямоугольник">
            <a:extLst>
              <a:ext uri="{FF2B5EF4-FFF2-40B4-BE49-F238E27FC236}">
                <a16:creationId xmlns:a16="http://schemas.microsoft.com/office/drawing/2014/main" xmlns="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607" y="6462283"/>
            <a:ext cx="1769976" cy="426817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0" name="Прямоугольник">
            <a:extLst>
              <a:ext uri="{FF2B5EF4-FFF2-40B4-BE49-F238E27FC236}">
                <a16:creationId xmlns:a16="http://schemas.microsoft.com/office/drawing/2014/main" xmlns="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95" y="6468273"/>
            <a:ext cx="2351213" cy="445785"/>
          </a:xfrm>
          <a:prstGeom prst="rect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67476" y="6480201"/>
            <a:ext cx="1496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1"/>
                </a:solidFill>
                <a:latin typeface="Gilroy" panose="00000900000000000000" pitchFamily="2" charset="-52"/>
              </a:rPr>
              <a:t>ТРЕКЕР:</a:t>
            </a:r>
            <a:endParaRPr lang="ru-RU" sz="2000" b="1" dirty="0">
              <a:solidFill>
                <a:schemeClr val="bg1"/>
              </a:solidFill>
              <a:latin typeface="Gilroy" panose="000009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377" y="47920"/>
            <a:ext cx="1803223" cy="92725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047480" y="6480201"/>
            <a:ext cx="4290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bg1"/>
                </a:solidFill>
                <a:latin typeface="Gilroy" panose="00000900000000000000" pitchFamily="2" charset="-52"/>
              </a:rPr>
              <a:t>Галеев</a:t>
            </a:r>
            <a:r>
              <a:rPr lang="ru-RU" sz="2000" b="1" dirty="0" smtClean="0">
                <a:solidFill>
                  <a:schemeClr val="bg1"/>
                </a:solidFill>
                <a:latin typeface="Gilroy" panose="00000900000000000000" pitchFamily="2" charset="-52"/>
              </a:rPr>
              <a:t> Салават </a:t>
            </a:r>
            <a:r>
              <a:rPr lang="ru-RU" sz="2000" b="1" dirty="0" err="1" smtClean="0">
                <a:solidFill>
                  <a:schemeClr val="bg1"/>
                </a:solidFill>
                <a:latin typeface="Gilroy" panose="00000900000000000000" pitchFamily="2" charset="-52"/>
              </a:rPr>
              <a:t>Ильдарович</a:t>
            </a:r>
            <a:endParaRPr lang="ru-RU" sz="2000" b="1" dirty="0">
              <a:solidFill>
                <a:schemeClr val="bg1"/>
              </a:solidFill>
              <a:latin typeface="Gilroy" panose="00000900000000000000" pitchFamily="2" charset="-52"/>
            </a:endParaRPr>
          </a:p>
        </p:txBody>
      </p:sp>
      <p:sp>
        <p:nvSpPr>
          <p:cNvPr id="28" name="Прямоугольник">
            <a:extLst>
              <a:ext uri="{FF2B5EF4-FFF2-40B4-BE49-F238E27FC236}">
                <a16:creationId xmlns:a16="http://schemas.microsoft.com/office/drawing/2014/main" xmlns="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7443" y="6463986"/>
            <a:ext cx="1606241" cy="437591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2" name="Прямоугольник">
            <a:extLst>
              <a:ext uri="{FF2B5EF4-FFF2-40B4-BE49-F238E27FC236}">
                <a16:creationId xmlns:a16="http://schemas.microsoft.com/office/drawing/2014/main" xmlns="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68722"/>
            <a:ext cx="1600454" cy="411590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8" name="Прямоугольник">
            <a:extLst>
              <a:ext uri="{FF2B5EF4-FFF2-40B4-BE49-F238E27FC236}">
                <a16:creationId xmlns:a16="http://schemas.microsoft.com/office/drawing/2014/main" xmlns="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402" y="1151048"/>
            <a:ext cx="1560368" cy="431911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9" name="Прямоугольник">
            <a:extLst>
              <a:ext uri="{FF2B5EF4-FFF2-40B4-BE49-F238E27FC236}">
                <a16:creationId xmlns:a16="http://schemas.microsoft.com/office/drawing/2014/main" xmlns="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129" y="1156619"/>
            <a:ext cx="1562871" cy="434554"/>
          </a:xfrm>
          <a:prstGeom prst="rect">
            <a:avLst/>
          </a:prstGeom>
          <a:blipFill dpi="0" rotWithShape="1">
            <a:blip r:embed="rId2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52" b="8718"/>
          <a:stretch/>
        </p:blipFill>
        <p:spPr>
          <a:xfrm>
            <a:off x="7066270" y="554675"/>
            <a:ext cx="5082139" cy="578099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5542B94-FC55-EEB8-E754-ACCB0E2685C5}"/>
              </a:ext>
            </a:extLst>
          </p:cNvPr>
          <p:cNvSpPr txBox="1"/>
          <p:nvPr/>
        </p:nvSpPr>
        <p:spPr>
          <a:xfrm>
            <a:off x="344550" y="2906952"/>
            <a:ext cx="8208912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Интегрированный аппарат для лечения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пародонтита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B7B44FA4-859F-A99F-6F9C-B759936A54A3}"/>
              </a:ext>
            </a:extLst>
          </p:cNvPr>
          <p:cNvSpPr txBox="1"/>
          <p:nvPr/>
        </p:nvSpPr>
        <p:spPr>
          <a:xfrm>
            <a:off x="387011" y="4948844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Лидер проекта: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tt-RU" sz="1600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Исмагилова Ляйсан Рустамовна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65542B94-FC55-EEB8-E754-ACCB0E2685C5}"/>
              </a:ext>
            </a:extLst>
          </p:cNvPr>
          <p:cNvSpPr txBox="1"/>
          <p:nvPr/>
        </p:nvSpPr>
        <p:spPr>
          <a:xfrm>
            <a:off x="389415" y="3894643"/>
            <a:ext cx="8208912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[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Аппарат, сочетающий в себе ультразвуковой и лазерный модуль для лечения заболеваний пародонта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]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929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xmlns="" id="{7615DC8D-D4B4-E0EB-52C4-3055190C7740}"/>
              </a:ext>
            </a:extLst>
          </p:cNvPr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404319" y="1397175"/>
            <a:ext cx="4129973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latin typeface="Bahnschrift" pitchFamily="34" charset="0"/>
              </a:rPr>
              <a:t>Мой проект решает следующие проблемы: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latin typeface="Bahnschrift" pitchFamily="34" charset="0"/>
            </a:endParaRPr>
          </a:p>
          <a:p>
            <a:pPr marL="342900" lvl="8" indent="-34290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latin typeface="Bahnschrift" pitchFamily="34" charset="0"/>
              </a:rPr>
              <a:t>      Оптимизация прибыльности через повышение эффективности лечения </a:t>
            </a:r>
          </a:p>
          <a:p>
            <a:pPr marL="342900" lvl="8" indent="-34290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latin typeface="Bahnschrift" pitchFamily="34" charset="0"/>
            </a:endParaRPr>
          </a:p>
          <a:p>
            <a:pPr marL="342900" lvl="8" indent="-34290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latin typeface="Bahnschrift" pitchFamily="34" charset="0"/>
              </a:rPr>
              <a:t>      Необходимость закупки нескольких оборудований (отдельно), цены на которые возрастают из-за сложностей в логистике, курса валюты и прочих экономических факторов.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latin typeface="Bahnschrift" pitchFamily="34" charset="0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6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Проблема и актуальность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17" name="Рисунок 16" descr="pointing-right_1020048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287" y="2177591"/>
            <a:ext cx="296499" cy="296499"/>
          </a:xfrm>
          <a:prstGeom prst="rect">
            <a:avLst/>
          </a:prstGeom>
        </p:spPr>
      </p:pic>
      <p:pic>
        <p:nvPicPr>
          <p:cNvPr id="18" name="Рисунок 17" descr="pointing-right_1020048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0150" y="2942732"/>
            <a:ext cx="296499" cy="296499"/>
          </a:xfrm>
          <a:prstGeom prst="rect">
            <a:avLst/>
          </a:prstGeom>
        </p:spPr>
      </p:pic>
      <p:graphicFrame>
        <p:nvGraphicFramePr>
          <p:cNvPr id="21" name="Диаграмма 20"/>
          <p:cNvGraphicFramePr/>
          <p:nvPr/>
        </p:nvGraphicFramePr>
        <p:xfrm>
          <a:off x="4958496" y="1272618"/>
          <a:ext cx="6089717" cy="4392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45896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xmlns="" id="{7615DC8D-D4B4-E0EB-52C4-3055190C7740}"/>
              </a:ext>
            </a:extLst>
          </p:cNvPr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300626" y="1519725"/>
            <a:ext cx="5581699" cy="6955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 smtClean="0">
                <a:latin typeface="Bahnschrift" pitchFamily="34" charset="0"/>
                <a:cs typeface="Times New Roman" pitchFamily="18" charset="0"/>
              </a:rPr>
              <a:t>Аппарат для лечения </a:t>
            </a:r>
            <a:r>
              <a:rPr lang="ru-RU" dirty="0" err="1" smtClean="0">
                <a:latin typeface="Bahnschrift" pitchFamily="34" charset="0"/>
                <a:cs typeface="Times New Roman" pitchFamily="18" charset="0"/>
              </a:rPr>
              <a:t>пародонтита</a:t>
            </a: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, состоящий из следующих модулей: </a:t>
            </a:r>
          </a:p>
          <a:p>
            <a:r>
              <a:rPr lang="ru-RU" dirty="0" smtClean="0">
                <a:latin typeface="Bahnschrift" pitchFamily="34" charset="0"/>
                <a:cs typeface="Times New Roman" pitchFamily="18" charset="0"/>
              </a:rPr>
              <a:t>1. Ультразвуковой модуль (ультразвук с диапазоном от 25 до 40 кГц. Эта частота позволяет эффективно собирать зубной налет и бактериальную </a:t>
            </a:r>
            <a:r>
              <a:rPr lang="ru-RU" dirty="0" err="1" smtClean="0">
                <a:latin typeface="Bahnschrift" pitchFamily="34" charset="0"/>
                <a:cs typeface="Times New Roman" pitchFamily="18" charset="0"/>
              </a:rPr>
              <a:t>биопленку</a:t>
            </a: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, не повреждая окружающие ткани десен)</a:t>
            </a:r>
          </a:p>
          <a:p>
            <a:r>
              <a:rPr lang="ru-RU" dirty="0" smtClean="0">
                <a:latin typeface="Bahnschrift" pitchFamily="34" charset="0"/>
                <a:cs typeface="Times New Roman" pitchFamily="18" charset="0"/>
              </a:rPr>
              <a:t>2. Диодный лазер (длина волны до 810нм,длительность импульса 0,5м/с, </a:t>
            </a:r>
            <a:r>
              <a:rPr lang="ru-RU" dirty="0" err="1" smtClean="0">
                <a:latin typeface="Bahnschrift" pitchFamily="34" charset="0"/>
                <a:cs typeface="Times New Roman" pitchFamily="18" charset="0"/>
              </a:rPr>
              <a:t>автоклавируемые</a:t>
            </a: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Bahnschrift" pitchFamily="34" charset="0"/>
                <a:cs typeface="Times New Roman" pitchFamily="18" charset="0"/>
              </a:rPr>
              <a:t>световоды</a:t>
            </a: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Bahnschrift" pitchFamily="34" charset="0"/>
                <a:cs typeface="Times New Roman" pitchFamily="18" charset="0"/>
              </a:rPr>
              <a:t>3. Резервуар для воды и антисептических жидкостей: до 500мл</a:t>
            </a:r>
          </a:p>
          <a:p>
            <a:r>
              <a:rPr lang="ru-RU" dirty="0" err="1" smtClean="0">
                <a:latin typeface="Bahnschrift" pitchFamily="34" charset="0"/>
                <a:cs typeface="Times New Roman" pitchFamily="18" charset="0"/>
              </a:rPr>
              <a:t>Световоды</a:t>
            </a: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, ультразвуковой </a:t>
            </a:r>
            <a:r>
              <a:rPr lang="ru-RU" dirty="0" err="1" smtClean="0">
                <a:latin typeface="Bahnschrift" pitchFamily="34" charset="0"/>
                <a:cs typeface="Times New Roman" pitchFamily="18" charset="0"/>
              </a:rPr>
              <a:t>скейлер</a:t>
            </a: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 полностью стерилизуются в автоклаве. </a:t>
            </a:r>
          </a:p>
          <a:p>
            <a:endParaRPr lang="ru-RU" sz="1600" dirty="0" smtClean="0">
              <a:latin typeface="Bahnschrift" pitchFamily="34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6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Решение/продукт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17" name="Рисунок 16" descr="photo_2024-10-26_21-06-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62309" y="867266"/>
            <a:ext cx="4358521" cy="435852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51629" y="4534292"/>
            <a:ext cx="408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Приближенный вид готового изделия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3329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150" y="196850"/>
            <a:ext cx="736600" cy="7239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66733" y="537329"/>
            <a:ext cx="7025640" cy="2734936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marL="8466" algn="just">
              <a:spcBef>
                <a:spcPts val="67"/>
              </a:spcBef>
            </a:pPr>
            <a:r>
              <a:rPr sz="1200" b="1" i="1" spc="-13" dirty="0">
                <a:latin typeface="Arial"/>
                <a:cs typeface="Arial"/>
              </a:rPr>
              <a:t>PAM</a:t>
            </a:r>
            <a:r>
              <a:rPr sz="1200" b="1" i="1" spc="-53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(Potential</a:t>
            </a:r>
            <a:r>
              <a:rPr sz="1200" b="1" i="1" spc="-1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Available</a:t>
            </a:r>
            <a:r>
              <a:rPr sz="1200" b="1" i="1" spc="-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Market)</a:t>
            </a:r>
            <a:r>
              <a:rPr sz="1200" b="1" i="1" spc="-40" dirty="0">
                <a:latin typeface="Arial"/>
                <a:cs typeface="Arial"/>
              </a:rPr>
              <a:t> </a:t>
            </a:r>
            <a:r>
              <a:rPr sz="1200" i="1" dirty="0" smtClean="0">
                <a:latin typeface="Arial"/>
                <a:cs typeface="Arial"/>
              </a:rPr>
              <a:t>–</a:t>
            </a:r>
            <a:r>
              <a:rPr lang="ru-RU" sz="1200" i="1" spc="-7" dirty="0" smtClean="0">
                <a:latin typeface="Arial"/>
                <a:cs typeface="Arial"/>
              </a:rPr>
              <a:t> </a:t>
            </a:r>
            <a:r>
              <a:rPr lang="ru-RU" sz="1200" i="1" spc="-7" dirty="0" smtClean="0">
                <a:latin typeface="Arial"/>
                <a:cs typeface="Arial"/>
              </a:rPr>
              <a:t> 1.Количество </a:t>
            </a:r>
            <a:r>
              <a:rPr lang="ru-RU" sz="1200" i="1" spc="-7" dirty="0" smtClean="0">
                <a:latin typeface="Arial"/>
                <a:cs typeface="Arial"/>
              </a:rPr>
              <a:t>клиник, использующих аппараты:</a:t>
            </a:r>
          </a:p>
          <a:p>
            <a:pPr marL="8466" algn="just">
              <a:spcBef>
                <a:spcPts val="67"/>
              </a:spcBef>
            </a:pPr>
            <a:r>
              <a:rPr lang="ru-RU" sz="1200" i="1" spc="-7" dirty="0" smtClean="0">
                <a:latin typeface="Arial"/>
                <a:cs typeface="Arial"/>
              </a:rPr>
              <a:t> ◦ 1,500,000 клиник * 35% (средний процент) = 525,000 клиник.</a:t>
            </a:r>
          </a:p>
          <a:p>
            <a:pPr marL="8466" algn="just">
              <a:spcBef>
                <a:spcPts val="67"/>
              </a:spcBef>
            </a:pPr>
            <a:r>
              <a:rPr lang="ru-RU" sz="1200" i="1" spc="-7" dirty="0" smtClean="0">
                <a:latin typeface="Arial"/>
                <a:cs typeface="Arial"/>
              </a:rPr>
              <a:t> </a:t>
            </a:r>
            <a:r>
              <a:rPr lang="ru-RU" sz="1200" i="1" spc="-7" dirty="0" smtClean="0">
                <a:latin typeface="Arial"/>
                <a:cs typeface="Arial"/>
              </a:rPr>
              <a:t>2. </a:t>
            </a:r>
            <a:r>
              <a:rPr lang="ru-RU" sz="1200" i="1" spc="-7" dirty="0" smtClean="0">
                <a:latin typeface="Arial"/>
                <a:cs typeface="Arial"/>
              </a:rPr>
              <a:t>Общее количество аппаратов:</a:t>
            </a:r>
          </a:p>
          <a:p>
            <a:pPr marL="8466" algn="just">
              <a:spcBef>
                <a:spcPts val="67"/>
              </a:spcBef>
            </a:pPr>
            <a:r>
              <a:rPr lang="ru-RU" sz="1200" i="1" spc="-7" dirty="0" smtClean="0">
                <a:latin typeface="Arial"/>
                <a:cs typeface="Arial"/>
              </a:rPr>
              <a:t> ◦ 525,000 клиник * 1.5 (среднее количество аппаратов) = 787,500 аппаратов.</a:t>
            </a:r>
          </a:p>
          <a:p>
            <a:pPr marL="8466" algn="just">
              <a:spcBef>
                <a:spcPts val="67"/>
              </a:spcBef>
            </a:pPr>
            <a:r>
              <a:rPr lang="ru-RU" sz="1200" i="1" spc="-7" dirty="0" smtClean="0">
                <a:latin typeface="Arial"/>
                <a:cs typeface="Arial"/>
              </a:rPr>
              <a:t> 3 Общий объем рынка:</a:t>
            </a:r>
          </a:p>
          <a:p>
            <a:pPr marL="8466" algn="just">
              <a:spcBef>
                <a:spcPts val="67"/>
              </a:spcBef>
            </a:pPr>
            <a:r>
              <a:rPr lang="ru-RU" sz="1200" i="1" spc="-7" dirty="0" smtClean="0">
                <a:latin typeface="Arial"/>
                <a:cs typeface="Arial"/>
              </a:rPr>
              <a:t> ◦ 787,500 аппаратов * 30,000 долларов (средняя цена) = 23,625,000,000 долларов.</a:t>
            </a:r>
          </a:p>
          <a:p>
            <a:pPr marL="8466" algn="just">
              <a:spcBef>
                <a:spcPts val="67"/>
              </a:spcBef>
            </a:pPr>
            <a:r>
              <a:rPr lang="ru-RU" sz="1200" i="1" spc="-7" dirty="0" smtClean="0">
                <a:latin typeface="Arial"/>
                <a:cs typeface="Arial"/>
              </a:rPr>
              <a:t>Таким образом, потенциальный объем рынка для аппаратов, используемых для лечения </a:t>
            </a:r>
            <a:r>
              <a:rPr lang="ru-RU" sz="1200" i="1" spc="-7" dirty="0" err="1" smtClean="0">
                <a:latin typeface="Arial"/>
                <a:cs typeface="Arial"/>
              </a:rPr>
              <a:t>пародонтита</a:t>
            </a:r>
            <a:r>
              <a:rPr lang="ru-RU" sz="1200" i="1" spc="-7" dirty="0" smtClean="0">
                <a:latin typeface="Arial"/>
                <a:cs typeface="Arial"/>
              </a:rPr>
              <a:t>, составляет приблизительно 23,6 миллиарда долларов.</a:t>
            </a:r>
            <a:endParaRPr sz="1200" dirty="0">
              <a:latin typeface="Arial"/>
              <a:cs typeface="Arial"/>
            </a:endParaRPr>
          </a:p>
          <a:p>
            <a:pPr>
              <a:spcBef>
                <a:spcPts val="510"/>
              </a:spcBef>
            </a:pPr>
            <a:endParaRPr sz="1200" dirty="0">
              <a:latin typeface="Arial"/>
              <a:cs typeface="Arial"/>
            </a:endParaRPr>
          </a:p>
          <a:p>
            <a:pPr marL="24128" marR="3386" algn="just">
              <a:lnSpc>
                <a:spcPct val="100299"/>
              </a:lnSpc>
              <a:spcBef>
                <a:spcPts val="3"/>
              </a:spcBef>
            </a:pPr>
            <a:r>
              <a:rPr sz="1200" b="1" i="1" dirty="0">
                <a:latin typeface="Arial"/>
                <a:cs typeface="Arial"/>
              </a:rPr>
              <a:t>TAM</a:t>
            </a:r>
            <a:r>
              <a:rPr sz="1200" b="1" i="1" spc="100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(Total</a:t>
            </a:r>
            <a:r>
              <a:rPr sz="1200" b="1" i="1" spc="93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Addressable</a:t>
            </a:r>
            <a:r>
              <a:rPr sz="1200" b="1" i="1" spc="107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Market)</a:t>
            </a:r>
            <a:r>
              <a:rPr sz="1200" b="1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-</a:t>
            </a:r>
            <a:r>
              <a:rPr sz="1200" i="1" spc="93" dirty="0">
                <a:latin typeface="Arial"/>
                <a:cs typeface="Arial"/>
              </a:rPr>
              <a:t>  </a:t>
            </a:r>
            <a:r>
              <a:rPr sz="1200" i="1" dirty="0" err="1" smtClean="0">
                <a:latin typeface="Arial"/>
                <a:cs typeface="Arial"/>
              </a:rPr>
              <a:t>Предположим</a:t>
            </a:r>
            <a:r>
              <a:rPr sz="1200" i="1" dirty="0" smtClean="0">
                <a:latin typeface="Arial"/>
                <a:cs typeface="Arial"/>
              </a:rPr>
              <a:t>,</a:t>
            </a:r>
            <a:r>
              <a:rPr lang="ru-RU" sz="1200" i="1" spc="-7" dirty="0" smtClean="0">
                <a:latin typeface="Arial"/>
                <a:cs typeface="Arial"/>
              </a:rPr>
              <a:t>что 50% клиник из 30 000 в России  могут быть заинтересованы в приобретении нового оборудования. Стоимость аппарата порядка 300 000 рублей.</a:t>
            </a:r>
          </a:p>
          <a:p>
            <a:pPr marL="24128" marR="3386" algn="just">
              <a:lnSpc>
                <a:spcPct val="100299"/>
              </a:lnSpc>
              <a:spcBef>
                <a:spcPts val="3"/>
              </a:spcBef>
            </a:pPr>
            <a:r>
              <a:rPr lang="ru-RU" sz="1200" i="1" spc="-7" dirty="0" smtClean="0">
                <a:latin typeface="Arial"/>
                <a:cs typeface="Arial"/>
              </a:rPr>
              <a:t>30 000 клиник*50%= 15 000 клиник</a:t>
            </a:r>
          </a:p>
          <a:p>
            <a:pPr marL="24128" marR="3386" algn="just">
              <a:lnSpc>
                <a:spcPct val="100299"/>
              </a:lnSpc>
              <a:spcBef>
                <a:spcPts val="3"/>
              </a:spcBef>
            </a:pPr>
            <a:r>
              <a:rPr lang="ru-RU" sz="1200" i="1" spc="-7" dirty="0" smtClean="0">
                <a:latin typeface="Arial"/>
                <a:cs typeface="Arial"/>
              </a:rPr>
              <a:t>ТАМ= 15 000 клиник*300 000 рублей = 4,5 миллиарда рублей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83667" y="3706284"/>
            <a:ext cx="7117503" cy="1031050"/>
          </a:xfrm>
          <a:prstGeom prst="rect">
            <a:avLst/>
          </a:prstGeom>
        </p:spPr>
        <p:txBody>
          <a:bodyPr vert="horz" wrap="square" lIns="0" tIns="7619" rIns="0" bIns="0" rtlCol="0">
            <a:spAutoFit/>
          </a:bodyPr>
          <a:lstStyle/>
          <a:p>
            <a:pPr marL="8466" marR="3386">
              <a:lnSpc>
                <a:spcPct val="100299"/>
              </a:lnSpc>
              <a:spcBef>
                <a:spcPts val="60"/>
              </a:spcBef>
              <a:tabLst>
                <a:tab pos="3548448" algn="l"/>
              </a:tabLst>
            </a:pPr>
            <a:r>
              <a:rPr sz="1200" b="1" i="1" dirty="0">
                <a:latin typeface="Arial"/>
                <a:cs typeface="Arial"/>
              </a:rPr>
              <a:t>SAM</a:t>
            </a:r>
            <a:r>
              <a:rPr sz="1200" b="1" i="1" spc="-57" dirty="0">
                <a:latin typeface="Arial"/>
                <a:cs typeface="Arial"/>
              </a:rPr>
              <a:t> </a:t>
            </a:r>
            <a:r>
              <a:rPr sz="1200" b="1" i="1" spc="-7" dirty="0">
                <a:latin typeface="Arial"/>
                <a:cs typeface="Arial"/>
              </a:rPr>
              <a:t>(Serviceable</a:t>
            </a:r>
            <a:r>
              <a:rPr sz="1200" b="1" i="1" spc="-107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Available</a:t>
            </a:r>
            <a:r>
              <a:rPr sz="1200" b="1" i="1" spc="-13" dirty="0">
                <a:latin typeface="Arial"/>
                <a:cs typeface="Arial"/>
              </a:rPr>
              <a:t> </a:t>
            </a:r>
            <a:r>
              <a:rPr sz="1200" b="1" i="1" spc="-7" dirty="0" smtClean="0">
                <a:latin typeface="Arial"/>
                <a:cs typeface="Arial"/>
              </a:rPr>
              <a:t>Market)</a:t>
            </a:r>
            <a:r>
              <a:rPr lang="ru-RU" sz="1200" b="1" i="1" dirty="0" smtClean="0">
                <a:latin typeface="Arial"/>
                <a:cs typeface="Arial"/>
              </a:rPr>
              <a:t>  </a:t>
            </a:r>
            <a:r>
              <a:rPr lang="ru-RU" sz="1200" i="1" dirty="0" smtClean="0">
                <a:latin typeface="Arial"/>
                <a:cs typeface="Arial"/>
              </a:rPr>
              <a:t>Если </a:t>
            </a:r>
            <a:r>
              <a:rPr lang="ru-RU" sz="1200" i="1" dirty="0" smtClean="0">
                <a:latin typeface="Arial"/>
                <a:cs typeface="Arial"/>
              </a:rPr>
              <a:t>предположить, что из 15 000 клиник приблизительно 10% будут готовы купить аппарат, то:</a:t>
            </a:r>
          </a:p>
          <a:p>
            <a:pPr marL="8466" marR="3386">
              <a:lnSpc>
                <a:spcPct val="100299"/>
              </a:lnSpc>
              <a:spcBef>
                <a:spcPts val="60"/>
              </a:spcBef>
              <a:tabLst>
                <a:tab pos="3548448" algn="l"/>
              </a:tabLst>
            </a:pPr>
            <a:r>
              <a:rPr lang="ru-RU" sz="1200" i="1" dirty="0" smtClean="0">
                <a:latin typeface="Arial"/>
                <a:cs typeface="Arial"/>
              </a:rPr>
              <a:t>15 000 клиник* 20%= 3000 клиник.</a:t>
            </a:r>
          </a:p>
          <a:p>
            <a:pPr marL="8466" marR="3386">
              <a:lnSpc>
                <a:spcPct val="100299"/>
              </a:lnSpc>
              <a:spcBef>
                <a:spcPts val="60"/>
              </a:spcBef>
              <a:tabLst>
                <a:tab pos="3548448" algn="l"/>
              </a:tabLst>
            </a:pPr>
            <a:r>
              <a:rPr lang="ru-RU" sz="1200" i="1" dirty="0" smtClean="0">
                <a:latin typeface="Arial"/>
                <a:cs typeface="Arial"/>
              </a:rPr>
              <a:t>Стоимость аппарата порядка 300 000 рублей, </a:t>
            </a:r>
            <a:r>
              <a:rPr lang="en-US" sz="1200" i="1" dirty="0" smtClean="0">
                <a:latin typeface="Arial"/>
                <a:cs typeface="Arial"/>
              </a:rPr>
              <a:t> SAM = </a:t>
            </a:r>
            <a:r>
              <a:rPr lang="ru-RU" sz="1200" i="1" dirty="0" smtClean="0">
                <a:latin typeface="Arial"/>
                <a:cs typeface="Arial"/>
              </a:rPr>
              <a:t>3000</a:t>
            </a:r>
            <a:r>
              <a:rPr lang="en-US" sz="1200" i="1" dirty="0" smtClean="0">
                <a:latin typeface="Arial"/>
                <a:cs typeface="Arial"/>
              </a:rPr>
              <a:t> </a:t>
            </a:r>
            <a:r>
              <a:rPr lang="ru-RU" sz="1200" i="1" dirty="0" smtClean="0">
                <a:latin typeface="Arial"/>
                <a:cs typeface="Arial"/>
              </a:rPr>
              <a:t>клиник* 300 000 = 900 000 000 рублей</a:t>
            </a:r>
          </a:p>
          <a:p>
            <a:pPr marL="8466" marR="3386">
              <a:lnSpc>
                <a:spcPct val="100299"/>
              </a:lnSpc>
              <a:spcBef>
                <a:spcPts val="60"/>
              </a:spcBef>
              <a:tabLst>
                <a:tab pos="3548448" algn="l"/>
              </a:tabLst>
            </a:pPr>
            <a:endParaRPr lang="ru-RU" sz="1600" i="1" dirty="0" smtClean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85588" y="4931312"/>
            <a:ext cx="7176770" cy="834416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marL="8466" marR="3386" algn="just">
              <a:lnSpc>
                <a:spcPct val="99900"/>
              </a:lnSpc>
              <a:spcBef>
                <a:spcPts val="67"/>
              </a:spcBef>
            </a:pPr>
            <a:r>
              <a:rPr sz="1200" b="1" i="1" dirty="0">
                <a:latin typeface="Arial"/>
                <a:cs typeface="Arial"/>
              </a:rPr>
              <a:t>SOM</a:t>
            </a:r>
            <a:r>
              <a:rPr sz="1200" b="1" i="1" spc="33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(Serviceable</a:t>
            </a:r>
            <a:r>
              <a:rPr sz="1200" b="1" i="1" spc="30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&amp;</a:t>
            </a:r>
            <a:r>
              <a:rPr sz="1200" b="1" i="1" spc="30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Obtainable</a:t>
            </a:r>
            <a:r>
              <a:rPr sz="1200" b="1" i="1" spc="43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Market)</a:t>
            </a:r>
            <a:r>
              <a:rPr sz="1200" b="1" i="1" spc="37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-</a:t>
            </a:r>
            <a:r>
              <a:rPr sz="1200" i="1" spc="27" dirty="0">
                <a:latin typeface="Arial"/>
                <a:cs typeface="Arial"/>
              </a:rPr>
              <a:t>  </a:t>
            </a:r>
            <a:r>
              <a:rPr lang="ru-RU" sz="1200" i="1" dirty="0" smtClean="0">
                <a:latin typeface="Arial"/>
                <a:cs typeface="Arial"/>
              </a:rPr>
              <a:t>Я считаю, что в течении первого года я смогу захватить ориентировочно 10% рынка. </a:t>
            </a:r>
            <a:endParaRPr lang="en-US" sz="1200" i="1" dirty="0" smtClean="0">
              <a:latin typeface="Arial"/>
              <a:cs typeface="Arial"/>
            </a:endParaRPr>
          </a:p>
          <a:p>
            <a:pPr marL="8466" marR="3386" algn="just">
              <a:lnSpc>
                <a:spcPct val="99900"/>
              </a:lnSpc>
              <a:spcBef>
                <a:spcPts val="67"/>
              </a:spcBef>
            </a:pPr>
            <a:r>
              <a:rPr lang="en-US" sz="1200" i="1" dirty="0" smtClean="0">
                <a:latin typeface="Arial"/>
                <a:cs typeface="Arial"/>
              </a:rPr>
              <a:t>SOM= SAM*10%= </a:t>
            </a:r>
            <a:r>
              <a:rPr lang="ru-RU" sz="1200" i="1" dirty="0" smtClean="0">
                <a:latin typeface="Arial"/>
                <a:cs typeface="Arial"/>
              </a:rPr>
              <a:t>900 000 000* 10%=  90 000 000 рублей.</a:t>
            </a:r>
          </a:p>
          <a:p>
            <a:pPr marL="8466" marR="3386" algn="just">
              <a:lnSpc>
                <a:spcPct val="99900"/>
              </a:lnSpc>
              <a:spcBef>
                <a:spcPts val="67"/>
              </a:spcBef>
            </a:pPr>
            <a:endParaRPr sz="16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9101" y="2318570"/>
            <a:ext cx="4074625" cy="39412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683291" y="2533355"/>
            <a:ext cx="1436981" cy="287684"/>
          </a:xfrm>
          <a:prstGeom prst="rect">
            <a:avLst/>
          </a:prstGeom>
        </p:spPr>
        <p:txBody>
          <a:bodyPr vert="horz" wrap="square" lIns="0" tIns="10582" rIns="0" bIns="0" rtlCol="0">
            <a:spAutoFit/>
          </a:bodyPr>
          <a:lstStyle/>
          <a:p>
            <a:pPr marL="8466">
              <a:spcBef>
                <a:spcPts val="83"/>
              </a:spcBef>
            </a:pPr>
            <a:r>
              <a:rPr lang="ru-RU" b="1" spc="-20" dirty="0" smtClean="0">
                <a:latin typeface="Arial"/>
                <a:cs typeface="Arial"/>
              </a:rPr>
              <a:t>23,6млрд</a:t>
            </a:r>
            <a:r>
              <a:rPr lang="en-US" b="1" spc="-20" dirty="0" smtClean="0">
                <a:latin typeface="Arial"/>
                <a:cs typeface="Arial"/>
              </a:rPr>
              <a:t>$</a:t>
            </a:r>
            <a:endParaRPr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36774" y="3105785"/>
            <a:ext cx="1147827" cy="287684"/>
          </a:xfrm>
          <a:prstGeom prst="rect">
            <a:avLst/>
          </a:prstGeom>
        </p:spPr>
        <p:txBody>
          <a:bodyPr vert="horz" wrap="square" lIns="0" tIns="10582" rIns="0" bIns="0" rtlCol="0">
            <a:spAutoFit/>
          </a:bodyPr>
          <a:lstStyle/>
          <a:p>
            <a:pPr marL="8466">
              <a:spcBef>
                <a:spcPts val="83"/>
              </a:spcBef>
            </a:pPr>
            <a:r>
              <a:rPr lang="en-US" b="1" spc="-20" dirty="0" smtClean="0">
                <a:latin typeface="Arial"/>
                <a:cs typeface="Arial"/>
              </a:rPr>
              <a:t>4</a:t>
            </a:r>
            <a:r>
              <a:rPr lang="ru-RU" b="1" spc="-20" dirty="0" smtClean="0">
                <a:latin typeface="Arial"/>
                <a:cs typeface="Arial"/>
              </a:rPr>
              <a:t>,5 </a:t>
            </a:r>
            <a:r>
              <a:rPr lang="ru-RU" b="1" spc="-20" dirty="0" err="1" smtClean="0">
                <a:latin typeface="Arial"/>
                <a:cs typeface="Arial"/>
              </a:rPr>
              <a:t>млрд</a:t>
            </a:r>
            <a:r>
              <a:rPr lang="ru-RU" dirty="0" smtClean="0"/>
              <a:t> </a:t>
            </a:r>
            <a:r>
              <a:rPr lang="ru-RU" b="1" dirty="0" smtClean="0"/>
              <a:t>₽</a:t>
            </a:r>
            <a:r>
              <a:rPr lang="ru-RU" b="1" spc="-20" dirty="0" smtClean="0">
                <a:latin typeface="Arial"/>
                <a:cs typeface="Arial"/>
              </a:rPr>
              <a:t>   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9813" y="3795543"/>
            <a:ext cx="1587273" cy="287684"/>
          </a:xfrm>
          <a:prstGeom prst="rect">
            <a:avLst/>
          </a:prstGeom>
        </p:spPr>
        <p:txBody>
          <a:bodyPr vert="horz" wrap="square" lIns="0" tIns="10582" rIns="0" bIns="0" rtlCol="0">
            <a:spAutoFit/>
          </a:bodyPr>
          <a:lstStyle/>
          <a:p>
            <a:pPr marL="8466">
              <a:spcBef>
                <a:spcPts val="83"/>
              </a:spcBef>
            </a:pPr>
            <a:r>
              <a:rPr lang="ru-RU" b="1" dirty="0" smtClean="0">
                <a:latin typeface="Arial"/>
                <a:cs typeface="Arial"/>
              </a:rPr>
              <a:t>900 </a:t>
            </a:r>
            <a:r>
              <a:rPr lang="ru-RU" b="1" dirty="0" err="1" smtClean="0">
                <a:latin typeface="Arial"/>
                <a:cs typeface="Arial"/>
              </a:rPr>
              <a:t>млн</a:t>
            </a:r>
            <a:r>
              <a:rPr lang="ru-RU" b="1" dirty="0" smtClean="0">
                <a:latin typeface="Arial"/>
                <a:cs typeface="Arial"/>
              </a:rPr>
              <a:t> </a:t>
            </a:r>
            <a:r>
              <a:rPr lang="ru-RU" b="1" dirty="0" smtClean="0"/>
              <a:t>₽</a:t>
            </a:r>
            <a:r>
              <a:rPr lang="ru-RU" b="1" dirty="0" smtClean="0">
                <a:latin typeface="Arial"/>
                <a:cs typeface="Arial"/>
              </a:rPr>
              <a:t>  </a:t>
            </a:r>
            <a:endParaRPr b="1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08212" y="4430910"/>
            <a:ext cx="1104669" cy="287684"/>
          </a:xfrm>
          <a:prstGeom prst="rect">
            <a:avLst/>
          </a:prstGeom>
        </p:spPr>
        <p:txBody>
          <a:bodyPr vert="horz" wrap="square" lIns="0" tIns="10582" rIns="0" bIns="0" rtlCol="0">
            <a:spAutoFit/>
          </a:bodyPr>
          <a:lstStyle/>
          <a:p>
            <a:pPr marL="8466">
              <a:spcBef>
                <a:spcPts val="83"/>
              </a:spcBef>
            </a:pPr>
            <a:r>
              <a:rPr lang="ru-RU" b="1" dirty="0" smtClean="0">
                <a:latin typeface="Arial"/>
                <a:cs typeface="Arial"/>
              </a:rPr>
              <a:t>90 </a:t>
            </a:r>
            <a:r>
              <a:rPr lang="ru-RU" b="1" dirty="0" err="1" smtClean="0">
                <a:latin typeface="Arial"/>
                <a:cs typeface="Arial"/>
              </a:rPr>
              <a:t>млн</a:t>
            </a:r>
            <a:r>
              <a:rPr lang="ru-RU" b="1" dirty="0" smtClean="0"/>
              <a:t> ₽</a:t>
            </a:r>
            <a:r>
              <a:rPr lang="ru-RU" b="1" dirty="0" smtClean="0">
                <a:latin typeface="Arial"/>
                <a:cs typeface="Arial"/>
              </a:rPr>
              <a:t> </a:t>
            </a:r>
            <a:endParaRPr b="1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89218" y="5311733"/>
            <a:ext cx="1567603" cy="813223"/>
          </a:xfrm>
          <a:custGeom>
            <a:avLst/>
            <a:gdLst/>
            <a:ahLst/>
            <a:cxnLst/>
            <a:rect l="l" t="t" r="r" b="b"/>
            <a:pathLst>
              <a:path w="2351404" h="1219834">
                <a:moveTo>
                  <a:pt x="2317496" y="1193355"/>
                </a:moveTo>
                <a:lnTo>
                  <a:pt x="2313051" y="1201813"/>
                </a:lnTo>
                <a:lnTo>
                  <a:pt x="2346960" y="1219314"/>
                </a:lnTo>
                <a:lnTo>
                  <a:pt x="2351278" y="1210856"/>
                </a:lnTo>
                <a:lnTo>
                  <a:pt x="2317496" y="1193355"/>
                </a:lnTo>
                <a:close/>
              </a:path>
              <a:path w="2351404" h="1219834">
                <a:moveTo>
                  <a:pt x="2258187" y="1162723"/>
                </a:moveTo>
                <a:lnTo>
                  <a:pt x="2253869" y="1171181"/>
                </a:lnTo>
                <a:lnTo>
                  <a:pt x="2287651" y="1188694"/>
                </a:lnTo>
                <a:lnTo>
                  <a:pt x="2292096" y="1180223"/>
                </a:lnTo>
                <a:lnTo>
                  <a:pt x="2258187" y="1162723"/>
                </a:lnTo>
                <a:close/>
              </a:path>
              <a:path w="2351404" h="1219834">
                <a:moveTo>
                  <a:pt x="2199004" y="1132090"/>
                </a:moveTo>
                <a:lnTo>
                  <a:pt x="2194560" y="1140548"/>
                </a:lnTo>
                <a:lnTo>
                  <a:pt x="2228469" y="1158062"/>
                </a:lnTo>
                <a:lnTo>
                  <a:pt x="2232787" y="1149591"/>
                </a:lnTo>
                <a:lnTo>
                  <a:pt x="2199004" y="1132090"/>
                </a:lnTo>
                <a:close/>
              </a:path>
              <a:path w="2351404" h="1219834">
                <a:moveTo>
                  <a:pt x="2139823" y="1101458"/>
                </a:moveTo>
                <a:lnTo>
                  <a:pt x="2135378" y="1109929"/>
                </a:lnTo>
                <a:lnTo>
                  <a:pt x="2169287" y="1127429"/>
                </a:lnTo>
                <a:lnTo>
                  <a:pt x="2173604" y="1118971"/>
                </a:lnTo>
                <a:lnTo>
                  <a:pt x="2139823" y="1101458"/>
                </a:lnTo>
                <a:close/>
              </a:path>
              <a:path w="2351404" h="1219834">
                <a:moveTo>
                  <a:pt x="2080514" y="1070825"/>
                </a:moveTo>
                <a:lnTo>
                  <a:pt x="2076196" y="1079296"/>
                </a:lnTo>
                <a:lnTo>
                  <a:pt x="2109978" y="1096797"/>
                </a:lnTo>
                <a:lnTo>
                  <a:pt x="2114423" y="1088339"/>
                </a:lnTo>
                <a:lnTo>
                  <a:pt x="2080514" y="1070825"/>
                </a:lnTo>
                <a:close/>
              </a:path>
              <a:path w="2351404" h="1219834">
                <a:moveTo>
                  <a:pt x="2021332" y="1040257"/>
                </a:moveTo>
                <a:lnTo>
                  <a:pt x="2016887" y="1048639"/>
                </a:lnTo>
                <a:lnTo>
                  <a:pt x="2050796" y="1066164"/>
                </a:lnTo>
                <a:lnTo>
                  <a:pt x="2055114" y="1057706"/>
                </a:lnTo>
                <a:lnTo>
                  <a:pt x="2021332" y="1040257"/>
                </a:lnTo>
                <a:close/>
              </a:path>
              <a:path w="2351404" h="1219834">
                <a:moveTo>
                  <a:pt x="1962150" y="1009522"/>
                </a:moveTo>
                <a:lnTo>
                  <a:pt x="1957704" y="1018032"/>
                </a:lnTo>
                <a:lnTo>
                  <a:pt x="1991614" y="1035557"/>
                </a:lnTo>
                <a:lnTo>
                  <a:pt x="1995932" y="1027048"/>
                </a:lnTo>
                <a:lnTo>
                  <a:pt x="1962150" y="1009522"/>
                </a:lnTo>
                <a:close/>
              </a:path>
              <a:path w="2351404" h="1219834">
                <a:moveTo>
                  <a:pt x="1902840" y="978916"/>
                </a:moveTo>
                <a:lnTo>
                  <a:pt x="1898523" y="987425"/>
                </a:lnTo>
                <a:lnTo>
                  <a:pt x="1932304" y="1004951"/>
                </a:lnTo>
                <a:lnTo>
                  <a:pt x="1936750" y="996441"/>
                </a:lnTo>
                <a:lnTo>
                  <a:pt x="1902840" y="978916"/>
                </a:lnTo>
                <a:close/>
              </a:path>
              <a:path w="2351404" h="1219834">
                <a:moveTo>
                  <a:pt x="1843659" y="948309"/>
                </a:moveTo>
                <a:lnTo>
                  <a:pt x="1839340" y="956817"/>
                </a:lnTo>
                <a:lnTo>
                  <a:pt x="1873123" y="974216"/>
                </a:lnTo>
                <a:lnTo>
                  <a:pt x="1877440" y="965835"/>
                </a:lnTo>
                <a:lnTo>
                  <a:pt x="1843659" y="948309"/>
                </a:lnTo>
                <a:close/>
              </a:path>
              <a:path w="2351404" h="1219834">
                <a:moveTo>
                  <a:pt x="1784477" y="917701"/>
                </a:moveTo>
                <a:lnTo>
                  <a:pt x="1780032" y="926084"/>
                </a:lnTo>
                <a:lnTo>
                  <a:pt x="1813940" y="943610"/>
                </a:lnTo>
                <a:lnTo>
                  <a:pt x="1818259" y="935228"/>
                </a:lnTo>
                <a:lnTo>
                  <a:pt x="1784477" y="917701"/>
                </a:lnTo>
                <a:close/>
              </a:path>
              <a:path w="2351404" h="1219834">
                <a:moveTo>
                  <a:pt x="1725168" y="887094"/>
                </a:moveTo>
                <a:lnTo>
                  <a:pt x="1720850" y="895476"/>
                </a:lnTo>
                <a:lnTo>
                  <a:pt x="1754632" y="913003"/>
                </a:lnTo>
                <a:lnTo>
                  <a:pt x="1759077" y="904494"/>
                </a:lnTo>
                <a:lnTo>
                  <a:pt x="1725168" y="887094"/>
                </a:lnTo>
                <a:close/>
              </a:path>
              <a:path w="2351404" h="1219834">
                <a:moveTo>
                  <a:pt x="1665986" y="856360"/>
                </a:moveTo>
                <a:lnTo>
                  <a:pt x="1661668" y="864869"/>
                </a:lnTo>
                <a:lnTo>
                  <a:pt x="1695450" y="882395"/>
                </a:lnTo>
                <a:lnTo>
                  <a:pt x="1699895" y="873887"/>
                </a:lnTo>
                <a:lnTo>
                  <a:pt x="1665986" y="856360"/>
                </a:lnTo>
                <a:close/>
              </a:path>
              <a:path w="2351404" h="1219834">
                <a:moveTo>
                  <a:pt x="1606803" y="825754"/>
                </a:moveTo>
                <a:lnTo>
                  <a:pt x="1602359" y="834263"/>
                </a:lnTo>
                <a:lnTo>
                  <a:pt x="1636268" y="851788"/>
                </a:lnTo>
                <a:lnTo>
                  <a:pt x="1640586" y="843279"/>
                </a:lnTo>
                <a:lnTo>
                  <a:pt x="1606803" y="825754"/>
                </a:lnTo>
                <a:close/>
              </a:path>
              <a:path w="2351404" h="1219834">
                <a:moveTo>
                  <a:pt x="1547495" y="795147"/>
                </a:moveTo>
                <a:lnTo>
                  <a:pt x="1543177" y="803656"/>
                </a:lnTo>
                <a:lnTo>
                  <a:pt x="1576959" y="821054"/>
                </a:lnTo>
                <a:lnTo>
                  <a:pt x="1581403" y="812672"/>
                </a:lnTo>
                <a:lnTo>
                  <a:pt x="1547495" y="795147"/>
                </a:lnTo>
                <a:close/>
              </a:path>
              <a:path w="2351404" h="1219834">
                <a:moveTo>
                  <a:pt x="1488313" y="764539"/>
                </a:moveTo>
                <a:lnTo>
                  <a:pt x="1483995" y="772922"/>
                </a:lnTo>
                <a:lnTo>
                  <a:pt x="1517777" y="790447"/>
                </a:lnTo>
                <a:lnTo>
                  <a:pt x="1522222" y="782066"/>
                </a:lnTo>
                <a:lnTo>
                  <a:pt x="1488313" y="764539"/>
                </a:lnTo>
                <a:close/>
              </a:path>
              <a:path w="2351404" h="1219834">
                <a:moveTo>
                  <a:pt x="1429131" y="733932"/>
                </a:moveTo>
                <a:lnTo>
                  <a:pt x="1424686" y="742314"/>
                </a:lnTo>
                <a:lnTo>
                  <a:pt x="1458595" y="759841"/>
                </a:lnTo>
                <a:lnTo>
                  <a:pt x="1462913" y="751332"/>
                </a:lnTo>
                <a:lnTo>
                  <a:pt x="1429131" y="733932"/>
                </a:lnTo>
                <a:close/>
              </a:path>
              <a:path w="2351404" h="1219834">
                <a:moveTo>
                  <a:pt x="1369822" y="703198"/>
                </a:moveTo>
                <a:lnTo>
                  <a:pt x="1365503" y="711707"/>
                </a:lnTo>
                <a:lnTo>
                  <a:pt x="1399286" y="729234"/>
                </a:lnTo>
                <a:lnTo>
                  <a:pt x="1403731" y="720725"/>
                </a:lnTo>
                <a:lnTo>
                  <a:pt x="1369822" y="703198"/>
                </a:lnTo>
                <a:close/>
              </a:path>
              <a:path w="2351404" h="1219834">
                <a:moveTo>
                  <a:pt x="1310639" y="672592"/>
                </a:moveTo>
                <a:lnTo>
                  <a:pt x="1306322" y="681101"/>
                </a:lnTo>
                <a:lnTo>
                  <a:pt x="1340103" y="698626"/>
                </a:lnTo>
                <a:lnTo>
                  <a:pt x="1344549" y="690118"/>
                </a:lnTo>
                <a:lnTo>
                  <a:pt x="1310639" y="672592"/>
                </a:lnTo>
                <a:close/>
              </a:path>
              <a:path w="2351404" h="1219834">
                <a:moveTo>
                  <a:pt x="1251458" y="641984"/>
                </a:moveTo>
                <a:lnTo>
                  <a:pt x="1247013" y="650494"/>
                </a:lnTo>
                <a:lnTo>
                  <a:pt x="1280922" y="668019"/>
                </a:lnTo>
                <a:lnTo>
                  <a:pt x="1285239" y="659511"/>
                </a:lnTo>
                <a:lnTo>
                  <a:pt x="1251458" y="641984"/>
                </a:lnTo>
                <a:close/>
              </a:path>
              <a:path w="2351404" h="1219834">
                <a:moveTo>
                  <a:pt x="1192149" y="611377"/>
                </a:moveTo>
                <a:lnTo>
                  <a:pt x="1187831" y="619887"/>
                </a:lnTo>
                <a:lnTo>
                  <a:pt x="1221739" y="637286"/>
                </a:lnTo>
                <a:lnTo>
                  <a:pt x="1226058" y="628903"/>
                </a:lnTo>
                <a:lnTo>
                  <a:pt x="1192149" y="611377"/>
                </a:lnTo>
                <a:close/>
              </a:path>
              <a:path w="2351404" h="1219834">
                <a:moveTo>
                  <a:pt x="1132966" y="580770"/>
                </a:moveTo>
                <a:lnTo>
                  <a:pt x="1128649" y="589152"/>
                </a:lnTo>
                <a:lnTo>
                  <a:pt x="1162431" y="606678"/>
                </a:lnTo>
                <a:lnTo>
                  <a:pt x="1166876" y="598296"/>
                </a:lnTo>
                <a:lnTo>
                  <a:pt x="1132966" y="580770"/>
                </a:lnTo>
                <a:close/>
              </a:path>
              <a:path w="2351404" h="1219834">
                <a:moveTo>
                  <a:pt x="1073785" y="550163"/>
                </a:moveTo>
                <a:lnTo>
                  <a:pt x="1069339" y="558545"/>
                </a:lnTo>
                <a:lnTo>
                  <a:pt x="1103249" y="576071"/>
                </a:lnTo>
                <a:lnTo>
                  <a:pt x="1107566" y="567563"/>
                </a:lnTo>
                <a:lnTo>
                  <a:pt x="1073785" y="550163"/>
                </a:lnTo>
                <a:close/>
              </a:path>
              <a:path w="2351404" h="1219834">
                <a:moveTo>
                  <a:pt x="1014602" y="519430"/>
                </a:moveTo>
                <a:lnTo>
                  <a:pt x="1010158" y="527938"/>
                </a:lnTo>
                <a:lnTo>
                  <a:pt x="1044066" y="545464"/>
                </a:lnTo>
                <a:lnTo>
                  <a:pt x="1048385" y="536956"/>
                </a:lnTo>
                <a:lnTo>
                  <a:pt x="1014602" y="519430"/>
                </a:lnTo>
                <a:close/>
              </a:path>
              <a:path w="2351404" h="1219834">
                <a:moveTo>
                  <a:pt x="955294" y="488823"/>
                </a:moveTo>
                <a:lnTo>
                  <a:pt x="950976" y="497331"/>
                </a:lnTo>
                <a:lnTo>
                  <a:pt x="984758" y="514857"/>
                </a:lnTo>
                <a:lnTo>
                  <a:pt x="989202" y="506349"/>
                </a:lnTo>
                <a:lnTo>
                  <a:pt x="955294" y="488823"/>
                </a:lnTo>
                <a:close/>
              </a:path>
              <a:path w="2351404" h="1219834">
                <a:moveTo>
                  <a:pt x="896112" y="458215"/>
                </a:moveTo>
                <a:lnTo>
                  <a:pt x="891666" y="466725"/>
                </a:lnTo>
                <a:lnTo>
                  <a:pt x="925576" y="484124"/>
                </a:lnTo>
                <a:lnTo>
                  <a:pt x="929894" y="475742"/>
                </a:lnTo>
                <a:lnTo>
                  <a:pt x="896112" y="458215"/>
                </a:lnTo>
                <a:close/>
              </a:path>
              <a:path w="2351404" h="1219834">
                <a:moveTo>
                  <a:pt x="836929" y="427608"/>
                </a:moveTo>
                <a:lnTo>
                  <a:pt x="832485" y="435990"/>
                </a:lnTo>
                <a:lnTo>
                  <a:pt x="866394" y="453517"/>
                </a:lnTo>
                <a:lnTo>
                  <a:pt x="870712" y="445134"/>
                </a:lnTo>
                <a:lnTo>
                  <a:pt x="836929" y="427608"/>
                </a:lnTo>
                <a:close/>
              </a:path>
              <a:path w="2351404" h="1219834">
                <a:moveTo>
                  <a:pt x="777621" y="397001"/>
                </a:moveTo>
                <a:lnTo>
                  <a:pt x="773302" y="405383"/>
                </a:lnTo>
                <a:lnTo>
                  <a:pt x="807085" y="422909"/>
                </a:lnTo>
                <a:lnTo>
                  <a:pt x="811529" y="414400"/>
                </a:lnTo>
                <a:lnTo>
                  <a:pt x="777621" y="397001"/>
                </a:lnTo>
                <a:close/>
              </a:path>
              <a:path w="2351404" h="1219834">
                <a:moveTo>
                  <a:pt x="718438" y="366268"/>
                </a:moveTo>
                <a:lnTo>
                  <a:pt x="713994" y="374776"/>
                </a:lnTo>
                <a:lnTo>
                  <a:pt x="747902" y="392302"/>
                </a:lnTo>
                <a:lnTo>
                  <a:pt x="752221" y="383794"/>
                </a:lnTo>
                <a:lnTo>
                  <a:pt x="718438" y="366268"/>
                </a:lnTo>
                <a:close/>
              </a:path>
              <a:path w="2351404" h="1219834">
                <a:moveTo>
                  <a:pt x="659257" y="335661"/>
                </a:moveTo>
                <a:lnTo>
                  <a:pt x="654812" y="344169"/>
                </a:lnTo>
                <a:lnTo>
                  <a:pt x="688721" y="361695"/>
                </a:lnTo>
                <a:lnTo>
                  <a:pt x="693038" y="353187"/>
                </a:lnTo>
                <a:lnTo>
                  <a:pt x="659257" y="335661"/>
                </a:lnTo>
                <a:close/>
              </a:path>
              <a:path w="2351404" h="1219834">
                <a:moveTo>
                  <a:pt x="599948" y="305053"/>
                </a:moveTo>
                <a:lnTo>
                  <a:pt x="595629" y="313563"/>
                </a:lnTo>
                <a:lnTo>
                  <a:pt x="629412" y="330962"/>
                </a:lnTo>
                <a:lnTo>
                  <a:pt x="633857" y="322580"/>
                </a:lnTo>
                <a:lnTo>
                  <a:pt x="599948" y="305053"/>
                </a:lnTo>
                <a:close/>
              </a:path>
              <a:path w="2351404" h="1219834">
                <a:moveTo>
                  <a:pt x="540765" y="274446"/>
                </a:moveTo>
                <a:lnTo>
                  <a:pt x="536448" y="282828"/>
                </a:lnTo>
                <a:lnTo>
                  <a:pt x="570229" y="300355"/>
                </a:lnTo>
                <a:lnTo>
                  <a:pt x="574548" y="291973"/>
                </a:lnTo>
                <a:lnTo>
                  <a:pt x="540765" y="274446"/>
                </a:lnTo>
                <a:close/>
              </a:path>
              <a:path w="2351404" h="1219834">
                <a:moveTo>
                  <a:pt x="481584" y="243839"/>
                </a:moveTo>
                <a:lnTo>
                  <a:pt x="477138" y="252221"/>
                </a:lnTo>
                <a:lnTo>
                  <a:pt x="511048" y="269748"/>
                </a:lnTo>
                <a:lnTo>
                  <a:pt x="515365" y="261238"/>
                </a:lnTo>
                <a:lnTo>
                  <a:pt x="481584" y="243839"/>
                </a:lnTo>
                <a:close/>
              </a:path>
              <a:path w="2351404" h="1219834">
                <a:moveTo>
                  <a:pt x="422275" y="213106"/>
                </a:moveTo>
                <a:lnTo>
                  <a:pt x="417957" y="221614"/>
                </a:lnTo>
                <a:lnTo>
                  <a:pt x="451738" y="239140"/>
                </a:lnTo>
                <a:lnTo>
                  <a:pt x="456184" y="230631"/>
                </a:lnTo>
                <a:lnTo>
                  <a:pt x="422275" y="213106"/>
                </a:lnTo>
                <a:close/>
              </a:path>
              <a:path w="2351404" h="1219834">
                <a:moveTo>
                  <a:pt x="363093" y="182499"/>
                </a:moveTo>
                <a:lnTo>
                  <a:pt x="358775" y="191007"/>
                </a:lnTo>
                <a:lnTo>
                  <a:pt x="392557" y="208533"/>
                </a:lnTo>
                <a:lnTo>
                  <a:pt x="397001" y="200025"/>
                </a:lnTo>
                <a:lnTo>
                  <a:pt x="363093" y="182499"/>
                </a:lnTo>
                <a:close/>
              </a:path>
              <a:path w="2351404" h="1219834">
                <a:moveTo>
                  <a:pt x="303911" y="151892"/>
                </a:moveTo>
                <a:lnTo>
                  <a:pt x="299465" y="160400"/>
                </a:lnTo>
                <a:lnTo>
                  <a:pt x="333375" y="177926"/>
                </a:lnTo>
                <a:lnTo>
                  <a:pt x="337693" y="169418"/>
                </a:lnTo>
                <a:lnTo>
                  <a:pt x="303911" y="151892"/>
                </a:lnTo>
                <a:close/>
              </a:path>
              <a:path w="2351404" h="1219834">
                <a:moveTo>
                  <a:pt x="244601" y="121284"/>
                </a:moveTo>
                <a:lnTo>
                  <a:pt x="240284" y="129793"/>
                </a:lnTo>
                <a:lnTo>
                  <a:pt x="274065" y="147193"/>
                </a:lnTo>
                <a:lnTo>
                  <a:pt x="278511" y="138811"/>
                </a:lnTo>
                <a:lnTo>
                  <a:pt x="244601" y="121284"/>
                </a:lnTo>
                <a:close/>
              </a:path>
              <a:path w="2351404" h="1219834">
                <a:moveTo>
                  <a:pt x="185420" y="90677"/>
                </a:moveTo>
                <a:lnTo>
                  <a:pt x="181101" y="99059"/>
                </a:lnTo>
                <a:lnTo>
                  <a:pt x="214884" y="116586"/>
                </a:lnTo>
                <a:lnTo>
                  <a:pt x="219328" y="108203"/>
                </a:lnTo>
                <a:lnTo>
                  <a:pt x="185420" y="90677"/>
                </a:lnTo>
                <a:close/>
              </a:path>
              <a:path w="2351404" h="1219834">
                <a:moveTo>
                  <a:pt x="126237" y="60070"/>
                </a:moveTo>
                <a:lnTo>
                  <a:pt x="121793" y="68452"/>
                </a:lnTo>
                <a:lnTo>
                  <a:pt x="155701" y="85978"/>
                </a:lnTo>
                <a:lnTo>
                  <a:pt x="160020" y="77469"/>
                </a:lnTo>
                <a:lnTo>
                  <a:pt x="126237" y="60070"/>
                </a:lnTo>
                <a:close/>
              </a:path>
              <a:path w="2351404" h="1219834">
                <a:moveTo>
                  <a:pt x="0" y="0"/>
                </a:moveTo>
                <a:lnTo>
                  <a:pt x="50164" y="68961"/>
                </a:lnTo>
                <a:lnTo>
                  <a:pt x="45085" y="23368"/>
                </a:lnTo>
                <a:lnTo>
                  <a:pt x="85089" y="1269"/>
                </a:lnTo>
                <a:lnTo>
                  <a:pt x="0" y="0"/>
                </a:lnTo>
                <a:close/>
              </a:path>
              <a:path w="2351404" h="1219834">
                <a:moveTo>
                  <a:pt x="66928" y="29337"/>
                </a:moveTo>
                <a:lnTo>
                  <a:pt x="62611" y="37845"/>
                </a:lnTo>
                <a:lnTo>
                  <a:pt x="96393" y="55371"/>
                </a:lnTo>
                <a:lnTo>
                  <a:pt x="100837" y="46862"/>
                </a:lnTo>
                <a:lnTo>
                  <a:pt x="66928" y="2933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292174" y="11929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Рынок</a:t>
            </a:r>
            <a:endParaRPr sz="2800" dirty="0">
              <a:latin typeface="Bahnschrift" panose="020B0502040204020203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87102"/>
            <a:ext cx="2624903" cy="369328"/>
            <a:chOff x="0" y="556376"/>
            <a:chExt cx="2624903" cy="36932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3" name="Группа 7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xmlns="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311027" y="21356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 smtClean="0">
                <a:latin typeface="Bahnschrift" panose="020B0502040204020203" pitchFamily="34" charset="0"/>
              </a:rPr>
              <a:t>Конкурентный анализ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689A2CE3-83FB-40F2-87B8-8FCA673F90A1}"/>
              </a:ext>
            </a:extLst>
          </p:cNvPr>
          <p:cNvSpPr/>
          <p:nvPr/>
        </p:nvSpPr>
        <p:spPr>
          <a:xfrm>
            <a:off x="331659" y="1855340"/>
            <a:ext cx="6919833" cy="4162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indent="-342900">
              <a:spcBef>
                <a:spcPts val="600"/>
              </a:spcBef>
              <a:spcAft>
                <a:spcPts val="600"/>
              </a:spcAft>
            </a:pPr>
            <a:endParaRPr lang="ru-RU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object 2"/>
          <p:cNvGraphicFramePr>
            <a:graphicFrameLocks noGrp="1"/>
          </p:cNvGraphicFramePr>
          <p:nvPr/>
        </p:nvGraphicFramePr>
        <p:xfrm>
          <a:off x="0" y="763569"/>
          <a:ext cx="11302738" cy="5423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1172"/>
                <a:gridCol w="3842939"/>
                <a:gridCol w="2069426"/>
                <a:gridCol w="2365339"/>
                <a:gridCol w="2433862"/>
              </a:tblGrid>
              <a:tr h="938606"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№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16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123253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Критерии*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16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32575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lang="ru-RU" sz="14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Мой проект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16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399415">
                        <a:lnSpc>
                          <a:spcPct val="100000"/>
                        </a:lnSpc>
                        <a:spcBef>
                          <a:spcPts val="610"/>
                        </a:spcBef>
                        <a:tabLst>
                          <a:tab pos="1769745" algn="l"/>
                        </a:tabLst>
                      </a:pPr>
                      <a:r>
                        <a:rPr lang="ru-RU" sz="1400" spc="-1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Аппарат</a:t>
                      </a:r>
                      <a:r>
                        <a:rPr lang="ru-RU" sz="1400" spc="-10" baseline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spc="-10" baseline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Vector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16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ct val="100000"/>
                        </a:lnSpc>
                        <a:spcBef>
                          <a:spcPts val="610"/>
                        </a:spcBef>
                        <a:tabLst>
                          <a:tab pos="1842770" algn="l"/>
                        </a:tabLst>
                      </a:pPr>
                      <a:r>
                        <a:rPr lang="ru-RU" sz="1400" spc="-1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Аппарат </a:t>
                      </a:r>
                      <a:r>
                        <a:rPr lang="en-US" sz="1400" spc="-1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Doctor Smile</a:t>
                      </a:r>
                      <a:r>
                        <a:rPr lang="en-US" sz="1400" spc="-10" baseline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(</a:t>
                      </a:r>
                      <a:r>
                        <a:rPr lang="ru-RU" sz="1400" spc="-10" baseline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лазерный аппарат)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16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/>
                    </a:solidFill>
                  </a:tcPr>
                </a:tc>
              </a:tr>
              <a:tr h="800677"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24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lang="ru-RU" sz="1600" dirty="0" smtClean="0">
                          <a:latin typeface="Calibri"/>
                          <a:cs typeface="Calibri"/>
                        </a:rPr>
                        <a:t>Основные</a:t>
                      </a:r>
                      <a:r>
                        <a:rPr lang="ru-RU" sz="1600" baseline="0" dirty="0" smtClean="0">
                          <a:latin typeface="Calibri"/>
                          <a:cs typeface="Calibri"/>
                        </a:rPr>
                        <a:t> функции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5037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Лазерная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дезинфекция, стимуляция регенерации, ультразвуковая обработка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err="1" smtClean="0">
                          <a:latin typeface="Times New Roman"/>
                          <a:cs typeface="Times New Roman"/>
                        </a:rPr>
                        <a:t>Ультразвукова</a:t>
                      </a:r>
                      <a:r>
                        <a:rPr lang="ru-RU" sz="1400" baseline="0" dirty="0" err="1" smtClean="0">
                          <a:latin typeface="Times New Roman"/>
                          <a:cs typeface="Times New Roman"/>
                        </a:rPr>
                        <a:t>ая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обработка  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Лазерная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дезинфекция и стимуляция регенерации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66884"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291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lang="ru-RU" sz="1600" dirty="0" smtClean="0">
                          <a:latin typeface="Calibri"/>
                          <a:cs typeface="Calibri"/>
                        </a:rPr>
                        <a:t>Эффективность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5122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Комплексный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эффект за один прием (быстро, эффективно)</a:t>
                      </a:r>
                      <a:endParaRPr lang="ru-RU" sz="14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Эффективное удаление зубного камня и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налета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Высоки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й уровень дезинфекции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17046"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3515" marR="528955">
                        <a:lnSpc>
                          <a:spcPts val="2850"/>
                        </a:lnSpc>
                        <a:spcBef>
                          <a:spcPts val="725"/>
                        </a:spcBef>
                      </a:pPr>
                      <a:r>
                        <a:rPr lang="ru-RU" sz="1600" spc="-10" dirty="0" smtClean="0">
                          <a:latin typeface="Calibri"/>
                          <a:cs typeface="Calibri"/>
                        </a:rPr>
                        <a:t>Побочные</a:t>
                      </a:r>
                      <a:r>
                        <a:rPr lang="ru-RU" sz="1600" spc="-10" baseline="0" dirty="0" smtClean="0">
                          <a:latin typeface="Calibri"/>
                          <a:cs typeface="Calibri"/>
                        </a:rPr>
                        <a:t> эффекты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6138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Благодаря комбинированному подходу минимальные осложнени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я – улучшается заживление мягких тканей</a:t>
                      </a:r>
                      <a:endParaRPr lang="ru-RU" sz="14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Возможна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болезненность, отечность, особенно при большом объеме зубных отложений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Минимальные, возможна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легкая чувствительность десен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0325"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418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lang="ru-RU" sz="1600" dirty="0" smtClean="0">
                          <a:latin typeface="Calibri"/>
                          <a:cs typeface="Calibri"/>
                        </a:rPr>
                        <a:t>Цена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520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Цена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будет приемлемой для многих клиник, аппарат универсальный и можно использовать для лечения различных заболеваний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Высокая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стоимость может быть барьером для некоторых клиник,  используется только для лечения </a:t>
                      </a:r>
                      <a:r>
                        <a:rPr lang="ru-RU" sz="1400" baseline="0" dirty="0" err="1" smtClean="0">
                          <a:latin typeface="Times New Roman"/>
                          <a:cs typeface="Times New Roman"/>
                        </a:rPr>
                        <a:t>пародонтита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быть дорогостоящим для некоторых клиник, но применяется для лечения различных заболеваний (коррекция </a:t>
                      </a:r>
                      <a:r>
                        <a:rPr lang="ru-RU" sz="1400" baseline="0" dirty="0" err="1" smtClean="0">
                          <a:latin typeface="Times New Roman"/>
                          <a:cs typeface="Times New Roman"/>
                        </a:rPr>
                        <a:t>десневой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улыбки и др.). 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5808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7" descr="C:\Users\MSShafigullin\Desktop\2020\Презентация КФУ\kfu_logo_circle_rus.png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83023" y="197675"/>
            <a:ext cx="7374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7"/>
          <p:cNvSpPr txBox="1"/>
          <p:nvPr/>
        </p:nvSpPr>
        <p:spPr>
          <a:xfrm>
            <a:off x="1199456" y="65232"/>
            <a:ext cx="9793200" cy="9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900" b="1" dirty="0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5" name="Google Shape;625;p7"/>
          <p:cNvSpPr txBox="1"/>
          <p:nvPr/>
        </p:nvSpPr>
        <p:spPr>
          <a:xfrm>
            <a:off x="853164" y="327924"/>
            <a:ext cx="9793200" cy="5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noAutofit/>
          </a:bodyPr>
          <a:lstStyle/>
          <a:p>
            <a:pPr algn="ctr"/>
            <a:r>
              <a:rPr lang="ru" sz="2400" dirty="0" smtClean="0">
                <a:solidFill>
                  <a:srgbClr val="FFFFFF"/>
                </a:solidFill>
              </a:rPr>
              <a:t>Бизнес-м</a:t>
            </a:r>
            <a:r>
              <a:rPr lang="ru" sz="240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одель Остервальдера - Пенье</a:t>
            </a:r>
            <a:endParaRPr sz="24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7"/>
          <p:cNvSpPr/>
          <p:nvPr/>
        </p:nvSpPr>
        <p:spPr>
          <a:xfrm>
            <a:off x="751990" y="3962360"/>
            <a:ext cx="424991" cy="480000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7"/>
          <p:cNvSpPr/>
          <p:nvPr/>
        </p:nvSpPr>
        <p:spPr>
          <a:xfrm>
            <a:off x="0" y="1220755"/>
            <a:ext cx="2543605" cy="145645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7"/>
          <p:cNvSpPr/>
          <p:nvPr/>
        </p:nvSpPr>
        <p:spPr>
          <a:xfrm>
            <a:off x="4831721" y="1197204"/>
            <a:ext cx="2472000" cy="451543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7"/>
          <p:cNvSpPr/>
          <p:nvPr/>
        </p:nvSpPr>
        <p:spPr>
          <a:xfrm>
            <a:off x="7315200" y="1187777"/>
            <a:ext cx="2337847" cy="230956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7"/>
          <p:cNvSpPr/>
          <p:nvPr/>
        </p:nvSpPr>
        <p:spPr>
          <a:xfrm>
            <a:off x="2342158" y="3513522"/>
            <a:ext cx="2496277" cy="220088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7"/>
          <p:cNvSpPr/>
          <p:nvPr/>
        </p:nvSpPr>
        <p:spPr>
          <a:xfrm>
            <a:off x="2370440" y="1206632"/>
            <a:ext cx="2484366" cy="2290712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7"/>
          <p:cNvSpPr/>
          <p:nvPr/>
        </p:nvSpPr>
        <p:spPr>
          <a:xfrm>
            <a:off x="7305773" y="3494670"/>
            <a:ext cx="2336489" cy="2227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7"/>
          <p:cNvSpPr/>
          <p:nvPr/>
        </p:nvSpPr>
        <p:spPr>
          <a:xfrm>
            <a:off x="0" y="2686639"/>
            <a:ext cx="2356702" cy="303543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r>
              <a:rPr lang="ru" sz="13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Структура доходов:</a:t>
            </a:r>
            <a:r>
              <a:rPr lang="ru-RU" sz="1300" dirty="0" smtClean="0">
                <a:latin typeface="Bahnschrift" pitchFamily="34" charset="0"/>
              </a:rPr>
              <a:t> 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</a:rPr>
              <a:t>• Продажа аппаратов: Основной источник дохода.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</a:rPr>
              <a:t> • Сервисы и поддержка: Обслуживание и техническая поддержка.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</a:rPr>
              <a:t> • Дополнительные аксессуары: Продаваемые расходные материалы и насадки.</a:t>
            </a:r>
          </a:p>
        </p:txBody>
      </p:sp>
      <p:sp>
        <p:nvSpPr>
          <p:cNvPr id="636" name="Google Shape;636;p7"/>
          <p:cNvSpPr/>
          <p:nvPr/>
        </p:nvSpPr>
        <p:spPr>
          <a:xfrm>
            <a:off x="9636131" y="1198963"/>
            <a:ext cx="2555869" cy="452310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7"/>
          <p:cNvSpPr txBox="1"/>
          <p:nvPr/>
        </p:nvSpPr>
        <p:spPr>
          <a:xfrm>
            <a:off x="4876486" y="1797161"/>
            <a:ext cx="2483272" cy="62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spAutoFit/>
          </a:bodyPr>
          <a:lstStyle/>
          <a:p>
            <a:pPr marL="385763" lvl="2" indent="-385763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" sz="13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</a:t>
            </a:r>
            <a:r>
              <a:rPr lang="ru" sz="13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предложение:</a:t>
            </a:r>
          </a:p>
          <a:p>
            <a:pPr marL="385763" lvl="2" indent="-385763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" sz="1300" b="1" dirty="0" smtClean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7"/>
          <p:cNvSpPr txBox="1"/>
          <p:nvPr/>
        </p:nvSpPr>
        <p:spPr>
          <a:xfrm>
            <a:off x="7382925" y="4071239"/>
            <a:ext cx="1505483" cy="1246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spAutoFit/>
          </a:bodyPr>
          <a:lstStyle/>
          <a:p>
            <a:r>
              <a:rPr lang="ru" sz="13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Каналы </a:t>
            </a:r>
            <a:r>
              <a:rPr lang="ru" sz="13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сбыта:</a:t>
            </a:r>
          </a:p>
          <a:p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Прямые продажи: Прямой контакт с клиниками и стоматологами через продажу.</a:t>
            </a:r>
            <a:endParaRPr sz="1300" b="1" dirty="0">
              <a:solidFill>
                <a:schemeClr val="accent1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7"/>
          <p:cNvSpPr txBox="1"/>
          <p:nvPr/>
        </p:nvSpPr>
        <p:spPr>
          <a:xfrm>
            <a:off x="7387703" y="1779408"/>
            <a:ext cx="1728192" cy="204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spAutoFit/>
          </a:bodyPr>
          <a:lstStyle/>
          <a:p>
            <a:r>
              <a:rPr lang="ru" sz="13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Потребительские </a:t>
            </a:r>
            <a:r>
              <a:rPr lang="ru" sz="13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сегменты:</a:t>
            </a:r>
            <a:r>
              <a:rPr lang="ru-RU" sz="1200" b="1" dirty="0" smtClean="0">
                <a:latin typeface="Bahnschrift" pitchFamily="34" charset="0"/>
              </a:rPr>
              <a:t>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1.Стоматологические клиники (крупные и небольшие).</a:t>
            </a:r>
          </a:p>
          <a:p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2.Медицинские центры.</a:t>
            </a:r>
          </a:p>
          <a:p>
            <a:endParaRPr lang="ru" sz="1300" b="1" dirty="0" smtClean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ru" sz="1300" b="1" dirty="0" smtClean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sz="1300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7"/>
          <p:cNvSpPr txBox="1"/>
          <p:nvPr/>
        </p:nvSpPr>
        <p:spPr>
          <a:xfrm>
            <a:off x="9584799" y="1660064"/>
            <a:ext cx="2607201" cy="3662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spAutoFit/>
          </a:bodyPr>
          <a:lstStyle/>
          <a:p>
            <a:r>
              <a:rPr lang="ru" sz="1300" b="1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издержек: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1. Производственные затраты: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◦ Материалы для аппарата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◦ Затраты на сборку и тестирование.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2. Исследования и разработки.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3. Маркетинг и продажи.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4. Обслуживание клиентов: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◦ Обучение персонала, поддержка и сервисное обслуживание.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 5. Административные расходы: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◦ Операционные расходы, аренда помещений, зарплата сотрудников.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 6.Логистика: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 ◦ Транспортировка, хранение и распределение аппаратов.</a:t>
            </a:r>
          </a:p>
          <a:p>
            <a:endParaRPr sz="1300" b="1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7"/>
          <p:cNvSpPr txBox="1"/>
          <p:nvPr/>
        </p:nvSpPr>
        <p:spPr>
          <a:xfrm>
            <a:off x="2366865" y="3957059"/>
            <a:ext cx="2840977" cy="204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spAutoFit/>
          </a:bodyPr>
          <a:lstStyle/>
          <a:p>
            <a:r>
              <a:rPr lang="ru" sz="13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Ключевые </a:t>
            </a:r>
            <a:r>
              <a:rPr lang="ru" sz="1300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ресурсы:</a:t>
            </a:r>
            <a:r>
              <a:rPr lang="ru-RU" sz="1400" dirty="0" smtClean="0">
                <a:latin typeface="Bahnschrift" pitchFamily="34" charset="0"/>
              </a:rPr>
              <a:t> </a:t>
            </a:r>
          </a:p>
          <a:p>
            <a:r>
              <a:rPr lang="ru-RU" sz="1200" b="1" dirty="0" smtClean="0">
                <a:latin typeface="Bahnschrift" pitchFamily="34" charset="0"/>
              </a:rPr>
              <a:t>Технологии: Разработка и патентование аппарата.</a:t>
            </a:r>
          </a:p>
          <a:p>
            <a:r>
              <a:rPr lang="ru-RU" sz="1200" b="1" dirty="0" smtClean="0">
                <a:latin typeface="Bahnschrift" pitchFamily="34" charset="0"/>
              </a:rPr>
              <a:t>Команда: Квалифицированные специалисты по разработке, продажам и обслуживанию.</a:t>
            </a:r>
          </a:p>
          <a:p>
            <a:r>
              <a:rPr lang="ru-RU" sz="1200" b="1" dirty="0" smtClean="0">
                <a:latin typeface="Bahnschrift" pitchFamily="34" charset="0"/>
              </a:rPr>
              <a:t>Маркетинг: Ресурсы для продвижения продукта и связи с клиентами.</a:t>
            </a:r>
          </a:p>
          <a:p>
            <a:endParaRPr sz="13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7"/>
          <p:cNvSpPr txBox="1"/>
          <p:nvPr/>
        </p:nvSpPr>
        <p:spPr>
          <a:xfrm>
            <a:off x="2351584" y="1308068"/>
            <a:ext cx="2569207" cy="240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spAutoFit/>
          </a:bodyPr>
          <a:lstStyle/>
          <a:p>
            <a:endParaRPr lang="ru" sz="1300" b="1" dirty="0" smtClean="0">
              <a:solidFill>
                <a:srgbClr val="3F3F3F"/>
              </a:solidFill>
              <a:latin typeface="Bahnschrift" pitchFamily="34" charset="0"/>
              <a:ea typeface="Arial"/>
              <a:cs typeface="Arial"/>
              <a:sym typeface="Arial"/>
            </a:endParaRPr>
          </a:p>
          <a:p>
            <a:r>
              <a:rPr lang="ru" sz="1300" b="1" dirty="0" smtClean="0">
                <a:solidFill>
                  <a:srgbClr val="3F3F3F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Стратегия продвижения:</a:t>
            </a:r>
          </a:p>
          <a:p>
            <a:r>
              <a:rPr lang="ru-RU" sz="1100" b="1" dirty="0" smtClean="0">
                <a:latin typeface="Bahnschrift" pitchFamily="34" charset="0"/>
              </a:rPr>
              <a:t> • Образование и обучение: Проведение семинаров и </a:t>
            </a:r>
            <a:r>
              <a:rPr lang="ru-RU" sz="1100" b="1" dirty="0" err="1" smtClean="0">
                <a:latin typeface="Bahnschrift" pitchFamily="34" charset="0"/>
              </a:rPr>
              <a:t>вебинаров</a:t>
            </a:r>
            <a:r>
              <a:rPr lang="ru-RU" sz="1100" b="1" dirty="0" smtClean="0">
                <a:latin typeface="Bahnschrift" pitchFamily="34" charset="0"/>
              </a:rPr>
              <a:t> для стоматологов.</a:t>
            </a:r>
          </a:p>
          <a:p>
            <a:r>
              <a:rPr lang="ru-RU" sz="1100" b="1" dirty="0" smtClean="0">
                <a:latin typeface="Bahnschrift" pitchFamily="34" charset="0"/>
              </a:rPr>
              <a:t> • Маркетинговые материалы: Создание буклетов, видео и </a:t>
            </a:r>
            <a:r>
              <a:rPr lang="ru-RU" sz="1100" b="1" dirty="0" err="1" smtClean="0">
                <a:latin typeface="Bahnschrift" pitchFamily="34" charset="0"/>
              </a:rPr>
              <a:t>веб-сайта</a:t>
            </a:r>
            <a:r>
              <a:rPr lang="ru-RU" sz="1100" b="1" dirty="0" smtClean="0">
                <a:latin typeface="Bahnschrift" pitchFamily="34" charset="0"/>
              </a:rPr>
              <a:t> с информацией о преимуществах аппарата.</a:t>
            </a:r>
          </a:p>
          <a:p>
            <a:r>
              <a:rPr lang="ru-RU" sz="1100" b="1" dirty="0" smtClean="0">
                <a:latin typeface="Bahnschrift" pitchFamily="34" charset="0"/>
              </a:rPr>
              <a:t> • Отзывы клиентов: распространение положительных отзывов и кейсов из клиник.</a:t>
            </a:r>
          </a:p>
          <a:p>
            <a:endParaRPr sz="1200" b="1" dirty="0">
              <a:solidFill>
                <a:srgbClr val="3F3F3F"/>
              </a:solidFill>
              <a:latin typeface="Bahnschrift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7"/>
          <p:cNvSpPr txBox="1"/>
          <p:nvPr/>
        </p:nvSpPr>
        <p:spPr>
          <a:xfrm>
            <a:off x="0" y="1853722"/>
            <a:ext cx="2359268" cy="52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spAutoFit/>
          </a:bodyPr>
          <a:lstStyle/>
          <a:p>
            <a:r>
              <a:rPr lang="ru" sz="1300" b="1" dirty="0">
                <a:solidFill>
                  <a:srgbClr val="3F3F3F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Ключевые </a:t>
            </a:r>
            <a:r>
              <a:rPr lang="ru" sz="1300" b="1" dirty="0" smtClean="0">
                <a:solidFill>
                  <a:srgbClr val="3F3F3F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партнеры:</a:t>
            </a:r>
          </a:p>
          <a:p>
            <a:r>
              <a:rPr lang="ru" sz="1200" b="1" dirty="0" smtClean="0">
                <a:solidFill>
                  <a:srgbClr val="3F3F3F"/>
                </a:solidFill>
                <a:latin typeface="Bahnschrift" pitchFamily="34" charset="0"/>
                <a:ea typeface="Arial"/>
                <a:cs typeface="Arial"/>
                <a:sym typeface="Arial"/>
              </a:rPr>
              <a:t>Интернет-площадки</a:t>
            </a:r>
            <a:endParaRPr sz="1200" b="1" dirty="0">
              <a:solidFill>
                <a:srgbClr val="3F3F3F"/>
              </a:solidFill>
              <a:latin typeface="Bahnschrift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7"/>
          <p:cNvSpPr/>
          <p:nvPr/>
        </p:nvSpPr>
        <p:spPr>
          <a:xfrm>
            <a:off x="2381359" y="3591239"/>
            <a:ext cx="366216" cy="365820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7"/>
          <p:cNvSpPr/>
          <p:nvPr/>
        </p:nvSpPr>
        <p:spPr>
          <a:xfrm>
            <a:off x="7406891" y="3591239"/>
            <a:ext cx="493163" cy="480000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7"/>
          <p:cNvSpPr/>
          <p:nvPr/>
        </p:nvSpPr>
        <p:spPr>
          <a:xfrm>
            <a:off x="136637" y="1265304"/>
            <a:ext cx="544044" cy="498325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7"/>
          <p:cNvSpPr/>
          <p:nvPr/>
        </p:nvSpPr>
        <p:spPr>
          <a:xfrm>
            <a:off x="4953814" y="1299455"/>
            <a:ext cx="462427" cy="451675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7"/>
          <p:cNvSpPr/>
          <p:nvPr/>
        </p:nvSpPr>
        <p:spPr>
          <a:xfrm>
            <a:off x="7458921" y="1280599"/>
            <a:ext cx="148335" cy="451675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7"/>
          <p:cNvSpPr/>
          <p:nvPr/>
        </p:nvSpPr>
        <p:spPr>
          <a:xfrm rot="10800000">
            <a:off x="7613231" y="1271172"/>
            <a:ext cx="192024" cy="451675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7"/>
          <p:cNvSpPr/>
          <p:nvPr/>
        </p:nvSpPr>
        <p:spPr>
          <a:xfrm rot="10800000">
            <a:off x="9790350" y="1285590"/>
            <a:ext cx="173782" cy="335819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7"/>
          <p:cNvSpPr/>
          <p:nvPr/>
        </p:nvSpPr>
        <p:spPr>
          <a:xfrm>
            <a:off x="2444037" y="1225485"/>
            <a:ext cx="327443" cy="329938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641;p7">
            <a:extLst>
              <a:ext uri="{FF2B5EF4-FFF2-40B4-BE49-F238E27FC236}">
                <a16:creationId xmlns="" xmlns:a16="http://schemas.microsoft.com/office/drawing/2014/main" id="{87DADB26-3BA9-D24B-85B8-C98637243EEA}"/>
              </a:ext>
            </a:extLst>
          </p:cNvPr>
          <p:cNvSpPr txBox="1"/>
          <p:nvPr/>
        </p:nvSpPr>
        <p:spPr>
          <a:xfrm>
            <a:off x="6615397" y="5816941"/>
            <a:ext cx="5366071" cy="32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>
            <a:spAutoFit/>
          </a:bodyPr>
          <a:lstStyle/>
          <a:p>
            <a:r>
              <a:rPr lang="ru" sz="1300" b="1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300" b="1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730624"/>
            <a:ext cx="2624903" cy="369328"/>
            <a:chOff x="0" y="556376"/>
            <a:chExt cx="2624903" cy="369328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273377" y="171196"/>
            <a:ext cx="2775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Bahnschrift" panose="020B0502040204020203" pitchFamily="34" charset="0"/>
              </a:rPr>
              <a:t>Бизнес-модель</a:t>
            </a:r>
            <a:endParaRPr lang="ru-RU" sz="2800" dirty="0">
              <a:solidFill>
                <a:srgbClr val="7030A0"/>
              </a:solidFill>
              <a:latin typeface="Bahnschrift" panose="020B0502040204020203" pitchFamily="34" charset="0"/>
            </a:endParaRPr>
          </a:p>
        </p:txBody>
      </p:sp>
      <p:sp>
        <p:nvSpPr>
          <p:cNvPr id="44" name="Google Shape;645;p7"/>
          <p:cNvSpPr/>
          <p:nvPr/>
        </p:nvSpPr>
        <p:spPr>
          <a:xfrm>
            <a:off x="113122" y="2811425"/>
            <a:ext cx="633164" cy="308847"/>
          </a:xfrm>
          <a:custGeom>
            <a:avLst/>
            <a:gdLst/>
            <a:ahLst/>
            <a:cxnLst/>
            <a:rect l="l" t="t" r="r" b="b"/>
            <a:pathLst>
              <a:path w="4560938" h="2554996" extrusionOk="0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/>
          <a:p>
            <a:pPr algn="ctr"/>
            <a:endParaRPr sz="1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49070" y="2083323"/>
            <a:ext cx="196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Инновационный аппарат для лечения </a:t>
            </a:r>
            <a:r>
              <a:rPr lang="ru-RU" sz="1200" b="1" dirty="0" err="1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пародонтита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, объединяющий лазерную и ультразвуковую терапию. Обеспечивает эффективное, безболезненное лечение и улучшает здоровье десен. Уникальная технология с высоким потенциалом на рынке стоматологии.</a:t>
            </a:r>
            <a:endParaRPr lang="ru-RU" sz="1200" b="1" dirty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xmlns="" id="{7615DC8D-D4B4-E0EB-52C4-3055190C7740}"/>
              </a:ext>
            </a:extLst>
          </p:cNvPr>
          <p:cNvSpPr/>
          <p:nvPr/>
        </p:nvSpPr>
        <p:spPr>
          <a:xfrm>
            <a:off x="11357538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Команда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680E278-7F52-488B-99BD-DDA4158D5B65}"/>
              </a:ext>
            </a:extLst>
          </p:cNvPr>
          <p:cNvSpPr/>
          <p:nvPr/>
        </p:nvSpPr>
        <p:spPr>
          <a:xfrm>
            <a:off x="2352139" y="4783223"/>
            <a:ext cx="7244149" cy="2469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Исмагилова </a:t>
            </a:r>
            <a:r>
              <a:rPr lang="ru-RU" sz="20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Ляйсан</a:t>
            </a:r>
            <a:r>
              <a:rPr lang="ru-RU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Рустамовна КГМУ 5 курс стоматологический факультет</a:t>
            </a:r>
            <a:endParaRPr lang="en-US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 descr="photo_2024-10-26_23-07-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0915" y="911902"/>
            <a:ext cx="3423768" cy="456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92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7600855" y="1311786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0" name="Прямоугольник 10"/>
          <p:cNvSpPr/>
          <p:nvPr/>
        </p:nvSpPr>
        <p:spPr>
          <a:xfrm>
            <a:off x="7600855" y="1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1" name="Прямоугольник 13"/>
          <p:cNvSpPr/>
          <p:nvPr/>
        </p:nvSpPr>
        <p:spPr>
          <a:xfrm>
            <a:off x="7600285" y="4149970"/>
            <a:ext cx="1779554" cy="139177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350"/>
          </a:p>
        </p:txBody>
      </p:sp>
      <p:sp>
        <p:nvSpPr>
          <p:cNvPr id="292" name="Прямоугольник 9"/>
          <p:cNvSpPr/>
          <p:nvPr/>
        </p:nvSpPr>
        <p:spPr>
          <a:xfrm>
            <a:off x="9290338" y="-4334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9628520" y="1730130"/>
            <a:ext cx="2563479" cy="341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 rotWithShape="1">
          <a:blip r:embed="rId3" cstate="print"/>
          <a:srcRect t="720" r="75331" b="82878"/>
          <a:stretch/>
        </p:blipFill>
        <p:spPr>
          <a:xfrm>
            <a:off x="9279067" y="1346257"/>
            <a:ext cx="2912933" cy="4152819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84498" y="1430022"/>
            <a:ext cx="4085883" cy="3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normAutofit fontScale="62500" lnSpcReduction="20000"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175" dirty="0"/>
              <a:t>СПАСИБО</a:t>
            </a:r>
            <a:r>
              <a:rPr sz="54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400" dirty="0"/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200" i="1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600" i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      Аппарат объединяет ультразвук и лазер для эффективного, минимально </a:t>
            </a:r>
            <a:r>
              <a:rPr lang="ru-RU" sz="2600" i="1" dirty="0" err="1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инвазивного</a:t>
            </a:r>
            <a:r>
              <a:rPr lang="ru-RU" sz="2600" i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лечения </a:t>
            </a:r>
            <a:r>
              <a:rPr lang="ru-RU" sz="2600" i="1" dirty="0" err="1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пародонтита</a:t>
            </a:r>
            <a:r>
              <a:rPr lang="ru-RU" sz="2600" i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 снижая дискомфорт и ускоряя заживление, что повышает привлекательность клиник и их доходность.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600" i="1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600" i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      Исмагилова </a:t>
            </a:r>
            <a:r>
              <a:rPr lang="ru-RU" sz="2600" i="1" dirty="0" err="1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Ляйсан</a:t>
            </a:r>
            <a:r>
              <a:rPr lang="ru-RU" sz="2600" i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600" i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      Почта: </a:t>
            </a:r>
            <a:r>
              <a:rPr lang="en-US" sz="2600" i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lyaisan.ismagilova@yandex.ru</a:t>
            </a:r>
            <a:endParaRPr lang="ru-RU" sz="26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Прямоугольник 9"/>
          <p:cNvSpPr/>
          <p:nvPr/>
        </p:nvSpPr>
        <p:spPr>
          <a:xfrm>
            <a:off x="7600288" y="5499086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10" name="Прямоугольник 10"/>
          <p:cNvSpPr/>
          <p:nvPr/>
        </p:nvSpPr>
        <p:spPr>
          <a:xfrm>
            <a:off x="10501947" y="5494742"/>
            <a:ext cx="1690053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5445" y="1430022"/>
            <a:ext cx="3853950" cy="406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4519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4089</TotalTime>
  <Words>901</Words>
  <Application>Microsoft Office PowerPoint</Application>
  <PresentationFormat>Произвольный</PresentationFormat>
  <Paragraphs>138</Paragraphs>
  <Slides>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93</cp:revision>
  <dcterms:created xsi:type="dcterms:W3CDTF">2024-08-28T10:48:11Z</dcterms:created>
  <dcterms:modified xsi:type="dcterms:W3CDTF">2024-10-30T14:14:23Z</dcterms:modified>
</cp:coreProperties>
</file>