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Raleway SemiBold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Century Gothic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EF1B9B7-F74C-4BDC-A7C5-4670F59EDE43}">
  <a:tblStyle styleId="{3EF1B9B7-F74C-4BDC-A7C5-4670F59EDE4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RalewaySemiBold-bold.fntdata"/><Relationship Id="rId23" Type="http://schemas.openxmlformats.org/officeDocument/2006/relationships/font" Target="fonts/RalewaySemiBold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Italic.fntdata"/><Relationship Id="rId25" Type="http://schemas.openxmlformats.org/officeDocument/2006/relationships/font" Target="fonts/RalewaySemiBold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enturyGothic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italic.fntdata"/><Relationship Id="rId10" Type="http://schemas.openxmlformats.org/officeDocument/2006/relationships/slide" Target="slides/slide3.xml"/><Relationship Id="rId32" Type="http://schemas.openxmlformats.org/officeDocument/2006/relationships/font" Target="fonts/CenturyGothic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34" Type="http://schemas.openxmlformats.org/officeDocument/2006/relationships/font" Target="fonts/CenturyGothic-bold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Raleway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4.jpg"/><Relationship Id="rId6" Type="http://schemas.openxmlformats.org/officeDocument/2006/relationships/image" Target="../media/image1.png"/><Relationship Id="rId7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Реабилитационно-</a:t>
            </a:r>
            <a:endParaRPr sz="3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диагностический стенд</a:t>
            </a:r>
            <a:endParaRPr sz="3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532950" y="791075"/>
            <a:ext cx="66768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Количество людей с травмами опорно-двигательного аппарата, а в особенности, инвалидов, остается неизменным из года в год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15706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4477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6" name="Google Shape;13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606829"/>
            <a:ext cx="7229224" cy="1548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611952"/>
            <a:ext cx="7229224" cy="204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69200" y="1541400"/>
            <a:ext cx="2127387" cy="211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09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530725" y="2222700"/>
            <a:ext cx="5463900" cy="25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lang="ru" sz="1800">
                <a:solidFill>
                  <a:srgbClr val="000000"/>
                </a:solidFill>
              </a:rPr>
              <a:t>B2C:</a:t>
            </a:r>
            <a:endParaRPr b="1" sz="1800">
              <a:solidFill>
                <a:srgbClr val="000000"/>
              </a:solidFill>
            </a:endParaRPr>
          </a:p>
          <a:p>
            <a:pPr indent="63500" lvl="0" marL="393700" marR="0" rtl="0" algn="just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ru" sz="1600">
                <a:solidFill>
                  <a:srgbClr val="000000"/>
                </a:solidFill>
              </a:rPr>
              <a:t>Частные пользователи</a:t>
            </a:r>
            <a:endParaRPr sz="1600">
              <a:solidFill>
                <a:srgbClr val="000000"/>
              </a:solidFill>
            </a:endParaRPr>
          </a:p>
          <a:p>
            <a:pPr indent="63500" lvl="0" marL="393700" marR="0" rtl="0" algn="just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ru" sz="1600">
                <a:solidFill>
                  <a:srgbClr val="000000"/>
                </a:solidFill>
              </a:rPr>
              <a:t>Спортивные команды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just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lang="ru" sz="1800">
                <a:solidFill>
                  <a:srgbClr val="000000"/>
                </a:solidFill>
              </a:rPr>
              <a:t>B2B:</a:t>
            </a:r>
            <a:endParaRPr b="1" sz="1800">
              <a:solidFill>
                <a:srgbClr val="000000"/>
              </a:solidFill>
            </a:endParaRPr>
          </a:p>
          <a:p>
            <a:pPr indent="63500" lvl="0" marL="393700" marR="0" rtl="0" algn="just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ru" sz="1600">
                <a:solidFill>
                  <a:srgbClr val="000000"/>
                </a:solidFill>
              </a:rPr>
              <a:t>Медицинские учреждения</a:t>
            </a:r>
            <a:endParaRPr sz="1600">
              <a:solidFill>
                <a:srgbClr val="000000"/>
              </a:solidFill>
            </a:endParaRPr>
          </a:p>
          <a:p>
            <a:pPr indent="63500" lvl="0" marL="393700" marR="0" rtl="0" algn="just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lang="ru" sz="1600">
                <a:solidFill>
                  <a:srgbClr val="000000"/>
                </a:solidFill>
              </a:rPr>
              <a:t>Страховые компании</a:t>
            </a:r>
            <a:endParaRPr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456825" y="2202975"/>
            <a:ext cx="7631700" cy="21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440">
                <a:solidFill>
                  <a:srgbClr val="132C40"/>
                </a:solidFill>
              </a:rPr>
              <a:t>Одна из главных целей людей с ограниченными возможностями движения после травм и/или врожденных дефектов - вернуть возможность самостоятельно передвигаться без специальных приспособлений</a:t>
            </a:r>
            <a:endParaRPr sz="144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1440">
              <a:solidFill>
                <a:srgbClr val="132C40"/>
              </a:solidFill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440">
                <a:solidFill>
                  <a:srgbClr val="132C40"/>
                </a:solidFill>
              </a:rPr>
              <a:t>В Пензенской области уделяется н</a:t>
            </a:r>
            <a:r>
              <a:rPr lang="ru" sz="1440">
                <a:solidFill>
                  <a:srgbClr val="132C40"/>
                </a:solidFill>
              </a:rPr>
              <a:t>едостаточно внимания именно этому аспекту </a:t>
            </a:r>
            <a:endParaRPr sz="144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1371217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 txBox="1"/>
          <p:nvPr/>
        </p:nvSpPr>
        <p:spPr>
          <a:xfrm>
            <a:off x="401725" y="1511275"/>
            <a:ext cx="4078800" cy="29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инновационная установка на основе тредбана и системы подвесок нацелена на восстановление функции прямохождения путем возвращения в двигательное прошлое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 также осуществляет контроль за техникой выполнения упражнений, позволяя на ранних этапах корректировать все отклонения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1275" y="1659825"/>
            <a:ext cx="3907100" cy="268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47" y="1777900"/>
            <a:ext cx="76005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ТредФит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юдям с травмами опорно-двигательного аппарата, а в особенности инвалидам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2 и 3 группы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отсутствия и дороговизны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специализированной медицинской помощи и реабилитационных услуг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возможности к самостоятельному передвижению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нашего реабилитационно-диагностического стенда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жизни без ограничений (специальных устройств, мышечных зажимов и нарушений координации)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01718" y="2570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01717" y="2447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2" name="Google Shape;202;p31"/>
          <p:cNvPicPr preferRelativeResize="0"/>
          <p:nvPr/>
        </p:nvPicPr>
        <p:blipFill rotWithShape="1">
          <a:blip r:embed="rId3">
            <a:alphaModFix/>
          </a:blip>
          <a:srcRect b="10671" l="0" r="0" t="11319"/>
          <a:stretch/>
        </p:blipFill>
        <p:spPr>
          <a:xfrm>
            <a:off x="843151" y="824375"/>
            <a:ext cx="7457700" cy="411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1" y="1880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>
            <p:ph type="title"/>
          </p:nvPr>
        </p:nvSpPr>
        <p:spPr>
          <a:xfrm>
            <a:off x="0" y="1535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5" name="Google Shape;21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9091" y="933125"/>
            <a:ext cx="7053535" cy="41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7" y="1021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 txBox="1"/>
          <p:nvPr>
            <p:ph type="title"/>
          </p:nvPr>
        </p:nvSpPr>
        <p:spPr>
          <a:xfrm>
            <a:off x="-8" y="761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8" name="Google Shape;22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163" y="722679"/>
            <a:ext cx="8127674" cy="4221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457192" y="895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1759" y="2088600"/>
            <a:ext cx="3516417" cy="224462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4"/>
          <p:cNvSpPr txBox="1"/>
          <p:nvPr/>
        </p:nvSpPr>
        <p:spPr>
          <a:xfrm>
            <a:off x="5752463" y="512300"/>
            <a:ext cx="3000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just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статистики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Расчет</a:t>
            </a: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финансовой модели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Поиск помещения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0" name="Google Shape;24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09302"/>
            <a:ext cx="4555134" cy="22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4"/>
          <p:cNvSpPr txBox="1"/>
          <p:nvPr/>
        </p:nvSpPr>
        <p:spPr>
          <a:xfrm>
            <a:off x="152400" y="3333725"/>
            <a:ext cx="4655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just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Обращение к экспертам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Модернизация стенда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Анкетирование потенциальных клиентов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7" name="Google Shape;247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{3EF1B9B7-F74C-4BDC-A7C5-4670F59EDE43}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03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Бирюков Евгений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4" name="Google Shape;25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4350" y="1684250"/>
            <a:ext cx="1967299" cy="245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