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5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8A9ECD-7F4A-4728-A543-26EB29BDF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94274" y="2967443"/>
            <a:ext cx="7197726" cy="1897520"/>
          </a:xfrm>
        </p:spPr>
        <p:txBody>
          <a:bodyPr/>
          <a:lstStyle/>
          <a:p>
            <a:pPr algn="ctr"/>
            <a:r>
              <a:rPr lang="en-US" b="1" i="1" dirty="0"/>
              <a:t>VirtualEye360 - </a:t>
            </a:r>
            <a:r>
              <a:rPr lang="ru-RU" b="1" i="1" dirty="0"/>
              <a:t>Глаз 360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7BDF25-DF12-405D-91EF-F927A4B06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4274" y="5452533"/>
            <a:ext cx="7197726" cy="1405467"/>
          </a:xfrm>
        </p:spPr>
        <p:txBody>
          <a:bodyPr/>
          <a:lstStyle/>
          <a:p>
            <a:pPr algn="ctr"/>
            <a:r>
              <a:rPr lang="ru-RU" dirty="0"/>
              <a:t>аппаратно-программный комплекс видеонаблюдения 360° интегрированный к очкам виртуальной реальности</a:t>
            </a:r>
          </a:p>
        </p:txBody>
      </p:sp>
    </p:spTree>
    <p:extLst>
      <p:ext uri="{BB962C8B-B14F-4D97-AF65-F5344CB8AC3E}">
        <p14:creationId xmlns:p14="http://schemas.microsoft.com/office/powerpoint/2010/main" val="4154170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ЛОГ ДМИТРИЯ ЕВТИФЕЕВА | Обзор панорамной камеры 360° RICOH THETA V">
            <a:extLst>
              <a:ext uri="{FF2B5EF4-FFF2-40B4-BE49-F238E27FC236}">
                <a16:creationId xmlns:a16="http://schemas.microsoft.com/office/drawing/2014/main" id="{13B2AB02-C4CF-4AAE-8DE7-CF99A79639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92" r="9091" b="1977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037">
            <a:extLst>
              <a:ext uri="{FF2B5EF4-FFF2-40B4-BE49-F238E27FC236}">
                <a16:creationId xmlns:a16="http://schemas.microsoft.com/office/drawing/2014/main" id="{F284EF8E-6F4E-40EF-BDAD-7950F1585E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040" name="Freeform 5">
            <a:extLst>
              <a:ext uri="{FF2B5EF4-FFF2-40B4-BE49-F238E27FC236}">
                <a16:creationId xmlns:a16="http://schemas.microsoft.com/office/drawing/2014/main" id="{729B82F5-E700-4045-9F00-635A41F624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89256-C8D1-4F06-AF65-DAE6AA8CA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838200"/>
            <a:ext cx="9437159" cy="1227667"/>
          </a:xfrm>
        </p:spPr>
        <p:txBody>
          <a:bodyPr>
            <a:normAutofit/>
          </a:bodyPr>
          <a:lstStyle/>
          <a:p>
            <a:r>
              <a:rPr lang="ru-RU" dirty="0"/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0F7A90-D575-4CCE-8B08-12B9BFCC7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006601"/>
            <a:ext cx="9437159" cy="3784600"/>
          </a:xfrm>
        </p:spPr>
        <p:txBody>
          <a:bodyPr>
            <a:normAutofit/>
          </a:bodyPr>
          <a:lstStyle/>
          <a:p>
            <a:r>
              <a:rPr lang="ru-RU" dirty="0"/>
              <a:t>Отсутствие отечественных аналогов камер 360</a:t>
            </a:r>
          </a:p>
          <a:p>
            <a:r>
              <a:rPr lang="ru-RU" dirty="0"/>
              <a:t>Возможность интегрирования к робототехническим системам, системам безопасности, предприятий с опасными </a:t>
            </a:r>
            <a:r>
              <a:rPr lang="ru-RU" dirty="0" smtClean="0"/>
              <a:t>производствами.</a:t>
            </a:r>
          </a:p>
          <a:p>
            <a:r>
              <a:rPr lang="ru-RU" dirty="0" smtClean="0"/>
              <a:t>Решение </a:t>
            </a:r>
            <a:r>
              <a:rPr lang="ru-RU" dirty="0"/>
              <a:t>задач национальной технологической инициативы </a:t>
            </a:r>
            <a:r>
              <a:rPr lang="ru-RU" dirty="0" smtClean="0"/>
              <a:t>в части расширения возможностей сенсорных систем беспилотных аппаратов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908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770057-550A-4957-AACA-B42922A7A3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4FFFC4-5679-499A-8D35-EDDE26630D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4654296" cy="685621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93D1AF-D732-41A0-8FFB-379DCF6C3C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3"/>
          <a:stretch/>
        </p:blipFill>
        <p:spPr>
          <a:xfrm>
            <a:off x="0" y="0"/>
            <a:ext cx="4644770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E35DAB-FB8E-42B7-BF2B-A36C29616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3351530" cy="499533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FFFF"/>
                </a:solidFill>
              </a:rPr>
              <a:t>Имеющаяся проблема</a:t>
            </a: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F7724F1-4B44-4E0A-9B7D-370097EA2C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1120" y="-2"/>
            <a:ext cx="7537705" cy="6856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AB4A65D-1F30-4DC5-8341-D5957CBF92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6101751"/>
              </p:ext>
            </p:extLst>
          </p:nvPr>
        </p:nvGraphicFramePr>
        <p:xfrm>
          <a:off x="4657471" y="0"/>
          <a:ext cx="7531354" cy="685621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531354">
                  <a:extLst>
                    <a:ext uri="{9D8B030D-6E8A-4147-A177-3AD203B41FA5}">
                      <a16:colId xmlns:a16="http://schemas.microsoft.com/office/drawing/2014/main" val="4065164164"/>
                    </a:ext>
                  </a:extLst>
                </a:gridCol>
              </a:tblGrid>
              <a:tr h="6856214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Для объектов с критической инфраструктурой – проблема эффективности использования в условии жестких внешних воздействий. </a:t>
                      </a:r>
                      <a:endParaRPr lang="ru-RU" sz="18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Для производителей беспилотных авиационных и наземных систем – проблема создания роботов, требующих последующего совершенствования системы оптического контроля. </a:t>
                      </a:r>
                      <a:endParaRPr lang="ru-RU" sz="18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Для учреждений безопасности – проблема просмотра и анализа видеоматериалов с нескольких камер наблюдения одновременно. </a:t>
                      </a:r>
                    </a:p>
                  </a:txBody>
                  <a:tcPr marL="64140" marR="64140" marT="59864" marB="59864" anchor="ctr">
                    <a:lnL w="28575" cap="flat" cmpd="sng" algn="ctr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119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3195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5C4BC0-B2A5-454A-8B18-A8CBBDABC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FF2A69-5B7B-4BAF-81CF-D25DFB551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Появится возможность постоянно контролировать территорию предприятия</a:t>
            </a:r>
          </a:p>
          <a:p>
            <a:r>
              <a:rPr lang="ru-RU" dirty="0"/>
              <a:t>Оперативно обнаруживать неполадки</a:t>
            </a:r>
          </a:p>
          <a:p>
            <a:r>
              <a:rPr lang="ru-RU" dirty="0"/>
              <a:t>Контроль периметра и окружения БПЛА</a:t>
            </a:r>
          </a:p>
          <a:p>
            <a:r>
              <a:rPr lang="ru-RU" dirty="0" smtClean="0"/>
              <a:t>Комплекс </a:t>
            </a:r>
            <a:r>
              <a:rPr lang="ru-RU" dirty="0"/>
              <a:t>позволит видеопотокам с камер наблюдения переноситься сразу на VR очки. Это будет способствовать возможности визуализировать все, что происходит как внутри помещения, так и снаружи.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9780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6D075-DE05-40FE-AE30-975A565F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3835" y="1030288"/>
            <a:ext cx="3263390" cy="1035579"/>
          </a:xfrm>
        </p:spPr>
        <p:txBody>
          <a:bodyPr>
            <a:normAutofit/>
          </a:bodyPr>
          <a:lstStyle/>
          <a:p>
            <a:r>
              <a:rPr lang="ru-RU" dirty="0"/>
              <a:t>Рынки </a:t>
            </a:r>
          </a:p>
        </p:txBody>
      </p:sp>
      <p:sp>
        <p:nvSpPr>
          <p:cNvPr id="3104" name="Rounded Rectangle 20">
            <a:extLst>
              <a:ext uri="{FF2B5EF4-FFF2-40B4-BE49-F238E27FC236}">
                <a16:creationId xmlns:a16="http://schemas.microsoft.com/office/drawing/2014/main" id="{1E810799-53B3-48A3-B8B6-233E2C31EC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633" y="620116"/>
            <a:ext cx="3038668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6" name="Picture 4" descr="НТИ - Национальная технологическая инициатива - АвтоНет - AutoNet - CNews">
            <a:extLst>
              <a:ext uri="{FF2B5EF4-FFF2-40B4-BE49-F238E27FC236}">
                <a16:creationId xmlns:a16="http://schemas.microsoft.com/office/drawing/2014/main" id="{E2FBE3CB-A6C7-4F1A-A8E1-016563267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6617" y="734415"/>
            <a:ext cx="1491143" cy="2485240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5" name="Rounded Rectangle 22">
            <a:extLst>
              <a:ext uri="{FF2B5EF4-FFF2-40B4-BE49-F238E27FC236}">
                <a16:creationId xmlns:a16="http://schemas.microsoft.com/office/drawing/2014/main" id="{55DAC066-83AD-4523-8B30-7BDAF0EA5D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9325" y="620116"/>
            <a:ext cx="304149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82" name="Picture 10" descr="Хоумнет">
            <a:extLst>
              <a:ext uri="{FF2B5EF4-FFF2-40B4-BE49-F238E27FC236}">
                <a16:creationId xmlns:a16="http://schemas.microsoft.com/office/drawing/2014/main" id="{4A9C3EC9-B90A-4814-BF72-D79E63FBE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1649" y="1245170"/>
            <a:ext cx="2814866" cy="1463730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6" name="Rounded Rectangle 16">
            <a:extLst>
              <a:ext uri="{FF2B5EF4-FFF2-40B4-BE49-F238E27FC236}">
                <a16:creationId xmlns:a16="http://schemas.microsoft.com/office/drawing/2014/main" id="{D2645148-2B7E-4CB8-B463-1E628D4EF4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633" y="3515716"/>
            <a:ext cx="3041491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Leader-ID">
            <a:extLst>
              <a:ext uri="{FF2B5EF4-FFF2-40B4-BE49-F238E27FC236}">
                <a16:creationId xmlns:a16="http://schemas.microsoft.com/office/drawing/2014/main" id="{11E78433-788A-4E7C-9E2F-2E2854029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933" y="3935962"/>
            <a:ext cx="2806511" cy="1873346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7" name="Rounded Rectangle 18">
            <a:extLst>
              <a:ext uri="{FF2B5EF4-FFF2-40B4-BE49-F238E27FC236}">
                <a16:creationId xmlns:a16="http://schemas.microsoft.com/office/drawing/2014/main" id="{D6F48197-D2EA-41BB-BC18-A827530088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9325" y="3515716"/>
            <a:ext cx="304149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80" name="Picture 8" descr="Технет» НТИ">
            <a:extLst>
              <a:ext uri="{FF2B5EF4-FFF2-40B4-BE49-F238E27FC236}">
                <a16:creationId xmlns:a16="http://schemas.microsoft.com/office/drawing/2014/main" id="{A18C5D42-8472-46CF-8066-F2A1E6B03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1649" y="4267439"/>
            <a:ext cx="2814866" cy="1210392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262B59D0-A30E-42AB-87E5-FDED9B2ED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3835" y="2142067"/>
            <a:ext cx="3263390" cy="3649133"/>
          </a:xfrm>
        </p:spPr>
        <p:txBody>
          <a:bodyPr>
            <a:normAutofit/>
          </a:bodyPr>
          <a:lstStyle/>
          <a:p>
            <a:r>
              <a:rPr lang="en-US" dirty="0" err="1"/>
              <a:t>Aeronet</a:t>
            </a:r>
            <a:endParaRPr lang="ru-RU" dirty="0"/>
          </a:p>
          <a:p>
            <a:r>
              <a:rPr lang="en-US" dirty="0" err="1"/>
              <a:t>Autonet</a:t>
            </a:r>
            <a:endParaRPr lang="ru-RU" dirty="0"/>
          </a:p>
          <a:p>
            <a:r>
              <a:rPr lang="en-US" dirty="0" err="1"/>
              <a:t>Homenet</a:t>
            </a:r>
            <a:endParaRPr lang="ru-RU" dirty="0"/>
          </a:p>
          <a:p>
            <a:r>
              <a:rPr lang="en-US" dirty="0" err="1"/>
              <a:t>Technet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241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Абстрактный технологический фон в синих тонах со светящимися хаотическими  линиями | Премиум Фото">
            <a:extLst>
              <a:ext uri="{FF2B5EF4-FFF2-40B4-BE49-F238E27FC236}">
                <a16:creationId xmlns:a16="http://schemas.microsoft.com/office/drawing/2014/main" id="{9963D533-A0C5-492A-BDFF-8F69757432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" b="211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4104">
            <a:extLst>
              <a:ext uri="{FF2B5EF4-FFF2-40B4-BE49-F238E27FC236}">
                <a16:creationId xmlns:a16="http://schemas.microsoft.com/office/drawing/2014/main" id="{C63E20F8-074D-4B3B-AE66-7BBD6F1CB7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56DB9-10DE-4502-A660-BD0FC4740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1594" y="-80863"/>
            <a:ext cx="6104125" cy="76955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Бизнес модель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064331"/>
              </p:ext>
            </p:extLst>
          </p:nvPr>
        </p:nvGraphicFramePr>
        <p:xfrm>
          <a:off x="1271158" y="688688"/>
          <a:ext cx="9380366" cy="578869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047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6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5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21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77994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Ключевые партнеры: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Поставщики: ООО «</a:t>
                      </a:r>
                      <a:r>
                        <a:rPr lang="ru-RU" sz="1100" dirty="0" err="1">
                          <a:effectLst/>
                        </a:rPr>
                        <a:t>Иксарус</a:t>
                      </a:r>
                      <a:r>
                        <a:rPr lang="ru-RU" sz="1100" dirty="0">
                          <a:effectLst/>
                        </a:rPr>
                        <a:t>», «</a:t>
                      </a:r>
                      <a:r>
                        <a:rPr lang="ru-RU" sz="1100" dirty="0" err="1">
                          <a:effectLst/>
                        </a:rPr>
                        <a:t>Arashi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Vision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Inc</a:t>
                      </a:r>
                      <a:r>
                        <a:rPr lang="ru-RU" sz="1100" dirty="0">
                          <a:effectLst/>
                        </a:rPr>
                        <a:t>»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Основной потребитель: ООО «</a:t>
                      </a:r>
                      <a:r>
                        <a:rPr lang="ru-RU" sz="1100" dirty="0" err="1">
                          <a:effectLst/>
                        </a:rPr>
                        <a:t>Avrora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Robotics</a:t>
                      </a:r>
                      <a:r>
                        <a:rPr lang="ru-RU" sz="1100" dirty="0">
                          <a:effectLst/>
                        </a:rPr>
                        <a:t>»</a:t>
                      </a:r>
                      <a:endParaRPr lang="ru-RU" sz="11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9141" marR="391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Ключевые виды деятельности: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Оптимизация системы наблюдения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9141" marR="39141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Предоставленная ценность: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Позволяет проводить наблюдения в режиме реального времени без привязки к стационарному месту</a:t>
                      </a:r>
                      <a:endParaRPr lang="ru-RU" sz="11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9141" marR="391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Взаимоотношения с клиентами: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Установка ПО и тех. поддержка </a:t>
                      </a:r>
                      <a:endParaRPr lang="ru-RU" sz="11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9141" marR="39141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Клиенты: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предприятия с критической инфраструктурой, производители робототехники, охранные службы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41" marR="3914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7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Ключевые ресурсы: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Трудовые ресурсы (сборщик, монтажник, </a:t>
                      </a:r>
                      <a:r>
                        <a:rPr lang="ru-RU" sz="1100" dirty="0" err="1">
                          <a:effectLst/>
                        </a:rPr>
                        <a:t>тестировщик</a:t>
                      </a:r>
                      <a:r>
                        <a:rPr lang="ru-RU" sz="1100" dirty="0">
                          <a:effectLst/>
                        </a:rPr>
                        <a:t>, программисты).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Капитал (камеры, </a:t>
                      </a:r>
                      <a:r>
                        <a:rPr lang="en-US" sz="1100" dirty="0">
                          <a:effectLst/>
                        </a:rPr>
                        <a:t>VR</a:t>
                      </a:r>
                      <a:r>
                        <a:rPr lang="ru-RU" sz="1100" dirty="0">
                          <a:effectLst/>
                        </a:rPr>
                        <a:t>-очки, ПО</a:t>
                      </a:r>
                      <a:r>
                        <a:rPr lang="ru-RU" sz="1100" dirty="0" smtClean="0">
                          <a:effectLst/>
                        </a:rPr>
                        <a:t>).</a:t>
                      </a:r>
                      <a:endParaRPr lang="ru-RU" sz="1100" dirty="0">
                        <a:effectLst/>
                      </a:endParaRPr>
                    </a:p>
                  </a:txBody>
                  <a:tcPr marL="39141" marR="3914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Каналы сбыта: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Прямой (переход комплекса сразу клиентам).</a:t>
                      </a:r>
                      <a:endParaRPr lang="ru-RU" sz="11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9141" marR="3914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5812">
                <a:tc grid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Издержки на разработку опытного образца: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6 линз камеры Insta360 EVO (26 699*3 = 80 097 руб.)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Блок питания – (2 500 руб.)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VR-очки «</a:t>
                      </a:r>
                      <a:r>
                        <a:rPr lang="ru-RU" sz="1200" dirty="0" err="1">
                          <a:effectLst/>
                        </a:rPr>
                        <a:t>Виарус</a:t>
                      </a:r>
                      <a:r>
                        <a:rPr lang="ru-RU" sz="1200" dirty="0">
                          <a:effectLst/>
                        </a:rPr>
                        <a:t>» (150 000 руб.)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ЗП сборщика мат платы за 5 месяцев (70 000*5 = 350 000 руб.)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ЗП монтажника мат платы за 1 месяц (70 000 руб.)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ЗП программиста за 3 месяца (109 000*3 = 327 000 руб.) Аренда помещения за 10 месяцев (45 000*10 = 450 000 руб.)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Рабочий стол инженера с приборами (150 000*3 = 450 000 руб.)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ЗП </a:t>
                      </a:r>
                      <a:r>
                        <a:rPr lang="ru-RU" sz="1200" dirty="0" err="1">
                          <a:effectLst/>
                        </a:rPr>
                        <a:t>тестировщика</a:t>
                      </a:r>
                      <a:r>
                        <a:rPr lang="ru-RU" sz="1200" dirty="0">
                          <a:effectLst/>
                        </a:rPr>
                        <a:t> за 2 недели (55 000 руб.)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Создание сайта (62 000 руб.)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Итого: 1 996 597 руб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9141" marR="391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Доходы: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Получение денежных средств на условии заключении договора гранта с Умник (Программа поддержки талантливой молодежи).</a:t>
                      </a:r>
                      <a:endParaRPr lang="ru-RU" sz="11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9141" marR="391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987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Фон технологии светлый (71 фото) » ФОНОВАЯ ГАЛЕРЕЯ КАТЕРИНЫ АСКВИТ">
            <a:extLst>
              <a:ext uri="{FF2B5EF4-FFF2-40B4-BE49-F238E27FC236}">
                <a16:creationId xmlns:a16="http://schemas.microsoft.com/office/drawing/2014/main" id="{C44CC942-546A-4724-ADF8-8D88D76A5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232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5126">
            <a:extLst>
              <a:ext uri="{FF2B5EF4-FFF2-40B4-BE49-F238E27FC236}">
                <a16:creationId xmlns:a16="http://schemas.microsoft.com/office/drawing/2014/main" id="{F284EF8E-6F4E-40EF-BDAD-7950F1585E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5129" name="Freeform 5">
            <a:extLst>
              <a:ext uri="{FF2B5EF4-FFF2-40B4-BE49-F238E27FC236}">
                <a16:creationId xmlns:a16="http://schemas.microsoft.com/office/drawing/2014/main" id="{729B82F5-E700-4045-9F00-635A41F624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6199B-E8A5-453F-AEBD-9770FE593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838200"/>
            <a:ext cx="9437159" cy="1227667"/>
          </a:xfrm>
        </p:spPr>
        <p:txBody>
          <a:bodyPr>
            <a:normAutofit/>
          </a:bodyPr>
          <a:lstStyle/>
          <a:p>
            <a:r>
              <a:rPr lang="ru-RU" dirty="0"/>
              <a:t>Имеющиеся результаты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0EF39E-A9B5-4631-B45A-46BD6DD41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006601"/>
            <a:ext cx="9437159" cy="3784600"/>
          </a:xfrm>
        </p:spPr>
        <p:txBody>
          <a:bodyPr>
            <a:normAutofit/>
          </a:bodyPr>
          <a:lstStyle/>
          <a:p>
            <a:r>
              <a:rPr lang="ru-RU" dirty="0"/>
              <a:t>Сформирована идея проекта</a:t>
            </a:r>
          </a:p>
          <a:p>
            <a:r>
              <a:rPr lang="ru-RU" dirty="0"/>
              <a:t>Технологическая гипотеза</a:t>
            </a:r>
          </a:p>
          <a:p>
            <a:r>
              <a:rPr lang="ru-RU" dirty="0"/>
              <a:t>Проведен анализ </a:t>
            </a:r>
          </a:p>
          <a:p>
            <a:r>
              <a:rPr lang="ru-RU" dirty="0"/>
              <a:t>Подобрана компонентная база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29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7348450" cy="1138844"/>
          </a:xfrm>
        </p:spPr>
        <p:txBody>
          <a:bodyPr/>
          <a:lstStyle/>
          <a:p>
            <a:r>
              <a:rPr lang="ru-RU" dirty="0" smtClean="0"/>
              <a:t>Структурная схема</a:t>
            </a:r>
            <a:endParaRPr lang="ru-RU" dirty="0"/>
          </a:p>
        </p:txBody>
      </p:sp>
      <p:pic>
        <p:nvPicPr>
          <p:cNvPr id="1026" name="Picture 2" descr="https://eozerov.ru/wp-content/uploads/2021/09/blog_569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99" y="1138238"/>
            <a:ext cx="9177226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567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52025-8B8A-40CB-8E66-15F5EB729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3B7125-D637-4B2A-AB08-43EE5BA34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Лидер - Епифанцева Ирина Александровн</a:t>
            </a:r>
          </a:p>
          <a:p>
            <a:r>
              <a:rPr lang="ru-RU" dirty="0"/>
              <a:t>Техническая часть - Шевцов Павел Сергеевич, Солдатов Никита Дмитриевич, Юзефович Никита Андреевич</a:t>
            </a:r>
          </a:p>
          <a:p>
            <a:r>
              <a:rPr lang="ru-RU" dirty="0"/>
              <a:t>Экономическая часть - Горелова Юлия Витальевна, Хотина Тамара Константиновна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385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31FDB9-3D75-40FF-B4D8-FCCAB847D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91" y="337752"/>
            <a:ext cx="5140410" cy="956048"/>
          </a:xfrm>
        </p:spPr>
        <p:txBody>
          <a:bodyPr/>
          <a:lstStyle/>
          <a:p>
            <a:pPr algn="ctr"/>
            <a:r>
              <a:rPr lang="ru-RU" dirty="0" smtClean="0"/>
              <a:t>Планы развития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15BCC3-D9F3-4BD7-8212-1FD95943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119" y="1126295"/>
            <a:ext cx="10379676" cy="1456267"/>
          </a:xfrm>
        </p:spPr>
        <p:txBody>
          <a:bodyPr/>
          <a:lstStyle/>
          <a:p>
            <a:pPr algn="just"/>
            <a:r>
              <a:rPr lang="ru-RU" dirty="0"/>
              <a:t>П</a:t>
            </a:r>
            <a:r>
              <a:rPr lang="ru-RU" dirty="0" smtClean="0"/>
              <a:t>редприятие </a:t>
            </a:r>
            <a:r>
              <a:rPr lang="ru-RU" dirty="0"/>
              <a:t>станет резидентом инновационного научно-технологического центра (ИНТЦ) «Аэрокосмическая долина» в Рязанской области. </a:t>
            </a:r>
            <a:endParaRPr lang="ru-RU" dirty="0" smtClean="0"/>
          </a:p>
          <a:p>
            <a:pPr algn="just"/>
            <a:r>
              <a:rPr lang="ru-RU" dirty="0" smtClean="0"/>
              <a:t>Поставка комплекса </a:t>
            </a:r>
            <a:r>
              <a:rPr lang="ru-RU" dirty="0"/>
              <a:t>предприятию, специализирующемуся на робототехнике ООО «</a:t>
            </a:r>
            <a:r>
              <a:rPr lang="ru-RU" dirty="0" err="1"/>
              <a:t>Avrora</a:t>
            </a:r>
            <a:r>
              <a:rPr lang="ru-RU" dirty="0"/>
              <a:t> </a:t>
            </a:r>
            <a:r>
              <a:rPr lang="ru-RU" dirty="0" err="1"/>
              <a:t>Robotics</a:t>
            </a:r>
            <a:r>
              <a:rPr lang="ru-RU" dirty="0"/>
              <a:t>».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08532"/>
              </p:ext>
            </p:extLst>
          </p:nvPr>
        </p:nvGraphicFramePr>
        <p:xfrm>
          <a:off x="943060" y="2973859"/>
          <a:ext cx="4493913" cy="3380178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871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8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Статья калькуляции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Программно-аппаратный</a:t>
                      </a:r>
                      <a:r>
                        <a:rPr lang="ru-RU" sz="1200" baseline="0" dirty="0" smtClean="0">
                          <a:effectLst/>
                        </a:rPr>
                        <a:t> к</a:t>
                      </a:r>
                      <a:r>
                        <a:rPr lang="ru-RU" sz="1200" dirty="0" smtClean="0">
                          <a:effectLst/>
                        </a:rPr>
                        <a:t>омплекс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Материнская плата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Блок питания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6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Камера Insta360 EVO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80097,00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42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VR-очки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150000,00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0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ЗП сборщика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0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Начисления на ЗП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 (технологическая себестоимость):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236737,00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6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Цеховые расходы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260,42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16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 (цеховая себестоимость):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236997,42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16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Заводские расходы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1 936,080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32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 (производственная себестоимость):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238933,50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16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Внепроизводственные расходы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85,227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16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 (полная себестоимость):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239019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041617"/>
              </p:ext>
            </p:extLst>
          </p:nvPr>
        </p:nvGraphicFramePr>
        <p:xfrm>
          <a:off x="6752237" y="2957385"/>
          <a:ext cx="4451221" cy="3410463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3213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7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5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Выручка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559 680 000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Себестоимость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499 988 544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Валовая прибыль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59 691 456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Управленческие расходы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4 089 000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Коммерческие расходы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360 000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Прибыль от продаж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55 242 456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Прочие </a:t>
                      </a:r>
                      <a:r>
                        <a:rPr lang="ru-RU" sz="1400" dirty="0">
                          <a:effectLst/>
                        </a:rPr>
                        <a:t>расходы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540 000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Прибыль до налогообложения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54 702 456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Налог на прибыль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10 940 491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Чистая прибыль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43 761 965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Объект 2">
            <a:extLst>
              <a:ext uri="{FF2B5EF4-FFF2-40B4-BE49-F238E27FC236}">
                <a16:creationId xmlns:a16="http://schemas.microsoft.com/office/drawing/2014/main" id="{262B59D0-A30E-42AB-87E5-FDED9B2ED787}"/>
              </a:ext>
            </a:extLst>
          </p:cNvPr>
          <p:cNvSpPr txBox="1">
            <a:spLocks/>
          </p:cNvSpPr>
          <p:nvPr/>
        </p:nvSpPr>
        <p:spPr>
          <a:xfrm>
            <a:off x="947351" y="2648465"/>
            <a:ext cx="5008606" cy="3158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/>
              <a:t>Калькуляция себестоимости единицы продукции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262B59D0-A30E-42AB-87E5-FDED9B2ED787}"/>
              </a:ext>
            </a:extLst>
          </p:cNvPr>
          <p:cNvSpPr txBox="1">
            <a:spLocks/>
          </p:cNvSpPr>
          <p:nvPr/>
        </p:nvSpPr>
        <p:spPr>
          <a:xfrm>
            <a:off x="7517027" y="2636108"/>
            <a:ext cx="3529913" cy="3158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/>
              <a:t>Отчет о финансовых результатах</a:t>
            </a:r>
          </a:p>
        </p:txBody>
      </p:sp>
    </p:spTree>
    <p:extLst>
      <p:ext uri="{BB962C8B-B14F-4D97-AF65-F5344CB8AC3E}">
        <p14:creationId xmlns:p14="http://schemas.microsoft.com/office/powerpoint/2010/main" val="1491330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31FDB9-3D75-40FF-B4D8-FCCAB847D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951384"/>
            <a:ext cx="6096000" cy="1456267"/>
          </a:xfrm>
        </p:spPr>
        <p:txBody>
          <a:bodyPr/>
          <a:lstStyle/>
          <a:p>
            <a:pPr algn="ctr"/>
            <a:r>
              <a:rPr lang="ru-RU" dirty="0"/>
              <a:t>контакты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15BCC3-D9F3-4BD7-8212-1FD95943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401733"/>
            <a:ext cx="10817227" cy="1456267"/>
          </a:xfrm>
        </p:spPr>
        <p:txBody>
          <a:bodyPr/>
          <a:lstStyle/>
          <a:p>
            <a:r>
              <a:rPr lang="ru-RU" dirty="0"/>
              <a:t>Телефон</a:t>
            </a:r>
            <a:r>
              <a:rPr lang="en-GB" dirty="0"/>
              <a:t> -</a:t>
            </a:r>
            <a:r>
              <a:rPr lang="ru-RU" dirty="0"/>
              <a:t> 89308810673</a:t>
            </a:r>
          </a:p>
          <a:p>
            <a:r>
              <a:rPr lang="en-GB" dirty="0"/>
              <a:t>Email - epipfantseva.i.a@mail.ru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3969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444</Words>
  <Application>Microsoft Office PowerPoint</Application>
  <PresentationFormat>Широкоэкранный</PresentationFormat>
  <Paragraphs>120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Небесная</vt:lpstr>
      <vt:lpstr>VirtualEye360 - Глаз 360</vt:lpstr>
      <vt:lpstr>Актуальность проекта</vt:lpstr>
      <vt:lpstr>Имеющаяся проблема</vt:lpstr>
      <vt:lpstr>Решение проблемы</vt:lpstr>
      <vt:lpstr>Рынки </vt:lpstr>
      <vt:lpstr>Бизнес модель</vt:lpstr>
      <vt:lpstr>Имеющиеся результаты</vt:lpstr>
      <vt:lpstr>Структурная схема</vt:lpstr>
      <vt:lpstr>Команда проекта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VirtualEye360 - Глаз 360</dc:title>
  <dc:creator>Илья Устинов</dc:creator>
  <cp:lastModifiedBy>UprBez-EB</cp:lastModifiedBy>
  <cp:revision>8</cp:revision>
  <dcterms:created xsi:type="dcterms:W3CDTF">2023-11-22T16:29:26Z</dcterms:created>
  <dcterms:modified xsi:type="dcterms:W3CDTF">2023-11-23T05:24:00Z</dcterms:modified>
</cp:coreProperties>
</file>