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88" r:id="rId4"/>
    <p:sldId id="278" r:id="rId5"/>
    <p:sldId id="289" r:id="rId6"/>
    <p:sldId id="280" r:id="rId7"/>
    <p:sldId id="282" r:id="rId8"/>
    <p:sldId id="287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0" pos="234" userDrawn="1">
          <p15:clr>
            <a:srgbClr val="A4A3A4"/>
          </p15:clr>
        </p15:guide>
        <p15:guide id="1" orient="horz" pos="2387" userDrawn="1">
          <p15:clr>
            <a:srgbClr val="A4A3A4"/>
          </p15:clr>
        </p15:guide>
        <p15:guide id="2" orient="horz" pos="18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6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95" autoAdjust="0"/>
  </p:normalViewPr>
  <p:slideViewPr>
    <p:cSldViewPr snapToGrid="0">
      <p:cViewPr varScale="1">
        <p:scale>
          <a:sx n="60" d="100"/>
          <a:sy n="60" d="100"/>
        </p:scale>
        <p:origin x="76" y="72"/>
      </p:cViewPr>
      <p:guideLst>
        <p:guide pos="234"/>
        <p:guide orient="horz" pos="2387"/>
        <p:guide orient="horz" pos="18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7E972-AC91-46AE-A2A7-C7F7C05C7D62}" type="datetimeFigureOut">
              <a:rPr lang="ru-RU" smtClean="0"/>
              <a:t>21.07.2025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7F2E-C955-4058-A704-6473CCBF0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32804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D4B97F2E-C955-4058-A704-6473CCBF080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647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B6B57CD-647D-4977-9BA8-82B4FB625A6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41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3FE1838-14C3-4D96-8B00-74E4EFC68107}"/>
              </a:ext>
            </a:extLst>
          </p:cNvPr>
          <p:cNvSpPr txBox="1"/>
          <p:nvPr userDrawn="1"/>
        </p:nvSpPr>
        <p:spPr>
          <a:xfrm>
            <a:off x="8333771" y="1851949"/>
            <a:ext cx="14468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2A67A0"/>
                </a:solidFill>
              </a:rPr>
              <a:t>2025</a:t>
            </a:r>
            <a:endParaRPr lang="ru-RU" sz="4400" b="1" dirty="0">
              <a:solidFill>
                <a:srgbClr val="2A67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пис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63648D-E23E-42B8-A71A-974744E9758B}"/>
              </a:ext>
            </a:extLst>
          </p:cNvPr>
          <p:cNvSpPr txBox="1"/>
          <p:nvPr userDrawn="1"/>
        </p:nvSpPr>
        <p:spPr>
          <a:xfrm>
            <a:off x="277761" y="263424"/>
            <a:ext cx="6378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0" dirty="0">
                <a:solidFill>
                  <a:srgbClr val="2A69A2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Характеристика / описание инициативы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475700-0DD5-4F7B-93F8-FF4018592C29}"/>
              </a:ext>
            </a:extLst>
          </p:cNvPr>
          <p:cNvSpPr txBox="1"/>
          <p:nvPr userDrawn="1"/>
        </p:nvSpPr>
        <p:spPr>
          <a:xfrm>
            <a:off x="277761" y="6397931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</a:rPr>
              <a:t>2025</a:t>
            </a:r>
            <a:endParaRPr lang="ru-RU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D1B6D162-FAF6-4CA3-974F-BA1F09A837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06994" y="1179512"/>
            <a:ext cx="7964129" cy="109683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ru-RU" dirty="0"/>
              <a:t>Что вы именно </a:t>
            </a:r>
            <a:r>
              <a:rPr lang="ru-RU" dirty="0" smtClean="0"/>
              <a:t>представляете?</a:t>
            </a:r>
            <a:endParaRPr lang="ru-RU" dirty="0"/>
          </a:p>
        </p:txBody>
      </p:sp>
      <p:sp>
        <p:nvSpPr>
          <p:cNvPr id="11" name="Текст 9">
            <a:extLst>
              <a:ext uri="{FF2B5EF4-FFF2-40B4-BE49-F238E27FC236}">
                <a16:creationId xmlns:a16="http://schemas.microsoft.com/office/drawing/2014/main" id="{B7E265DF-5362-4A85-AD39-F86B47056A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06994" y="2826237"/>
            <a:ext cx="7964129" cy="109683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ru-RU" dirty="0"/>
              <a:t>Для чего необходима реализация </a:t>
            </a:r>
            <a:r>
              <a:rPr lang="ru-RU" dirty="0" smtClean="0"/>
              <a:t>вашего проекта?</a:t>
            </a:r>
            <a:endParaRPr lang="ru-RU" dirty="0"/>
          </a:p>
        </p:txBody>
      </p:sp>
      <p:sp>
        <p:nvSpPr>
          <p:cNvPr id="12" name="Текст 9">
            <a:extLst>
              <a:ext uri="{FF2B5EF4-FFF2-40B4-BE49-F238E27FC236}">
                <a16:creationId xmlns:a16="http://schemas.microsoft.com/office/drawing/2014/main" id="{031F22D5-F92F-41A3-8B3E-2E0FFD0E58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06994" y="4576378"/>
            <a:ext cx="7964129" cy="109683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aseline="0"/>
            </a:lvl1pPr>
          </a:lstStyle>
          <a:p>
            <a:pPr lvl="0"/>
            <a:r>
              <a:rPr lang="ru-RU" dirty="0"/>
              <a:t>Для кого </a:t>
            </a:r>
            <a:r>
              <a:rPr lang="ru-RU" dirty="0" smtClean="0"/>
              <a:t>ваш проект представляет интерес?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935E38-387A-4394-90DE-12287B04F81D}"/>
              </a:ext>
            </a:extLst>
          </p:cNvPr>
          <p:cNvSpPr txBox="1"/>
          <p:nvPr userDrawn="1"/>
        </p:nvSpPr>
        <p:spPr>
          <a:xfrm>
            <a:off x="11648526" y="6213265"/>
            <a:ext cx="3529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>
                <a:solidFill>
                  <a:srgbClr val="2A67A0"/>
                </a:solidFill>
              </a:rPr>
              <a:t>2</a:t>
            </a:r>
          </a:p>
        </p:txBody>
      </p:sp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актуаль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63648D-E23E-42B8-A71A-974744E9758B}"/>
              </a:ext>
            </a:extLst>
          </p:cNvPr>
          <p:cNvSpPr txBox="1"/>
          <p:nvPr userDrawn="1"/>
        </p:nvSpPr>
        <p:spPr>
          <a:xfrm>
            <a:off x="277761" y="263424"/>
            <a:ext cx="5718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0" dirty="0">
                <a:solidFill>
                  <a:srgbClr val="2A69A2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Описание проблемы / актуальность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475700-0DD5-4F7B-93F8-FF4018592C29}"/>
              </a:ext>
            </a:extLst>
          </p:cNvPr>
          <p:cNvSpPr txBox="1"/>
          <p:nvPr userDrawn="1"/>
        </p:nvSpPr>
        <p:spPr>
          <a:xfrm>
            <a:off x="277761" y="6397931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</a:rPr>
              <a:t>2025</a:t>
            </a:r>
            <a:endParaRPr lang="ru-RU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436D13-1A63-42CC-80BE-12D703CD5C0B}"/>
              </a:ext>
            </a:extLst>
          </p:cNvPr>
          <p:cNvSpPr txBox="1"/>
          <p:nvPr userDrawn="1"/>
        </p:nvSpPr>
        <p:spPr>
          <a:xfrm>
            <a:off x="11648526" y="6213265"/>
            <a:ext cx="3529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>
                <a:solidFill>
                  <a:srgbClr val="2A67A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51388360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елевая аудитор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63648D-E23E-42B8-A71A-974744E9758B}"/>
              </a:ext>
            </a:extLst>
          </p:cNvPr>
          <p:cNvSpPr txBox="1"/>
          <p:nvPr userDrawn="1"/>
        </p:nvSpPr>
        <p:spPr>
          <a:xfrm>
            <a:off x="277761" y="263424"/>
            <a:ext cx="47836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0" dirty="0">
                <a:solidFill>
                  <a:srgbClr val="2A69A2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Описание целевой аудитории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475700-0DD5-4F7B-93F8-FF4018592C29}"/>
              </a:ext>
            </a:extLst>
          </p:cNvPr>
          <p:cNvSpPr txBox="1"/>
          <p:nvPr userDrawn="1"/>
        </p:nvSpPr>
        <p:spPr>
          <a:xfrm>
            <a:off x="277761" y="6397931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</a:rPr>
              <a:t>2025</a:t>
            </a:r>
            <a:endParaRPr lang="ru-RU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Текст 9">
            <a:extLst>
              <a:ext uri="{FF2B5EF4-FFF2-40B4-BE49-F238E27FC236}">
                <a16:creationId xmlns:a16="http://schemas.microsoft.com/office/drawing/2014/main" id="{B6E1D13D-061F-4B00-8EAC-BD15495590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2633" y="1164585"/>
            <a:ext cx="7964129" cy="136230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ru-RU" dirty="0"/>
              <a:t>Чью именно проблему Вы решаете? ​Как выглядит типичный представитель целевой группы, на решение проблем которой направлена реализация </a:t>
            </a:r>
            <a:r>
              <a:rPr lang="ru-RU" dirty="0" smtClean="0"/>
              <a:t>проекта?</a:t>
            </a:r>
            <a:endParaRPr lang="ru-RU" dirty="0"/>
          </a:p>
        </p:txBody>
      </p:sp>
      <p:sp>
        <p:nvSpPr>
          <p:cNvPr id="6" name="Текст 9">
            <a:extLst>
              <a:ext uri="{FF2B5EF4-FFF2-40B4-BE49-F238E27FC236}">
                <a16:creationId xmlns:a16="http://schemas.microsoft.com/office/drawing/2014/main" id="{B1A39AF7-F3B9-4C0D-A903-BDD41026A0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62633" y="2968806"/>
            <a:ext cx="7964129" cy="136230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ru-RU" dirty="0"/>
              <a:t>С какими трудностями сталкивается целевая группа? Какие из трудностей вызывают наибольшую озабоченность?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C9BA4007-F85A-4CE3-BB12-A5D2F276B0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2633" y="4881178"/>
            <a:ext cx="7964129" cy="136230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ru-RU" dirty="0"/>
              <a:t>Как сейчас целевая группа решает свою проблему? Что уже делается для решения данных трудностей (аналогичные продукты, сервисы и т.д.) и кем (успешные практики)? Что не получалось решить и почему?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86C3C3-C9BF-409D-B2A3-A83F60BA9AEA}"/>
              </a:ext>
            </a:extLst>
          </p:cNvPr>
          <p:cNvSpPr txBox="1"/>
          <p:nvPr userDrawn="1"/>
        </p:nvSpPr>
        <p:spPr>
          <a:xfrm>
            <a:off x="11648526" y="6213265"/>
            <a:ext cx="3529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>
                <a:solidFill>
                  <a:srgbClr val="2A67A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09852023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ель и задач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63648D-E23E-42B8-A71A-974744E9758B}"/>
              </a:ext>
            </a:extLst>
          </p:cNvPr>
          <p:cNvSpPr txBox="1"/>
          <p:nvPr userDrawn="1"/>
        </p:nvSpPr>
        <p:spPr>
          <a:xfrm>
            <a:off x="277761" y="263424"/>
            <a:ext cx="2374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0" dirty="0">
                <a:solidFill>
                  <a:srgbClr val="2A69A2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Цель и задачи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475700-0DD5-4F7B-93F8-FF4018592C29}"/>
              </a:ext>
            </a:extLst>
          </p:cNvPr>
          <p:cNvSpPr txBox="1"/>
          <p:nvPr userDrawn="1"/>
        </p:nvSpPr>
        <p:spPr>
          <a:xfrm>
            <a:off x="277761" y="6397931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</a:rPr>
              <a:t>2025</a:t>
            </a:r>
            <a:endParaRPr lang="ru-RU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Текст 9">
            <a:extLst>
              <a:ext uri="{FF2B5EF4-FFF2-40B4-BE49-F238E27FC236}">
                <a16:creationId xmlns:a16="http://schemas.microsoft.com/office/drawing/2014/main" id="{6C9DFED0-712E-421B-A57A-B105DA5837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2633" y="1049738"/>
            <a:ext cx="8026856" cy="15777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ru-RU" dirty="0"/>
              <a:t>Цель - это то, что мы хотим получить в результате реализации предлагаемой инициативы, некоторый образ </a:t>
            </a:r>
            <a:r>
              <a:rPr lang="ru-RU" dirty="0" smtClean="0"/>
              <a:t>будущего.</a:t>
            </a:r>
            <a:br>
              <a:rPr lang="ru-RU" dirty="0" smtClean="0"/>
            </a:br>
            <a:r>
              <a:rPr lang="ru-RU" dirty="0" smtClean="0"/>
              <a:t>Цель </a:t>
            </a:r>
            <a:r>
              <a:rPr lang="ru-RU" dirty="0"/>
              <a:t>формулируется исходя из описания проблемы (см. </a:t>
            </a:r>
            <a:r>
              <a:rPr lang="ru-RU" dirty="0" smtClean="0"/>
              <a:t>Актуальность).</a:t>
            </a:r>
            <a:br>
              <a:rPr lang="ru-RU" dirty="0" smtClean="0"/>
            </a:br>
            <a:r>
              <a:rPr lang="ru-RU" dirty="0" smtClean="0"/>
              <a:t>Цель </a:t>
            </a:r>
            <a:r>
              <a:rPr lang="ru-RU" dirty="0"/>
              <a:t>- это проблема «наоборот»</a:t>
            </a:r>
            <a:r>
              <a:rPr lang="ru-RU" dirty="0" smtClean="0"/>
              <a:t>​.</a:t>
            </a:r>
            <a:br>
              <a:rPr lang="ru-RU" dirty="0" smtClean="0"/>
            </a:br>
            <a:r>
              <a:rPr lang="ru-RU" dirty="0" smtClean="0"/>
              <a:t>Начните </a:t>
            </a:r>
            <a:r>
              <a:rPr lang="ru-RU" dirty="0"/>
              <a:t>формулировать цель с существительных (создание, разработка, повышение</a:t>
            </a:r>
            <a:r>
              <a:rPr lang="ru-RU" dirty="0" smtClean="0"/>
              <a:t>…).​ </a:t>
            </a:r>
            <a:r>
              <a:rPr lang="ru-RU" dirty="0"/>
              <a:t>Цель формулируется одним </a:t>
            </a:r>
            <a:r>
              <a:rPr lang="ru-RU" dirty="0" smtClean="0"/>
              <a:t>предложением.</a:t>
            </a:r>
            <a:endParaRPr lang="ru-RU" dirty="0"/>
          </a:p>
        </p:txBody>
      </p:sp>
      <p:sp>
        <p:nvSpPr>
          <p:cNvPr id="6" name="Текст 9">
            <a:extLst>
              <a:ext uri="{FF2B5EF4-FFF2-40B4-BE49-F238E27FC236}">
                <a16:creationId xmlns:a16="http://schemas.microsoft.com/office/drawing/2014/main" id="{DA813B2C-C6E1-44C8-A410-43216DF651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62633" y="2931288"/>
            <a:ext cx="8026856" cy="209947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ru-RU" dirty="0"/>
              <a:t>Задачи определяют основные этапы работы для достижения поставленной цели (задачи - это шаги к достижению цели).</a:t>
            </a:r>
            <a:r>
              <a:rPr lang="ru-RU" dirty="0" smtClean="0"/>
              <a:t>​</a:t>
            </a:r>
            <a:br>
              <a:rPr lang="ru-RU" dirty="0" smtClean="0"/>
            </a:br>
            <a:r>
              <a:rPr lang="ru-RU" dirty="0" smtClean="0"/>
              <a:t>Чтобы </a:t>
            </a:r>
            <a:r>
              <a:rPr lang="ru-RU" dirty="0"/>
              <a:t>сформулировать задачи, задайте себе вопрос: </a:t>
            </a:r>
            <a:r>
              <a:rPr lang="ru-RU" dirty="0" smtClean="0"/>
              <a:t>«Что </a:t>
            </a:r>
            <a:r>
              <a:rPr lang="ru-RU" dirty="0"/>
              <a:t>нужно сделать, чтобы достичь цели?</a:t>
            </a:r>
            <a:r>
              <a:rPr lang="ru-RU" dirty="0" smtClean="0"/>
              <a:t>​».</a:t>
            </a:r>
            <a:br>
              <a:rPr lang="ru-RU" dirty="0" smtClean="0"/>
            </a:br>
            <a:r>
              <a:rPr lang="ru-RU" dirty="0" smtClean="0"/>
              <a:t>Рекомендуемое </a:t>
            </a:r>
            <a:r>
              <a:rPr lang="ru-RU" dirty="0"/>
              <a:t>количество задач: 3-5​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По </a:t>
            </a:r>
            <a:r>
              <a:rPr lang="ru-RU" dirty="0"/>
              <a:t>сути перечисляются конкретные действия/шаги/мероприятия, которые необходимо предпринять в ходе реализации инициативы (укрупнённый план действий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0E4C86-F0C0-484D-99E4-4A38530D4491}"/>
              </a:ext>
            </a:extLst>
          </p:cNvPr>
          <p:cNvSpPr txBox="1"/>
          <p:nvPr userDrawn="1"/>
        </p:nvSpPr>
        <p:spPr>
          <a:xfrm>
            <a:off x="11648526" y="6213265"/>
            <a:ext cx="3529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solidFill>
                  <a:srgbClr val="2A67A0"/>
                </a:solidFill>
              </a:rPr>
              <a:t>4</a:t>
            </a:r>
            <a:endParaRPr lang="ru-RU" sz="2600" b="1" dirty="0">
              <a:solidFill>
                <a:srgbClr val="2A67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377255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Характеристика результата реализации инициатив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63648D-E23E-42B8-A71A-974744E9758B}"/>
              </a:ext>
            </a:extLst>
          </p:cNvPr>
          <p:cNvSpPr txBox="1"/>
          <p:nvPr userDrawn="1"/>
        </p:nvSpPr>
        <p:spPr>
          <a:xfrm>
            <a:off x="277761" y="263424"/>
            <a:ext cx="6675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0" dirty="0">
                <a:solidFill>
                  <a:srgbClr val="2A69A2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Характеристика результата реализации </a:t>
            </a:r>
            <a:r>
              <a:rPr lang="ru-RU" sz="2400" b="0" dirty="0" smtClean="0">
                <a:solidFill>
                  <a:srgbClr val="2A69A2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проекта</a:t>
            </a:r>
            <a:endParaRPr lang="ru-RU" sz="2400" b="0" dirty="0">
              <a:solidFill>
                <a:srgbClr val="2A69A2"/>
              </a:solidFill>
              <a:latin typeface="Inter Medium" panose="02000503000000020004" pitchFamily="2" charset="0"/>
              <a:ea typeface="Inter Medium" panose="020005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475700-0DD5-4F7B-93F8-FF4018592C29}"/>
              </a:ext>
            </a:extLst>
          </p:cNvPr>
          <p:cNvSpPr txBox="1"/>
          <p:nvPr userDrawn="1"/>
        </p:nvSpPr>
        <p:spPr>
          <a:xfrm>
            <a:off x="277761" y="6397931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</a:rPr>
              <a:t>2025</a:t>
            </a:r>
            <a:endParaRPr lang="ru-RU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Текст 9">
            <a:extLst>
              <a:ext uri="{FF2B5EF4-FFF2-40B4-BE49-F238E27FC236}">
                <a16:creationId xmlns:a16="http://schemas.microsoft.com/office/drawing/2014/main" id="{50EEF572-0469-46A9-8189-EFFBB7051FA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2633" y="1408553"/>
            <a:ext cx="8026856" cy="31981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/>
            </a:lvl1pPr>
          </a:lstStyle>
          <a:p>
            <a:pPr lvl="0"/>
            <a:r>
              <a:rPr lang="ru-RU" dirty="0" smtClean="0"/>
              <a:t>При описании результата помогут ответы на вопросы:</a:t>
            </a:r>
            <a:br>
              <a:rPr lang="ru-RU" dirty="0" smtClean="0"/>
            </a:br>
            <a:r>
              <a:rPr lang="ru-RU" dirty="0" smtClean="0"/>
              <a:t>Что получит в результате реализации проекта целевая группа? (Продукт (вещество), технология, рецептура, модель, сервис, и т.д.).</a:t>
            </a:r>
            <a:br>
              <a:rPr lang="ru-RU" dirty="0" smtClean="0"/>
            </a:br>
            <a:r>
              <a:rPr lang="ru-RU" dirty="0" smtClean="0"/>
              <a:t>​Какие свойства (характеристики) продукта представляют максимальный интерес, какие из них уникальны?​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2B3A05-1C99-4F5C-BDDE-0C3E658F9670}"/>
              </a:ext>
            </a:extLst>
          </p:cNvPr>
          <p:cNvSpPr txBox="1"/>
          <p:nvPr userDrawn="1"/>
        </p:nvSpPr>
        <p:spPr>
          <a:xfrm>
            <a:off x="11648526" y="6213265"/>
            <a:ext cx="3529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solidFill>
                  <a:srgbClr val="2A67A0"/>
                </a:solidFill>
              </a:rPr>
              <a:t>5</a:t>
            </a:r>
            <a:endParaRPr lang="ru-RU" sz="2600" b="1" dirty="0">
              <a:solidFill>
                <a:srgbClr val="2A67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189907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то нужно для реализации инициативы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63648D-E23E-42B8-A71A-974744E9758B}"/>
              </a:ext>
            </a:extLst>
          </p:cNvPr>
          <p:cNvSpPr txBox="1"/>
          <p:nvPr userDrawn="1"/>
        </p:nvSpPr>
        <p:spPr>
          <a:xfrm>
            <a:off x="277761" y="263424"/>
            <a:ext cx="6473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0" dirty="0">
                <a:solidFill>
                  <a:srgbClr val="2A69A2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Что нужно для реализации инициативы?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475700-0DD5-4F7B-93F8-FF4018592C29}"/>
              </a:ext>
            </a:extLst>
          </p:cNvPr>
          <p:cNvSpPr txBox="1"/>
          <p:nvPr userDrawn="1"/>
        </p:nvSpPr>
        <p:spPr>
          <a:xfrm>
            <a:off x="277761" y="6397931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</a:rPr>
              <a:t>2025</a:t>
            </a:r>
            <a:endParaRPr lang="ru-RU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C1446F68-FAB8-480D-8680-CCAC085656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5288" y="1794861"/>
            <a:ext cx="3366484" cy="38306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Clr>
                <a:srgbClr val="FC5603"/>
              </a:buClr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ru-RU" dirty="0"/>
              <a:t>Какое оборудование, материалы необходимы для реализации инициативы</a:t>
            </a:r>
            <a:r>
              <a:rPr lang="ru-RU" dirty="0" smtClean="0"/>
              <a:t>?</a:t>
            </a:r>
            <a:br>
              <a:rPr lang="ru-RU" dirty="0" smtClean="0"/>
            </a:br>
            <a:r>
              <a:rPr lang="ru-RU" dirty="0" smtClean="0"/>
              <a:t>Что </a:t>
            </a:r>
            <a:r>
              <a:rPr lang="ru-RU" dirty="0"/>
              <a:t>еще потребуется для реализации (площади, помещения, средства коммуникаций, программное обеспечение и т.д.)?</a:t>
            </a:r>
          </a:p>
        </p:txBody>
      </p:sp>
      <p:sp>
        <p:nvSpPr>
          <p:cNvPr id="15" name="Текст 12">
            <a:extLst>
              <a:ext uri="{FF2B5EF4-FFF2-40B4-BE49-F238E27FC236}">
                <a16:creationId xmlns:a16="http://schemas.microsoft.com/office/drawing/2014/main" id="{FF0231E1-6D87-4C58-9FE0-0CC09C98D2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546" y="1794861"/>
            <a:ext cx="3366484" cy="38306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Clr>
                <a:srgbClr val="FC5603"/>
              </a:buClr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ru-RU" dirty="0"/>
              <a:t>Сколько денег необходимо, чтобы реализовать предлагаемую инициативу?</a:t>
            </a:r>
            <a:r>
              <a:rPr lang="ru-RU" dirty="0" smtClean="0"/>
              <a:t>​</a:t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/>
              <a:t>что необходимы финансовые средства (укрупненно)?</a:t>
            </a:r>
            <a:r>
              <a:rPr lang="ru-RU" dirty="0" smtClean="0"/>
              <a:t>​</a:t>
            </a:r>
            <a:br>
              <a:rPr lang="ru-RU" dirty="0" smtClean="0"/>
            </a:br>
            <a:r>
              <a:rPr lang="ru-RU" dirty="0" smtClean="0"/>
              <a:t>Откуда </a:t>
            </a:r>
            <a:r>
              <a:rPr lang="ru-RU" dirty="0"/>
              <a:t>могут быть привлечены финансовые средства?​</a:t>
            </a:r>
          </a:p>
        </p:txBody>
      </p:sp>
      <p:sp>
        <p:nvSpPr>
          <p:cNvPr id="16" name="Текст 12">
            <a:extLst>
              <a:ext uri="{FF2B5EF4-FFF2-40B4-BE49-F238E27FC236}">
                <a16:creationId xmlns:a16="http://schemas.microsoft.com/office/drawing/2014/main" id="{26C8B065-3EF6-4CD2-B425-F2D0F20F32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20742" y="1794861"/>
            <a:ext cx="3366484" cy="38306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Clr>
                <a:srgbClr val="FC5603"/>
              </a:buClr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ru-RU" dirty="0"/>
              <a:t>Какие специалисты</a:t>
            </a:r>
            <a:r>
              <a:rPr lang="ru-RU" dirty="0" smtClean="0"/>
              <a:t>/ компетенции </a:t>
            </a:r>
            <a:r>
              <a:rPr lang="ru-RU" dirty="0"/>
              <a:t>могут потребоваться для реализации </a:t>
            </a:r>
            <a:r>
              <a:rPr lang="ru-RU" dirty="0" smtClean="0"/>
              <a:t>инициативы?</a:t>
            </a:r>
            <a:br>
              <a:rPr lang="ru-RU" dirty="0" smtClean="0"/>
            </a:br>
            <a:r>
              <a:rPr lang="ru-RU" dirty="0" smtClean="0"/>
              <a:t>Чьи </a:t>
            </a:r>
            <a:r>
              <a:rPr lang="ru-RU" dirty="0"/>
              <a:t>связи могут быть полезны?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7A43E8-E8D1-475D-831D-30BCEE2ABC0D}"/>
              </a:ext>
            </a:extLst>
          </p:cNvPr>
          <p:cNvSpPr txBox="1"/>
          <p:nvPr userDrawn="1"/>
        </p:nvSpPr>
        <p:spPr>
          <a:xfrm>
            <a:off x="11648526" y="6213265"/>
            <a:ext cx="3529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>
                <a:solidFill>
                  <a:srgbClr val="2A67A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610689887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пробация и текущие результа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63648D-E23E-42B8-A71A-974744E9758B}"/>
              </a:ext>
            </a:extLst>
          </p:cNvPr>
          <p:cNvSpPr txBox="1"/>
          <p:nvPr userDrawn="1"/>
        </p:nvSpPr>
        <p:spPr>
          <a:xfrm>
            <a:off x="277761" y="263424"/>
            <a:ext cx="5445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0" dirty="0">
                <a:solidFill>
                  <a:srgbClr val="2A69A2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Апробация и текущие результаты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475700-0DD5-4F7B-93F8-FF4018592C29}"/>
              </a:ext>
            </a:extLst>
          </p:cNvPr>
          <p:cNvSpPr txBox="1"/>
          <p:nvPr userDrawn="1"/>
        </p:nvSpPr>
        <p:spPr>
          <a:xfrm>
            <a:off x="277761" y="6397931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</a:rPr>
              <a:t>2025</a:t>
            </a:r>
            <a:endParaRPr lang="ru-RU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Текст 12">
            <a:extLst>
              <a:ext uri="{FF2B5EF4-FFF2-40B4-BE49-F238E27FC236}">
                <a16:creationId xmlns:a16="http://schemas.microsoft.com/office/drawing/2014/main" id="{5D21A91F-4724-4A96-926F-62F03E760D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5288" y="1876226"/>
            <a:ext cx="3366484" cy="3830637"/>
          </a:xfrm>
        </p:spPr>
        <p:txBody>
          <a:bodyPr>
            <a:normAutofit/>
          </a:bodyPr>
          <a:lstStyle>
            <a:lvl1pPr marL="0" indent="0">
              <a:buClr>
                <a:srgbClr val="FC5603"/>
              </a:buClr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ru-RU" dirty="0"/>
              <a:t>Куда представлялась инициатива?​ </a:t>
            </a:r>
            <a:r>
              <a:rPr lang="ru-RU" dirty="0" smtClean="0"/>
              <a:t>В </a:t>
            </a:r>
            <a:r>
              <a:rPr lang="ru-RU" dirty="0"/>
              <a:t>рамках какой акселерационной программы (с указание года участия) представлялась инициатива? </a:t>
            </a:r>
            <a:r>
              <a:rPr lang="ru-RU" dirty="0" smtClean="0"/>
              <a:t>​С </a:t>
            </a:r>
            <a:r>
              <a:rPr lang="ru-RU" dirty="0"/>
              <a:t>каким </a:t>
            </a:r>
            <a:r>
              <a:rPr lang="ru-RU" dirty="0" smtClean="0"/>
              <a:t>наименованием была инициатива?​</a:t>
            </a:r>
            <a:br>
              <a:rPr lang="ru-RU" dirty="0" smtClean="0"/>
            </a:br>
            <a:r>
              <a:rPr lang="ru-RU" dirty="0" smtClean="0"/>
              <a:t>Представление </a:t>
            </a:r>
            <a:r>
              <a:rPr lang="ru-RU" dirty="0"/>
              <a:t>в иных конкурсах?</a:t>
            </a:r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3E284FD1-E3F2-4053-826B-C67A0C6B86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95956" y="1876226"/>
            <a:ext cx="3366484" cy="3830637"/>
          </a:xfrm>
        </p:spPr>
        <p:txBody>
          <a:bodyPr>
            <a:normAutofit/>
          </a:bodyPr>
          <a:lstStyle>
            <a:lvl1pPr marL="0" indent="0">
              <a:buClr>
                <a:srgbClr val="FC5603"/>
              </a:buClr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ru-RU" dirty="0"/>
              <a:t>Получены патенты (иные формы </a:t>
            </a:r>
            <a:r>
              <a:rPr lang="ru-RU" dirty="0" smtClean="0"/>
              <a:t>РИД).</a:t>
            </a:r>
            <a:br>
              <a:rPr lang="ru-RU" dirty="0" smtClean="0"/>
            </a:br>
            <a:r>
              <a:rPr lang="ru-RU" dirty="0" smtClean="0"/>
              <a:t>Имеются публикации.</a:t>
            </a:r>
            <a:br>
              <a:rPr lang="ru-RU" dirty="0" smtClean="0"/>
            </a:br>
            <a:r>
              <a:rPr lang="ru-RU" dirty="0" smtClean="0"/>
              <a:t>Имеются </a:t>
            </a:r>
            <a:r>
              <a:rPr lang="ru-RU" dirty="0"/>
              <a:t>результаты </a:t>
            </a:r>
            <a:r>
              <a:rPr lang="ru-RU" dirty="0" smtClean="0"/>
              <a:t>опросов, экспериментов</a:t>
            </a:r>
            <a:br>
              <a:rPr lang="ru-RU" dirty="0" smtClean="0"/>
            </a:br>
            <a:r>
              <a:rPr lang="ru-RU" dirty="0" smtClean="0"/>
              <a:t>Установлена </a:t>
            </a:r>
            <a:r>
              <a:rPr lang="ru-RU" dirty="0"/>
              <a:t>связь с </a:t>
            </a:r>
            <a:r>
              <a:rPr lang="ru-RU" dirty="0" smtClean="0"/>
              <a:t>заказчиком </a:t>
            </a:r>
            <a:r>
              <a:rPr lang="ru-RU" dirty="0"/>
              <a:t>и/или представителями целевой </a:t>
            </a:r>
            <a:r>
              <a:rPr lang="ru-RU" dirty="0" smtClean="0"/>
              <a:t>аудитории.</a:t>
            </a:r>
            <a:br>
              <a:rPr lang="ru-RU" dirty="0" smtClean="0"/>
            </a:br>
            <a:r>
              <a:rPr lang="ru-RU" dirty="0" smtClean="0"/>
              <a:t>Имеется </a:t>
            </a:r>
            <a:r>
              <a:rPr lang="ru-RU" dirty="0"/>
              <a:t>развитие компетенций команды и т.д.</a:t>
            </a:r>
          </a:p>
        </p:txBody>
      </p:sp>
      <p:sp>
        <p:nvSpPr>
          <p:cNvPr id="10" name="Текст 12">
            <a:extLst>
              <a:ext uri="{FF2B5EF4-FFF2-40B4-BE49-F238E27FC236}">
                <a16:creationId xmlns:a16="http://schemas.microsoft.com/office/drawing/2014/main" id="{CC5289DE-65AE-4340-93EF-483CC7A97F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6624" y="1876226"/>
            <a:ext cx="3366484" cy="3830637"/>
          </a:xfrm>
        </p:spPr>
        <p:txBody>
          <a:bodyPr>
            <a:normAutofit/>
          </a:bodyPr>
          <a:lstStyle>
            <a:lvl1pPr marL="0" indent="0">
              <a:buClr>
                <a:srgbClr val="FC5603"/>
              </a:buClr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ru-RU" dirty="0"/>
              <a:t>Изменилась ли стадия проработки идеи с последнего представления идеи до момента текущего представления?</a:t>
            </a:r>
            <a:r>
              <a:rPr lang="ru-RU" dirty="0" smtClean="0"/>
              <a:t>​</a:t>
            </a:r>
            <a:br>
              <a:rPr lang="ru-RU" dirty="0" smtClean="0"/>
            </a:br>
            <a:r>
              <a:rPr lang="ru-RU" dirty="0" smtClean="0"/>
              <a:t>Что </a:t>
            </a:r>
            <a:r>
              <a:rPr lang="ru-RU" dirty="0"/>
              <a:t>изменилось (команда, стадия готовности продукта, целевая аудитория и т.д.)?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D2AA14-10A0-47E6-8920-444492A0B946}"/>
              </a:ext>
            </a:extLst>
          </p:cNvPr>
          <p:cNvSpPr txBox="1"/>
          <p:nvPr userDrawn="1"/>
        </p:nvSpPr>
        <p:spPr>
          <a:xfrm>
            <a:off x="11648526" y="6213265"/>
            <a:ext cx="3529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>
                <a:solidFill>
                  <a:srgbClr val="2A67A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308102942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63648D-E23E-42B8-A71A-974744E9758B}"/>
              </a:ext>
            </a:extLst>
          </p:cNvPr>
          <p:cNvSpPr txBox="1"/>
          <p:nvPr userDrawn="1"/>
        </p:nvSpPr>
        <p:spPr>
          <a:xfrm>
            <a:off x="277761" y="263424"/>
            <a:ext cx="1534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0" dirty="0">
                <a:solidFill>
                  <a:srgbClr val="2A69A2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Команда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475700-0DD5-4F7B-93F8-FF4018592C29}"/>
              </a:ext>
            </a:extLst>
          </p:cNvPr>
          <p:cNvSpPr txBox="1"/>
          <p:nvPr userDrawn="1"/>
        </p:nvSpPr>
        <p:spPr>
          <a:xfrm>
            <a:off x="277761" y="6397931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</a:rPr>
              <a:t>2025</a:t>
            </a:r>
            <a:endParaRPr lang="ru-RU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7B2D9B-0742-4ED8-84B1-A57987A069F2}"/>
              </a:ext>
            </a:extLst>
          </p:cNvPr>
          <p:cNvSpPr txBox="1"/>
          <p:nvPr userDrawn="1"/>
        </p:nvSpPr>
        <p:spPr>
          <a:xfrm>
            <a:off x="11648526" y="6213265"/>
            <a:ext cx="3529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solidFill>
                  <a:srgbClr val="2A67A0"/>
                </a:solidFill>
              </a:rPr>
              <a:t>6</a:t>
            </a:r>
            <a:endParaRPr lang="ru-RU" sz="2600" b="1" dirty="0">
              <a:solidFill>
                <a:srgbClr val="2A67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757494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бодны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11D486-A585-4087-AFC4-660AF992E1FB}"/>
              </a:ext>
            </a:extLst>
          </p:cNvPr>
          <p:cNvSpPr txBox="1"/>
          <p:nvPr userDrawn="1"/>
        </p:nvSpPr>
        <p:spPr>
          <a:xfrm>
            <a:off x="277761" y="6397931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</a:rPr>
              <a:t>2025</a:t>
            </a:r>
            <a:endParaRPr lang="ru-RU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53351-6392-414B-8B7D-C171283B9BE1}" type="datetime1">
              <a:rPr lang="ru-RU" smtClean="0"/>
              <a:t>21.07.2025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2024</a:t>
            </a:r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6A9A7-8566-471F-A24B-B00FD8F7103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8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51" r:id="rId1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ctrTitle" idx="4294967295"/>
          </p:nvPr>
        </p:nvSpPr>
        <p:spPr>
          <a:xfrm>
            <a:off x="371475" y="1998939"/>
            <a:ext cx="5619965" cy="1499937"/>
          </a:xfrm>
        </p:spPr>
        <p:txBody>
          <a:bodyPr>
            <a:normAutofit/>
          </a:bodyPr>
          <a:lstStyle/>
          <a:p>
            <a:r>
              <a:rPr lang="ru-RU" b="1" dirty="0" smtClean="0"/>
              <a:t>ЭКОЛОГИЗАЦИЯ БЕНЗИНА</a:t>
            </a:r>
            <a:endParaRPr lang="ru-RU" b="1" dirty="0">
              <a:latin typeface="+mn-lt"/>
            </a:endParaRPr>
          </a:p>
        </p:txBody>
      </p:sp>
      <p:sp>
        <p:nvSpPr>
          <p:cNvPr id="8" name="Подзаголовок 2"/>
          <p:cNvSpPr>
            <a:spLocks noGrp="1"/>
          </p:cNvSpPr>
          <p:nvPr/>
        </p:nvSpPr>
        <p:spPr>
          <a:xfrm>
            <a:off x="371474" y="5232991"/>
            <a:ext cx="11000719" cy="11853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Группа: Бакланов Владислав Юрьевич ХТ-243, </a:t>
            </a:r>
            <a:r>
              <a:rPr lang="ru-RU" sz="18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Герингер</a:t>
            </a:r>
            <a:r>
              <a:rPr lang="ru-RU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Софья Андреевна </a:t>
            </a:r>
            <a:r>
              <a:rPr lang="ru-RU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ХТ-243, Ахмедов </a:t>
            </a:r>
            <a:r>
              <a:rPr lang="ru-RU" sz="18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Азат</a:t>
            </a:r>
            <a:r>
              <a:rPr lang="ru-RU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ХТ-243 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16">
            <a:extLst>
              <a:ext uri="{FF2B5EF4-FFF2-40B4-BE49-F238E27FC236}">
                <a16:creationId xmlns:a16="http://schemas.microsoft.com/office/drawing/2014/main" id="{4FA8EEEB-C9A5-4300-B0AA-D6ED2122BF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«</a:t>
            </a:r>
            <a:r>
              <a:rPr lang="ru-RU" dirty="0" err="1"/>
              <a:t>Э</a:t>
            </a:r>
            <a:r>
              <a:rPr lang="ru-RU" dirty="0" err="1" smtClean="0"/>
              <a:t>кологизация</a:t>
            </a:r>
            <a:r>
              <a:rPr lang="ru-RU" dirty="0" smtClean="0"/>
              <a:t> </a:t>
            </a:r>
            <a:r>
              <a:rPr lang="ru-RU" dirty="0"/>
              <a:t>бензина» – улучшение экологических характеристик традиционного бензина за счёт применения новых технологий, снижения выбросов и использования альтернативных источников сырья</a:t>
            </a:r>
            <a:r>
              <a:rPr lang="ru-RU" dirty="0" smtClean="0"/>
              <a:t>. Мы собираемся </a:t>
            </a:r>
            <a:r>
              <a:rPr lang="ru-RU" dirty="0"/>
              <a:t>представить концепцию «зеленого» бензина как переходный этап к устойчивой энергетике, где инновационные методы производства обеспечивают снижение экологического следа</a:t>
            </a:r>
            <a:r>
              <a:rPr lang="ru-RU" dirty="0" smtClean="0"/>
              <a:t>. </a:t>
            </a:r>
            <a:r>
              <a:rPr lang="ru-RU" dirty="0"/>
              <a:t>Презентация предлагает взглянуть на инновационные методы улучшения состава бензина, направленные на сокращение выбросов и переход к более экологически чистой энергетике. Идея заключается в использовании современных технологий для создания ‘зеленого’ бензина, способного снизить негативное воздействие традиционных топлив на окружающую среду.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70FCD16B-C996-4DE1-95E5-B7387BF66A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06994" y="3651247"/>
            <a:ext cx="7964129" cy="109683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Инициатива по </a:t>
            </a:r>
            <a:r>
              <a:rPr lang="ru-RU" dirty="0" err="1"/>
              <a:t>экологизации</a:t>
            </a:r>
            <a:r>
              <a:rPr lang="ru-RU" dirty="0"/>
              <a:t> бензина представляет интерес для государственных органов, нефтяной и топливной промышленности, автопроизводителей и транспортных компаний, научно-исследовательских институтов, экологических организаций, а также инвесторов и бизнес-партнёров, которым необходимы инновации для снижения выбросов, улучшения качества топлива и продвижения устойчивого развития.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8B78824-A368-446A-88DF-35A2D6CD019F}"/>
              </a:ext>
            </a:extLst>
          </p:cNvPr>
          <p:cNvSpPr/>
          <p:nvPr/>
        </p:nvSpPr>
        <p:spPr>
          <a:xfrm>
            <a:off x="371475" y="1191087"/>
            <a:ext cx="1835696" cy="504056"/>
          </a:xfrm>
          <a:prstGeom prst="rect">
            <a:avLst/>
          </a:prstGeom>
          <a:noFill/>
          <a:ln w="12700">
            <a:solidFill>
              <a:srgbClr val="FC56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rgbClr val="2A69A2"/>
                </a:solidFill>
                <a:latin typeface="Inter" panose="02000503000000020004" pitchFamily="2" charset="0"/>
                <a:ea typeface="Inter" panose="02000503000000020004" pitchFamily="2" charset="0"/>
              </a:rPr>
              <a:t>Тема/идея</a:t>
            </a:r>
            <a:endParaRPr lang="ru-RU" sz="1600" dirty="0">
              <a:solidFill>
                <a:srgbClr val="2A69A2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687DFA0-7B28-400A-9A1A-23DEA42DC75E}"/>
              </a:ext>
            </a:extLst>
          </p:cNvPr>
          <p:cNvSpPr/>
          <p:nvPr/>
        </p:nvSpPr>
        <p:spPr>
          <a:xfrm>
            <a:off x="371475" y="3651247"/>
            <a:ext cx="1835697" cy="504056"/>
          </a:xfrm>
          <a:prstGeom prst="rect">
            <a:avLst/>
          </a:prstGeom>
          <a:noFill/>
          <a:ln w="12700">
            <a:solidFill>
              <a:srgbClr val="FC56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2A69A2"/>
                </a:solidFill>
                <a:latin typeface="Inter" panose="02000503000000020004" pitchFamily="2" charset="0"/>
                <a:ea typeface="Inter" panose="02000503000000020004" pitchFamily="2" charset="0"/>
              </a:rPr>
              <a:t>Целевая аудитория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C75C219-3341-4D8C-896D-689346E7249B}"/>
              </a:ext>
            </a:extLst>
          </p:cNvPr>
          <p:cNvSpPr/>
          <p:nvPr/>
        </p:nvSpPr>
        <p:spPr>
          <a:xfrm>
            <a:off x="339941" y="1179512"/>
            <a:ext cx="1856719" cy="504056"/>
          </a:xfrm>
          <a:prstGeom prst="rect">
            <a:avLst/>
          </a:prstGeom>
          <a:noFill/>
          <a:ln w="12700">
            <a:solidFill>
              <a:srgbClr val="FC56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rgbClr val="2A69A2"/>
                </a:solidFill>
                <a:latin typeface="Inter" panose="02000503000000020004" pitchFamily="2" charset="0"/>
                <a:ea typeface="Inter" panose="02000503000000020004" pitchFamily="2" charset="0"/>
              </a:rPr>
              <a:t>Назначение</a:t>
            </a:r>
            <a:endParaRPr lang="ru-RU" sz="1600" dirty="0">
              <a:solidFill>
                <a:srgbClr val="2A69A2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106994" y="1179511"/>
            <a:ext cx="8086523" cy="5074144"/>
          </a:xfrm>
        </p:spPr>
        <p:txBody>
          <a:bodyPr>
            <a:normAutofit/>
          </a:bodyPr>
          <a:lstStyle/>
          <a:p>
            <a:r>
              <a:rPr lang="ru-RU" dirty="0" err="1"/>
              <a:t>Э</a:t>
            </a:r>
            <a:r>
              <a:rPr lang="ru-RU" dirty="0" err="1" smtClean="0"/>
              <a:t>кологизация</a:t>
            </a:r>
            <a:r>
              <a:rPr lang="ru-RU" dirty="0" smtClean="0"/>
              <a:t> </a:t>
            </a:r>
            <a:r>
              <a:rPr lang="ru-RU" dirty="0"/>
              <a:t>бензина направлена на снижение негативного воздействия традиционного топлива на окружающую среду путём уменьшения выбросов от сжигания и повышения </a:t>
            </a:r>
            <a:r>
              <a:rPr lang="ru-RU" dirty="0" err="1"/>
              <a:t>энергоэффективности</a:t>
            </a:r>
            <a:r>
              <a:rPr lang="ru-RU" dirty="0" smtClean="0"/>
              <a:t>. </a:t>
            </a:r>
          </a:p>
          <a:p>
            <a:r>
              <a:rPr lang="ru-RU" dirty="0"/>
              <a:t>Рассмотрим, в каких отраслях и областях она применима:</a:t>
            </a:r>
          </a:p>
          <a:p>
            <a:r>
              <a:rPr lang="ru-RU" dirty="0"/>
              <a:t>• Транспортная отрасль – для автотранспорта, авиации и морских перевозок.</a:t>
            </a:r>
          </a:p>
          <a:p>
            <a:r>
              <a:rPr lang="ru-RU" dirty="0"/>
              <a:t>• Нефтяная и газовая промышленность – для модернизации производства нефти и топлива.</a:t>
            </a:r>
          </a:p>
          <a:p>
            <a:r>
              <a:rPr lang="ru-RU" dirty="0"/>
              <a:t>• Промышленное производство – там, где бензин используется как сырьё или энергоноситель</a:t>
            </a:r>
            <a:r>
              <a:rPr lang="ru-RU" dirty="0" smtClean="0"/>
              <a:t>.</a:t>
            </a:r>
          </a:p>
          <a:p>
            <a:r>
              <a:rPr lang="ru-RU" dirty="0"/>
              <a:t>К</a:t>
            </a:r>
            <a:r>
              <a:rPr lang="ru-RU" dirty="0" smtClean="0"/>
              <a:t>акие </a:t>
            </a:r>
            <a:r>
              <a:rPr lang="ru-RU" dirty="0"/>
              <a:t>процессы может упростить и улучшить инициатива:</a:t>
            </a:r>
          </a:p>
          <a:p>
            <a:r>
              <a:rPr lang="ru-RU" dirty="0"/>
              <a:t>• Сокращение выбросов углеводородов и углекислого газа, что улучшает качество воздуха и способствует борьбе с изменением климата.</a:t>
            </a:r>
          </a:p>
          <a:p>
            <a:r>
              <a:rPr lang="ru-RU" dirty="0"/>
              <a:t>• Повышение </a:t>
            </a:r>
            <a:r>
              <a:rPr lang="ru-RU" dirty="0" err="1"/>
              <a:t>энергоэффективности</a:t>
            </a:r>
            <a:r>
              <a:rPr lang="ru-RU" dirty="0"/>
              <a:t> двигателей и систем, снижая затраты на топливо и улучшая производительность оборудования.</a:t>
            </a:r>
          </a:p>
          <a:p>
            <a:r>
              <a:rPr lang="ru-RU" dirty="0"/>
              <a:t>• Облегчение внедрения новых технологий и методов переработки нефти, что способствует появлению инновационных производственных процессов.</a:t>
            </a:r>
          </a:p>
        </p:txBody>
      </p:sp>
    </p:spTree>
    <p:extLst>
      <p:ext uri="{BB962C8B-B14F-4D97-AF65-F5344CB8AC3E}">
        <p14:creationId xmlns:p14="http://schemas.microsoft.com/office/powerpoint/2010/main" val="16233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9F4DD5-B858-4798-8646-5BD7094B9151}"/>
              </a:ext>
            </a:extLst>
          </p:cNvPr>
          <p:cNvSpPr txBox="1"/>
          <p:nvPr/>
        </p:nvSpPr>
        <p:spPr>
          <a:xfrm>
            <a:off x="2560995" y="1040661"/>
            <a:ext cx="876054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600" dirty="0"/>
              <a:t>Традиционный бензин содержит компоненты, приводящие к высоким выбросам вредных веществ (CO₂, углеводороды, оксиды азота), что ухудшает состояние окружающей среды и способствует изменению климата. Проблема усугубляется количеством транспортных средств и промышленных процессов, использующих этот вид топлива</a:t>
            </a:r>
            <a:r>
              <a:rPr lang="ru-RU" sz="1600" dirty="0" smtClean="0"/>
              <a:t>.</a:t>
            </a:r>
          </a:p>
          <a:p>
            <a:pPr lvl="0"/>
            <a:r>
              <a:rPr lang="ru-RU" sz="1600" dirty="0"/>
              <a:t>Почему это проблема:</a:t>
            </a:r>
          </a:p>
          <a:p>
            <a:pPr lvl="0"/>
            <a:r>
              <a:rPr lang="ru-RU" sz="1600" dirty="0"/>
              <a:t>Неэффективное использование традиционного бензина приводит к загрязнению воздуха, ухудшению здоровья населения, повышению уровня парниковых газов и, как следствие, ускоренному изменению климата. Отсутствие современных технологий для </a:t>
            </a:r>
            <a:r>
              <a:rPr lang="ru-RU" sz="1600" dirty="0" err="1"/>
              <a:t>экологизации</a:t>
            </a:r>
            <a:r>
              <a:rPr lang="ru-RU" sz="1600" dirty="0"/>
              <a:t> бензина делает проблему острой именно сейчас, когда вопросы устойчивого развития и здоровья планеты стоят на первом месте</a:t>
            </a:r>
            <a:r>
              <a:rPr lang="ru-RU" sz="1600" dirty="0" smtClean="0"/>
              <a:t>.</a:t>
            </a:r>
          </a:p>
          <a:p>
            <a:pPr lvl="0"/>
            <a:r>
              <a:rPr lang="ru-RU" sz="1600" dirty="0"/>
              <a:t>Определённые целевые группы, для которых это важно:</a:t>
            </a:r>
          </a:p>
          <a:p>
            <a:pPr lvl="0"/>
            <a:r>
              <a:rPr lang="ru-RU" sz="1600" dirty="0"/>
              <a:t>• Население городов и промышленно развитых регионов – здоровье людей напрямую зависит от качества воздуха.</a:t>
            </a:r>
          </a:p>
          <a:p>
            <a:pPr lvl="0"/>
            <a:r>
              <a:rPr lang="ru-RU" sz="1600" dirty="0"/>
              <a:t>• Государственные органы и регуляторы – необходимо соблюдать экологические нормы и стандарты, а также сокращать негативное воздействие на окружающую среду.</a:t>
            </a:r>
          </a:p>
          <a:p>
            <a:pPr lvl="0"/>
            <a:r>
              <a:rPr lang="ru-RU" sz="1600" dirty="0"/>
              <a:t>• Промышленность и транспортный сектор – соблюдение новых стандартов станет необходимым для конкурентоспособности и долгосрочного устойчивого развития</a:t>
            </a:r>
            <a:r>
              <a:rPr lang="ru-RU" sz="1600" dirty="0" smtClean="0"/>
              <a:t>.</a:t>
            </a:r>
          </a:p>
          <a:p>
            <a:pPr lvl="0"/>
            <a:r>
              <a:rPr lang="ru-RU" sz="1600" dirty="0"/>
              <a:t>Если проблему не решать, загрязнение воздуха будет нарастать, что приведёт к увеличению респираторных заболеваний, снижению качества жизни, ухудшению климата и существенным экономическим потерям в виде увеличения расходов на здравоохранение и экологические меры. Кроме того, международное давление на страны и отрасли, не использующие инновационные «зеленые» технологии, может привести к экономической изоляции и снижению инвестиций.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B8D1DCE-F594-4CA7-9D2E-2BE9342D359C}"/>
              </a:ext>
            </a:extLst>
          </p:cNvPr>
          <p:cNvSpPr/>
          <p:nvPr/>
        </p:nvSpPr>
        <p:spPr>
          <a:xfrm>
            <a:off x="381985" y="1040661"/>
            <a:ext cx="1295400" cy="504056"/>
          </a:xfrm>
          <a:prstGeom prst="rect">
            <a:avLst/>
          </a:prstGeom>
          <a:noFill/>
          <a:ln w="12700">
            <a:solidFill>
              <a:srgbClr val="FC56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rgbClr val="2A69A2"/>
                </a:solidFill>
                <a:latin typeface="Inter" panose="02000503000000020004" pitchFamily="2" charset="0"/>
                <a:ea typeface="Inter" panose="02000503000000020004" pitchFamily="2" charset="0"/>
              </a:rPr>
              <a:t>Проблема</a:t>
            </a:r>
            <a:endParaRPr lang="ru-RU" sz="1600" dirty="0">
              <a:solidFill>
                <a:srgbClr val="2A69A2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18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B8D1DCE-F594-4CA7-9D2E-2BE9342D359C}"/>
              </a:ext>
            </a:extLst>
          </p:cNvPr>
          <p:cNvSpPr/>
          <p:nvPr/>
        </p:nvSpPr>
        <p:spPr>
          <a:xfrm>
            <a:off x="476276" y="1408553"/>
            <a:ext cx="1711231" cy="504056"/>
          </a:xfrm>
          <a:prstGeom prst="rect">
            <a:avLst/>
          </a:prstGeom>
          <a:noFill/>
          <a:ln w="12700">
            <a:solidFill>
              <a:srgbClr val="FC56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rgbClr val="2A69A2"/>
                </a:solidFill>
                <a:latin typeface="Inter" panose="02000503000000020004" pitchFamily="2" charset="0"/>
                <a:ea typeface="Inter" panose="02000503000000020004" pitchFamily="2" charset="0"/>
              </a:rPr>
              <a:t>Актуальность</a:t>
            </a:r>
            <a:endParaRPr lang="ru-RU" sz="1600" dirty="0">
              <a:solidFill>
                <a:srgbClr val="2A69A2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362633" y="1408553"/>
            <a:ext cx="8026856" cy="480306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Существует растущая потребность в снижении загрязнения атмосферы и борьбы с изменением климата. Т</a:t>
            </a:r>
            <a:r>
              <a:rPr lang="ru-RU" dirty="0" smtClean="0"/>
              <a:t>радиционный </a:t>
            </a:r>
            <a:r>
              <a:rPr lang="ru-RU" dirty="0"/>
              <a:t>бензин, как источник энергии, вносит значительный вклад в выбросы углекислого газа и других вредных веществ, что ухудшает экологическую обстановку</a:t>
            </a:r>
            <a:r>
              <a:rPr lang="ru-RU" dirty="0" smtClean="0"/>
              <a:t>.</a:t>
            </a:r>
          </a:p>
          <a:p>
            <a:r>
              <a:rPr lang="ru-RU" dirty="0"/>
              <a:t>Открывающиеся возможности и конкурентные преимущества: </a:t>
            </a:r>
            <a:r>
              <a:rPr lang="ru-RU" dirty="0" smtClean="0"/>
              <a:t>Разработка </a:t>
            </a:r>
            <a:r>
              <a:rPr lang="ru-RU" dirty="0"/>
              <a:t>и внедрение </a:t>
            </a:r>
            <a:r>
              <a:rPr lang="ru-RU" dirty="0" err="1"/>
              <a:t>экологичных</a:t>
            </a:r>
            <a:r>
              <a:rPr lang="ru-RU" dirty="0"/>
              <a:t> технологий позволяют нефтяной и топливной промышленности модернизировать производство, повысив его эффективность и снизив экологический след</a:t>
            </a:r>
            <a:r>
              <a:rPr lang="ru-RU" dirty="0" smtClean="0"/>
              <a:t>. </a:t>
            </a:r>
            <a:r>
              <a:rPr lang="ru-RU" dirty="0"/>
              <a:t>Новые технологии открывают доступ к инновационным решениям, способным не только уменьшить негативное воздействие на окружающую среду, но и создать новые рабочие места, стимулируя развитие «зеленой» экономики</a:t>
            </a:r>
            <a:r>
              <a:rPr lang="ru-RU" dirty="0" smtClean="0"/>
              <a:t>. </a:t>
            </a:r>
            <a:r>
              <a:rPr lang="ru-RU" dirty="0"/>
              <a:t>Применение </a:t>
            </a:r>
            <a:r>
              <a:rPr lang="ru-RU" dirty="0" err="1"/>
              <a:t>экологизированного</a:t>
            </a:r>
            <a:r>
              <a:rPr lang="ru-RU" dirty="0"/>
              <a:t> бензина позволит странам и регионам соответствовать международным экологическим стандартам и требованиям, обеспечивая конкурентоспособность на мировом рынке</a:t>
            </a:r>
            <a:r>
              <a:rPr lang="ru-RU" dirty="0" smtClean="0"/>
              <a:t>.</a:t>
            </a:r>
          </a:p>
          <a:p>
            <a:r>
              <a:rPr lang="ru-RU" dirty="0"/>
              <a:t>Значимость инициативы для различных уровней</a:t>
            </a:r>
            <a:r>
              <a:rPr lang="ru-RU" dirty="0" smtClean="0"/>
              <a:t>: </a:t>
            </a:r>
            <a:r>
              <a:rPr lang="ru-RU" dirty="0"/>
              <a:t>Для целевых аудиторий: реализация инициативы принесет пользу государственным органам, промышленным предприятиям, транспортным компаниям, научным центрам и экологическим НКО, способствуя улучшению качества воздуха и здоровья населения</a:t>
            </a:r>
            <a:r>
              <a:rPr lang="ru-RU" dirty="0" smtClean="0"/>
              <a:t>. </a:t>
            </a:r>
            <a:r>
              <a:rPr lang="ru-RU" dirty="0"/>
              <a:t>На национальном уровне: переход к </a:t>
            </a:r>
            <a:r>
              <a:rPr lang="ru-RU" dirty="0" err="1"/>
              <a:t>экологичным</a:t>
            </a:r>
            <a:r>
              <a:rPr lang="ru-RU" dirty="0"/>
              <a:t> технологиям становится необходимостью для соблюдения международных обязательств по борьбе с изменением климата, а также для поддержки устойчивого развития и повышения </a:t>
            </a:r>
            <a:r>
              <a:rPr lang="ru-RU" dirty="0" err="1"/>
              <a:t>энергоэффективности</a:t>
            </a:r>
            <a:r>
              <a:rPr lang="ru-RU" dirty="0" smtClean="0"/>
              <a:t>. </a:t>
            </a:r>
            <a:r>
              <a:rPr lang="ru-RU" dirty="0"/>
              <a:t>На мировом уровне: инициатива способствует глобальным усилиям по снижению выбросов парниковых газов, поддерживает тенденцию перехода к более чистым энергетическим ресурсам и устойчивому развитию.</a:t>
            </a:r>
          </a:p>
        </p:txBody>
      </p:sp>
    </p:spTree>
    <p:extLst>
      <p:ext uri="{BB962C8B-B14F-4D97-AF65-F5344CB8AC3E}">
        <p14:creationId xmlns:p14="http://schemas.microsoft.com/office/powerpoint/2010/main" val="66625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3532E5A-E894-434A-A8B5-A3FAEE807C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2633" y="1049738"/>
            <a:ext cx="8026856" cy="1991636"/>
          </a:xfrm>
        </p:spPr>
        <p:txBody>
          <a:bodyPr/>
          <a:lstStyle/>
          <a:p>
            <a:r>
              <a:rPr lang="ru-RU" dirty="0"/>
              <a:t>К 31.12.2027 провести модернизацию технологических процессов нефтепереработки с внедрением инновационных методов </a:t>
            </a:r>
            <a:r>
              <a:rPr lang="ru-RU" dirty="0" err="1"/>
              <a:t>экологизации</a:t>
            </a:r>
            <a:r>
              <a:rPr lang="ru-RU" dirty="0"/>
              <a:t> бензина, что позволит снизить выбросы углекислого газа и других вредных веществ на 25% и повысить </a:t>
            </a:r>
            <a:r>
              <a:rPr lang="ru-RU" dirty="0" err="1"/>
              <a:t>энергоэффективность</a:t>
            </a:r>
            <a:r>
              <a:rPr lang="ru-RU" dirty="0"/>
              <a:t> производства на 15% за счет средств программы развития университета ПРИОРИТЕТ 2030. </a:t>
            </a:r>
          </a:p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8EA5A8-B948-4AEA-A231-F097A9B618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62633" y="3176972"/>
            <a:ext cx="8026856" cy="259486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Задачи: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• Проведение исследований по изучению потребностей целевой аудитории и экологических стандартов для формирования требований к технологии.</a:t>
            </a:r>
            <a:br>
              <a:rPr lang="ru-RU" dirty="0"/>
            </a:br>
            <a:r>
              <a:rPr lang="ru-RU" dirty="0"/>
              <a:t>• Анализ существующих производственных процессов и определение потенциала для внедрения </a:t>
            </a:r>
            <a:r>
              <a:rPr lang="ru-RU" dirty="0" err="1"/>
              <a:t>экологичных</a:t>
            </a:r>
            <a:r>
              <a:rPr lang="ru-RU" dirty="0"/>
              <a:t> технологий.</a:t>
            </a:r>
            <a:br>
              <a:rPr lang="ru-RU" dirty="0"/>
            </a:br>
            <a:r>
              <a:rPr lang="ru-RU" dirty="0"/>
              <a:t>• Разработка и тестирование обновленной технологической модели </a:t>
            </a:r>
            <a:r>
              <a:rPr lang="ru-RU" dirty="0" err="1"/>
              <a:t>экологизации</a:t>
            </a:r>
            <a:r>
              <a:rPr lang="ru-RU" dirty="0"/>
              <a:t> бензина с целью снижения выбросов CO₂ на 25% и повышения </a:t>
            </a:r>
            <a:r>
              <a:rPr lang="ru-RU" dirty="0" err="1"/>
              <a:t>энергоэффективности</a:t>
            </a:r>
            <a:r>
              <a:rPr lang="ru-RU" dirty="0"/>
              <a:t> на 15%.</a:t>
            </a:r>
            <a:br>
              <a:rPr lang="ru-RU" dirty="0"/>
            </a:br>
            <a:r>
              <a:rPr lang="ru-RU" dirty="0"/>
              <a:t>• Проведение обучения персонала и пилотное внедрение новой технологии на производственных участках.</a:t>
            </a:r>
            <a:br>
              <a:rPr lang="ru-RU" dirty="0"/>
            </a:br>
            <a:r>
              <a:rPr lang="ru-RU" dirty="0"/>
              <a:t>• Продвижение инновационного </a:t>
            </a:r>
            <a:r>
              <a:rPr lang="ru-RU" dirty="0" err="1"/>
              <a:t>экологизированного</a:t>
            </a:r>
            <a:r>
              <a:rPr lang="ru-RU" dirty="0"/>
              <a:t> бензина на рынке с оценкой его экономической и экологической эффективности.</a:t>
            </a: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67D1A4-55AF-47D8-9CEF-E3C0D986FAB4}"/>
              </a:ext>
            </a:extLst>
          </p:cNvPr>
          <p:cNvSpPr/>
          <p:nvPr/>
        </p:nvSpPr>
        <p:spPr>
          <a:xfrm>
            <a:off x="371475" y="1049738"/>
            <a:ext cx="1655440" cy="504056"/>
          </a:xfrm>
          <a:prstGeom prst="rect">
            <a:avLst/>
          </a:prstGeom>
          <a:noFill/>
          <a:ln w="12700">
            <a:solidFill>
              <a:srgbClr val="FC56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2A69A2"/>
                </a:solidFill>
                <a:latin typeface="Inter" panose="02000503000000020004" pitchFamily="2" charset="0"/>
                <a:ea typeface="Inter" panose="02000503000000020004" pitchFamily="2" charset="0"/>
              </a:rPr>
              <a:t>Цель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EB5BD9-096C-4F28-8E37-83D9CD4CB173}"/>
              </a:ext>
            </a:extLst>
          </p:cNvPr>
          <p:cNvSpPr/>
          <p:nvPr/>
        </p:nvSpPr>
        <p:spPr>
          <a:xfrm>
            <a:off x="371475" y="3186911"/>
            <a:ext cx="1871464" cy="504056"/>
          </a:xfrm>
          <a:prstGeom prst="rect">
            <a:avLst/>
          </a:prstGeom>
          <a:noFill/>
          <a:ln w="12700">
            <a:solidFill>
              <a:srgbClr val="FC56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2A69A2"/>
                </a:solidFill>
                <a:latin typeface="Inter" panose="02000503000000020004" pitchFamily="2" charset="0"/>
                <a:ea typeface="Inter" panose="02000503000000020004" pitchFamily="2" charset="0"/>
              </a:rPr>
              <a:t>Задачи </a:t>
            </a:r>
          </a:p>
        </p:txBody>
      </p:sp>
    </p:spTree>
    <p:extLst>
      <p:ext uri="{BB962C8B-B14F-4D97-AF65-F5344CB8AC3E}">
        <p14:creationId xmlns:p14="http://schemas.microsoft.com/office/powerpoint/2010/main" val="207026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27EC79B5-F396-4C84-A85D-6E441D7D69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2633" y="1408553"/>
            <a:ext cx="8026856" cy="4510466"/>
          </a:xfrm>
        </p:spPr>
        <p:txBody>
          <a:bodyPr/>
          <a:lstStyle/>
          <a:p>
            <a:r>
              <a:rPr lang="ru-RU" dirty="0"/>
              <a:t>В результате реализации проекта целевая группа – промышленность, государственные органы, автопроизводители и потребители – получит новый продукт: </a:t>
            </a:r>
            <a:r>
              <a:rPr lang="ru-RU" dirty="0" err="1"/>
              <a:t>экологизированный</a:t>
            </a:r>
            <a:r>
              <a:rPr lang="ru-RU" dirty="0"/>
              <a:t> бензин, разработанный с учетом современных стандартов и технологий по снижению выбросов вредных веществ</a:t>
            </a:r>
            <a:r>
              <a:rPr lang="ru-RU" dirty="0" smtClean="0"/>
              <a:t>.</a:t>
            </a:r>
          </a:p>
          <a:p>
            <a:r>
              <a:rPr lang="ru-RU" dirty="0"/>
              <a:t>Характеристика и уникальность </a:t>
            </a:r>
            <a:r>
              <a:rPr lang="ru-RU" dirty="0" smtClean="0"/>
              <a:t>продукта: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• Продукт представляет собой модифицированную рецептуру бензина, где за счет инновационных технологий снижен уровень CO₂ и других вредных выбросов до 25% по сравнению с традиционным топливом.</a:t>
            </a:r>
            <a:br>
              <a:rPr lang="ru-RU" dirty="0"/>
            </a:br>
            <a:r>
              <a:rPr lang="ru-RU" dirty="0"/>
              <a:t>• Технология производства предусматривает повышение </a:t>
            </a:r>
            <a:r>
              <a:rPr lang="ru-RU" dirty="0" err="1"/>
              <a:t>энергоэффективности</a:t>
            </a:r>
            <a:r>
              <a:rPr lang="ru-RU" dirty="0"/>
              <a:t> процессов, достигающее прироста в 15%, что позволяет рациональнее расходовать ресурсную базу.</a:t>
            </a:r>
            <a:br>
              <a:rPr lang="ru-RU" dirty="0"/>
            </a:br>
            <a:r>
              <a:rPr lang="ru-RU" dirty="0"/>
              <a:t>• Уникальность продукта заключается в сочетании </a:t>
            </a:r>
            <a:r>
              <a:rPr lang="ru-RU" dirty="0" err="1"/>
              <a:t>экологичности</a:t>
            </a:r>
            <a:r>
              <a:rPr lang="ru-RU" dirty="0"/>
              <a:t> с высокой эксплуатационной эффективностью, что достигается за счет интеграции инновационных методов обогащения топлива и модернизации оборудования нефтепереработки.</a:t>
            </a:r>
            <a:br>
              <a:rPr lang="ru-RU" dirty="0"/>
            </a:br>
            <a:r>
              <a:rPr lang="ru-RU" dirty="0"/>
              <a:t>• Дополнительным преимуществом является его способность соответствовать международным стандартам экологической безопасности, что делает его конкурентоспособным на глобальном рынке.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1BC2218-3613-43BD-BB29-E0F5426ECF18}"/>
              </a:ext>
            </a:extLst>
          </p:cNvPr>
          <p:cNvSpPr/>
          <p:nvPr/>
        </p:nvSpPr>
        <p:spPr>
          <a:xfrm>
            <a:off x="371475" y="1408553"/>
            <a:ext cx="2313852" cy="504056"/>
          </a:xfrm>
          <a:prstGeom prst="rect">
            <a:avLst/>
          </a:prstGeom>
          <a:noFill/>
          <a:ln w="12700">
            <a:solidFill>
              <a:srgbClr val="FC56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2A69A2"/>
                </a:solidFill>
                <a:latin typeface="Inter" panose="02000503000000020004" pitchFamily="2" charset="0"/>
                <a:ea typeface="Inter" panose="02000503000000020004" pitchFamily="2" charset="0"/>
              </a:rPr>
              <a:t>Конечный результат</a:t>
            </a:r>
          </a:p>
        </p:txBody>
      </p:sp>
    </p:spTree>
    <p:extLst>
      <p:ext uri="{BB962C8B-B14F-4D97-AF65-F5344CB8AC3E}">
        <p14:creationId xmlns:p14="http://schemas.microsoft.com/office/powerpoint/2010/main" val="72617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>
            <a:spLocks noChangeAspect="1"/>
          </p:cNvSpPr>
          <p:nvPr/>
        </p:nvSpPr>
        <p:spPr>
          <a:xfrm>
            <a:off x="1636427" y="2240222"/>
            <a:ext cx="1958109" cy="1958109"/>
          </a:xfrm>
          <a:prstGeom prst="ellipse">
            <a:avLst/>
          </a:prstGeom>
          <a:solidFill>
            <a:srgbClr val="336699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90096" y="4321784"/>
            <a:ext cx="2250770" cy="7770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600" dirty="0" smtClean="0">
                <a:solidFill>
                  <a:srgbClr val="073B45"/>
                </a:solidFill>
              </a:rPr>
              <a:t>Бакланов Владислав Юрьевич ХТ-243</a:t>
            </a:r>
            <a:endParaRPr lang="ru-RU" sz="1600" dirty="0">
              <a:solidFill>
                <a:srgbClr val="073B45"/>
              </a:solidFill>
            </a:endParaRPr>
          </a:p>
        </p:txBody>
      </p:sp>
      <p:sp>
        <p:nvSpPr>
          <p:cNvPr id="7" name="Овал 6"/>
          <p:cNvSpPr>
            <a:spLocks noChangeAspect="1"/>
          </p:cNvSpPr>
          <p:nvPr/>
        </p:nvSpPr>
        <p:spPr>
          <a:xfrm>
            <a:off x="4904702" y="2240221"/>
            <a:ext cx="2250771" cy="197014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904703" y="4344837"/>
            <a:ext cx="2250770" cy="7770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600" dirty="0" err="1" smtClean="0">
                <a:solidFill>
                  <a:srgbClr val="073B45"/>
                </a:solidFill>
                <a:sym typeface="Symbol"/>
              </a:rPr>
              <a:t>Герингер</a:t>
            </a:r>
            <a:r>
              <a:rPr lang="ru-RU" sz="1600" dirty="0" smtClean="0">
                <a:solidFill>
                  <a:srgbClr val="073B45"/>
                </a:solidFill>
                <a:sym typeface="Symbol"/>
              </a:rPr>
              <a:t> Софья Андреевна ХТ-243</a:t>
            </a:r>
            <a:endParaRPr lang="ru-RU" sz="1600" dirty="0">
              <a:solidFill>
                <a:srgbClr val="073B45"/>
              </a:solidFill>
            </a:endParaRPr>
          </a:p>
        </p:txBody>
      </p:sp>
      <p:sp>
        <p:nvSpPr>
          <p:cNvPr id="9" name="Овал 8"/>
          <p:cNvSpPr>
            <a:spLocks noChangeAspect="1"/>
          </p:cNvSpPr>
          <p:nvPr/>
        </p:nvSpPr>
        <p:spPr>
          <a:xfrm>
            <a:off x="8319309" y="2252252"/>
            <a:ext cx="2250771" cy="1958109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319310" y="4344837"/>
            <a:ext cx="2250770" cy="7770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600" dirty="0" smtClean="0">
                <a:solidFill>
                  <a:srgbClr val="073B45"/>
                </a:solidFill>
                <a:sym typeface="Symbol"/>
              </a:rPr>
              <a:t>Ахмедов </a:t>
            </a:r>
            <a:r>
              <a:rPr lang="ru-RU" sz="1600" dirty="0" err="1" smtClean="0">
                <a:solidFill>
                  <a:srgbClr val="073B45"/>
                </a:solidFill>
                <a:sym typeface="Symbol"/>
              </a:rPr>
              <a:t>Азат</a:t>
            </a:r>
            <a:r>
              <a:rPr lang="ru-RU" sz="1600" dirty="0" smtClean="0">
                <a:solidFill>
                  <a:srgbClr val="073B45"/>
                </a:solidFill>
                <a:sym typeface="Symbol"/>
              </a:rPr>
              <a:t> </a:t>
            </a:r>
            <a:r>
              <a:rPr lang="ru-RU" sz="1600" dirty="0" smtClean="0">
                <a:solidFill>
                  <a:srgbClr val="073B45"/>
                </a:solidFill>
                <a:sym typeface="Symbol"/>
              </a:rPr>
              <a:t>ХТ-243</a:t>
            </a:r>
            <a:endParaRPr lang="ru-RU" sz="1600" dirty="0">
              <a:solidFill>
                <a:srgbClr val="073B45"/>
              </a:solidFill>
            </a:endParaRPr>
          </a:p>
        </p:txBody>
      </p:sp>
      <p:sp>
        <p:nvSpPr>
          <p:cNvPr id="12" name="Блок-схема: узел 11"/>
          <p:cNvSpPr/>
          <p:nvPr/>
        </p:nvSpPr>
        <p:spPr>
          <a:xfrm>
            <a:off x="1490096" y="2252252"/>
            <a:ext cx="2250770" cy="1946078"/>
          </a:xfrm>
          <a:prstGeom prst="flowChartConnector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7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832</Words>
  <Application>Microsoft Office PowerPoint</Application>
  <PresentationFormat>Широкоэкранный</PresentationFormat>
  <Paragraphs>41</Paragraphs>
  <Slides>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Inter</vt:lpstr>
      <vt:lpstr>Inter Medium</vt:lpstr>
      <vt:lpstr>Symbol</vt:lpstr>
      <vt:lpstr>Wingdings</vt:lpstr>
      <vt:lpstr>Тема Office</vt:lpstr>
      <vt:lpstr>ЭКОЛОГИЗАЦИЯ БЕНЗИНА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идеи</dc:title>
  <dc:creator>Андрей Березин</dc:creator>
  <cp:lastModifiedBy>VLAD</cp:lastModifiedBy>
  <cp:revision>165</cp:revision>
  <dcterms:created xsi:type="dcterms:W3CDTF">2021-02-24T04:36:32Z</dcterms:created>
  <dcterms:modified xsi:type="dcterms:W3CDTF">2025-07-21T17:04:41Z</dcterms:modified>
</cp:coreProperties>
</file>