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5" r:id="rId5"/>
    <p:sldId id="261" r:id="rId6"/>
    <p:sldId id="257" r:id="rId7"/>
    <p:sldId id="258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1B1"/>
    <a:srgbClr val="EA6C6C"/>
    <a:srgbClr val="874396"/>
    <a:srgbClr val="DF9307"/>
    <a:srgbClr val="9151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7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4B2010DD-CBFD-48A5-AF32-39CCA7599B3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205EC511-CFE9-4892-9A01-7C36A108D2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10DD-CBFD-48A5-AF32-39CCA7599B3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EC511-CFE9-4892-9A01-7C36A108D2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10DD-CBFD-48A5-AF32-39CCA7599B3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EC511-CFE9-4892-9A01-7C36A108D2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10DD-CBFD-48A5-AF32-39CCA7599B3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EC511-CFE9-4892-9A01-7C36A108D2A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10DD-CBFD-48A5-AF32-39CCA7599B3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EC511-CFE9-4892-9A01-7C36A108D2A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10DD-CBFD-48A5-AF32-39CCA7599B3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EC511-CFE9-4892-9A01-7C36A108D2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10DD-CBFD-48A5-AF32-39CCA7599B3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EC511-CFE9-4892-9A01-7C36A108D2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4B2010DD-CBFD-48A5-AF32-39CCA7599B3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205EC511-CFE9-4892-9A01-7C36A108D2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4B2010DD-CBFD-48A5-AF32-39CCA7599B3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205EC511-CFE9-4892-9A01-7C36A108D2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10DD-CBFD-48A5-AF32-39CCA7599B3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EC511-CFE9-4892-9A01-7C36A108D2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10DD-CBFD-48A5-AF32-39CCA7599B3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EC511-CFE9-4892-9A01-7C36A108D2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B2010DD-CBFD-48A5-AF32-39CCA7599B3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05EC511-CFE9-4892-9A01-7C36A108D2A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alina_505_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988840"/>
            <a:ext cx="6696744" cy="1828090"/>
          </a:xfrm>
        </p:spPr>
        <p:txBody>
          <a:bodyPr>
            <a:noAutofit/>
          </a:bodyPr>
          <a:lstStyle/>
          <a:p>
            <a:r>
              <a:rPr lang="ru-RU" sz="4000" dirty="0" smtClean="0"/>
              <a:t>Мобильное приложение «Мотивационный питомец»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149080"/>
            <a:ext cx="5712179" cy="1204546"/>
          </a:xfrm>
        </p:spPr>
        <p:txBody>
          <a:bodyPr>
            <a:noAutofit/>
          </a:bodyPr>
          <a:lstStyle/>
          <a:p>
            <a:pPr algn="l"/>
            <a:r>
              <a:rPr lang="ru-RU" sz="2000" dirty="0" err="1">
                <a:solidFill>
                  <a:srgbClr val="915183"/>
                </a:solidFill>
                <a:latin typeface="+mj-lt"/>
                <a:ea typeface="+mj-ea"/>
                <a:cs typeface="+mj-cs"/>
              </a:rPr>
              <a:t>Арзамаскина</a:t>
            </a:r>
            <a:r>
              <a:rPr lang="ru-RU" sz="2000" dirty="0">
                <a:solidFill>
                  <a:srgbClr val="915183"/>
                </a:solidFill>
                <a:latin typeface="+mj-lt"/>
                <a:ea typeface="+mj-ea"/>
                <a:cs typeface="+mj-cs"/>
              </a:rPr>
              <a:t> Милана</a:t>
            </a:r>
          </a:p>
          <a:p>
            <a:pPr algn="l"/>
            <a:r>
              <a:rPr lang="ru-RU" sz="2000" dirty="0">
                <a:solidFill>
                  <a:srgbClr val="915183"/>
                </a:solidFill>
                <a:latin typeface="+mj-lt"/>
                <a:ea typeface="+mj-ea"/>
                <a:cs typeface="+mj-cs"/>
              </a:rPr>
              <a:t>Жукова Алина</a:t>
            </a:r>
          </a:p>
          <a:p>
            <a:pPr algn="l"/>
            <a:r>
              <a:rPr lang="ru-RU" sz="2000" dirty="0">
                <a:solidFill>
                  <a:srgbClr val="915183"/>
                </a:solidFill>
                <a:latin typeface="+mj-lt"/>
                <a:ea typeface="+mj-ea"/>
                <a:cs typeface="+mj-cs"/>
              </a:rPr>
              <a:t>Гордеева Анна</a:t>
            </a:r>
          </a:p>
        </p:txBody>
      </p:sp>
    </p:spTree>
    <p:extLst>
      <p:ext uri="{BB962C8B-B14F-4D97-AF65-F5344CB8AC3E}">
        <p14:creationId xmlns:p14="http://schemas.microsoft.com/office/powerpoint/2010/main" val="113672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Научно-техническое решение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900" dirty="0">
                <a:latin typeface="+mj-lt"/>
                <a:ea typeface="+mj-ea"/>
                <a:cs typeface="+mj-cs"/>
              </a:rPr>
              <a:t>Мобильное приложение для </a:t>
            </a:r>
            <a:r>
              <a:rPr lang="en-US" sz="1900" dirty="0">
                <a:latin typeface="+mj-lt"/>
                <a:ea typeface="+mj-ea"/>
                <a:cs typeface="+mj-cs"/>
              </a:rPr>
              <a:t>Android, </a:t>
            </a:r>
            <a:r>
              <a:rPr lang="ru-RU" sz="1900" dirty="0">
                <a:latin typeface="+mj-lt"/>
                <a:ea typeface="+mj-ea"/>
                <a:cs typeface="+mj-cs"/>
              </a:rPr>
              <a:t>написанное на платформе </a:t>
            </a:r>
            <a:r>
              <a:rPr lang="en-US" sz="1900" dirty="0">
                <a:latin typeface="+mj-lt"/>
                <a:ea typeface="+mj-ea"/>
                <a:cs typeface="+mj-cs"/>
              </a:rPr>
              <a:t>Android Studio</a:t>
            </a:r>
            <a:r>
              <a:rPr lang="ru-RU" sz="1900" dirty="0">
                <a:latin typeface="+mj-lt"/>
                <a:ea typeface="+mj-ea"/>
                <a:cs typeface="+mj-cs"/>
              </a:rPr>
              <a:t>, </a:t>
            </a:r>
            <a:r>
              <a:rPr lang="ru-RU" sz="1900" dirty="0">
                <a:latin typeface="+mj-lt"/>
                <a:ea typeface="+mj-ea"/>
                <a:cs typeface="+mj-cs"/>
              </a:rPr>
              <a:t>язык программирования - </a:t>
            </a:r>
            <a:r>
              <a:rPr lang="en-US" sz="1900" dirty="0">
                <a:latin typeface="+mj-lt"/>
                <a:ea typeface="+mj-ea"/>
                <a:cs typeface="+mj-cs"/>
              </a:rPr>
              <a:t>Java</a:t>
            </a:r>
            <a:r>
              <a:rPr lang="ru-RU" sz="1900" dirty="0">
                <a:latin typeface="+mj-lt"/>
                <a:ea typeface="+mj-ea"/>
                <a:cs typeface="+mj-cs"/>
              </a:rPr>
              <a:t>. </a:t>
            </a:r>
          </a:p>
          <a:p>
            <a:r>
              <a:rPr lang="ru-RU" sz="1900" dirty="0">
                <a:latin typeface="+mj-lt"/>
                <a:ea typeface="+mj-ea"/>
                <a:cs typeface="+mj-cs"/>
              </a:rPr>
              <a:t>Применение технологий для анализа и хранения больших данных, тип хранилища </a:t>
            </a:r>
            <a:r>
              <a:rPr lang="en-US" sz="1900" dirty="0">
                <a:latin typeface="+mj-lt"/>
                <a:ea typeface="+mj-ea"/>
                <a:cs typeface="+mj-cs"/>
              </a:rPr>
              <a:t>Data</a:t>
            </a:r>
            <a:r>
              <a:rPr lang="ru-RU" sz="1900" dirty="0">
                <a:latin typeface="+mj-lt"/>
                <a:ea typeface="+mj-ea"/>
                <a:cs typeface="+mj-cs"/>
              </a:rPr>
              <a:t> </a:t>
            </a:r>
            <a:r>
              <a:rPr lang="en-US" sz="1900" dirty="0">
                <a:latin typeface="+mj-lt"/>
                <a:ea typeface="+mj-ea"/>
                <a:cs typeface="+mj-cs"/>
              </a:rPr>
              <a:t>Lake</a:t>
            </a:r>
            <a:r>
              <a:rPr lang="ru-RU" sz="1900" dirty="0">
                <a:latin typeface="+mj-lt"/>
                <a:ea typeface="+mj-ea"/>
                <a:cs typeface="+mj-cs"/>
              </a:rPr>
              <a:t>. </a:t>
            </a:r>
            <a:r>
              <a:rPr lang="ru-RU" sz="1900" dirty="0">
                <a:latin typeface="+mj-lt"/>
                <a:ea typeface="+mj-ea"/>
                <a:cs typeface="+mj-cs"/>
              </a:rPr>
              <a:t>Программная среда для обработки - </a:t>
            </a:r>
            <a:r>
              <a:rPr lang="en-US" sz="1900" dirty="0" err="1">
                <a:latin typeface="+mj-lt"/>
                <a:ea typeface="+mj-ea"/>
                <a:cs typeface="+mj-cs"/>
              </a:rPr>
              <a:t>Hadoop</a:t>
            </a:r>
            <a:r>
              <a:rPr lang="ru-RU" sz="1900" dirty="0">
                <a:latin typeface="+mj-lt"/>
                <a:ea typeface="+mj-ea"/>
                <a:cs typeface="+mj-cs"/>
              </a:rPr>
              <a:t>(</a:t>
            </a:r>
            <a:r>
              <a:rPr lang="en-US" sz="1900" dirty="0">
                <a:latin typeface="+mj-lt"/>
                <a:ea typeface="+mj-ea"/>
                <a:cs typeface="+mj-cs"/>
              </a:rPr>
              <a:t>HDFS</a:t>
            </a:r>
            <a:r>
              <a:rPr lang="ru-RU" sz="1900" dirty="0">
                <a:latin typeface="+mj-lt"/>
                <a:ea typeface="+mj-ea"/>
                <a:cs typeface="+mj-cs"/>
              </a:rPr>
              <a:t>), </a:t>
            </a:r>
            <a:r>
              <a:rPr lang="ru-RU" sz="1900" dirty="0">
                <a:latin typeface="+mj-lt"/>
                <a:ea typeface="+mj-ea"/>
                <a:cs typeface="+mj-cs"/>
              </a:rPr>
              <a:t>основанная на модели распределенных вычислений </a:t>
            </a:r>
            <a:r>
              <a:rPr lang="en-US" sz="1900" dirty="0" err="1">
                <a:latin typeface="+mj-lt"/>
                <a:ea typeface="+mj-ea"/>
                <a:cs typeface="+mj-cs"/>
              </a:rPr>
              <a:t>MapReduce</a:t>
            </a:r>
            <a:r>
              <a:rPr lang="ru-RU" sz="1900" dirty="0">
                <a:latin typeface="+mj-lt"/>
                <a:ea typeface="+mj-ea"/>
                <a:cs typeface="+mj-cs"/>
              </a:rPr>
              <a:t>.</a:t>
            </a:r>
            <a:endParaRPr lang="ru-RU" sz="1900" dirty="0">
              <a:latin typeface="+mj-lt"/>
              <a:ea typeface="+mj-ea"/>
              <a:cs typeface="+mj-cs"/>
            </a:endParaRPr>
          </a:p>
          <a:p>
            <a:r>
              <a:rPr lang="ru-RU" sz="1900" dirty="0">
                <a:latin typeface="+mj-lt"/>
                <a:ea typeface="+mj-ea"/>
                <a:cs typeface="+mj-cs"/>
              </a:rPr>
              <a:t>Язык программирования </a:t>
            </a:r>
            <a:r>
              <a:rPr lang="en-US" sz="1900" dirty="0">
                <a:latin typeface="+mj-lt"/>
                <a:ea typeface="+mj-ea"/>
                <a:cs typeface="+mj-cs"/>
              </a:rPr>
              <a:t>Python</a:t>
            </a:r>
            <a:r>
              <a:rPr lang="ru-RU" sz="1900" dirty="0">
                <a:latin typeface="+mj-lt"/>
                <a:ea typeface="+mj-ea"/>
                <a:cs typeface="+mj-cs"/>
              </a:rPr>
              <a:t> </a:t>
            </a:r>
            <a:r>
              <a:rPr lang="ru-RU" sz="1900" dirty="0">
                <a:latin typeface="+mj-lt"/>
                <a:ea typeface="+mj-ea"/>
                <a:cs typeface="+mj-cs"/>
              </a:rPr>
              <a:t>для анализа больших данных с применением </a:t>
            </a:r>
            <a:r>
              <a:rPr lang="ru-RU" sz="1900" dirty="0" err="1">
                <a:latin typeface="+mj-lt"/>
                <a:ea typeface="+mj-ea"/>
                <a:cs typeface="+mj-cs"/>
              </a:rPr>
              <a:t>нейросетей</a:t>
            </a:r>
            <a:endParaRPr lang="ru-RU" sz="1900" dirty="0">
              <a:latin typeface="+mj-lt"/>
              <a:ea typeface="+mj-ea"/>
              <a:cs typeface="+mj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555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11218"/>
          </a:xfrm>
        </p:spPr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628800"/>
            <a:ext cx="6196405" cy="4392487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 smtClean="0">
                <a:latin typeface="+mj-lt"/>
                <a:ea typeface="+mj-ea"/>
                <a:cs typeface="+mj-cs"/>
              </a:rPr>
              <a:t>Основные </a:t>
            </a:r>
            <a:r>
              <a:rPr lang="ru-RU" sz="2300" dirty="0">
                <a:latin typeface="+mj-lt"/>
                <a:ea typeface="+mj-ea"/>
                <a:cs typeface="+mj-cs"/>
              </a:rPr>
              <a:t>функции бесплатны. </a:t>
            </a:r>
            <a:r>
              <a:rPr lang="ru-RU" sz="2300" dirty="0">
                <a:latin typeface="+mj-lt"/>
                <a:ea typeface="+mj-ea"/>
                <a:cs typeface="+mj-cs"/>
              </a:rPr>
              <a:t>Способы монетизации по их важности:</a:t>
            </a:r>
          </a:p>
          <a:p>
            <a:r>
              <a:rPr lang="ru-RU" sz="2300" dirty="0">
                <a:latin typeface="+mj-lt"/>
                <a:ea typeface="+mj-ea"/>
                <a:cs typeface="+mj-cs"/>
              </a:rPr>
              <a:t>Подписка - открывает </a:t>
            </a:r>
            <a:r>
              <a:rPr lang="ru-RU" sz="2300" dirty="0">
                <a:latin typeface="+mj-lt"/>
                <a:ea typeface="+mj-ea"/>
                <a:cs typeface="+mj-cs"/>
              </a:rPr>
              <a:t>возможность </a:t>
            </a:r>
            <a:r>
              <a:rPr lang="ru-RU" sz="2300" dirty="0">
                <a:latin typeface="+mj-lt"/>
                <a:ea typeface="+mj-ea"/>
                <a:cs typeface="+mj-cs"/>
              </a:rPr>
              <a:t>создания глобальных целей на несколько месяцев/год. </a:t>
            </a:r>
            <a:r>
              <a:rPr lang="ru-RU" sz="2300" dirty="0">
                <a:latin typeface="+mj-lt"/>
                <a:ea typeface="+mj-ea"/>
                <a:cs typeface="+mj-cs"/>
              </a:rPr>
              <a:t>Открывает </a:t>
            </a:r>
            <a:r>
              <a:rPr lang="ru-RU" sz="2300" dirty="0">
                <a:latin typeface="+mj-lt"/>
                <a:ea typeface="+mj-ea"/>
                <a:cs typeface="+mj-cs"/>
              </a:rPr>
              <a:t>доступ к собственным настраиваемым доскам задач и премиум предметам</a:t>
            </a:r>
          </a:p>
          <a:p>
            <a:r>
              <a:rPr lang="ru-RU" sz="2300" dirty="0">
                <a:latin typeface="+mj-lt"/>
                <a:ea typeface="+mj-ea"/>
                <a:cs typeface="+mj-cs"/>
              </a:rPr>
              <a:t>Покупки внутри приложения – открывает новых питомцев и костюмы для них. </a:t>
            </a:r>
          </a:p>
          <a:p>
            <a:r>
              <a:rPr lang="ru-RU" sz="2300" dirty="0">
                <a:latin typeface="+mj-lt"/>
                <a:ea typeface="+mj-ea"/>
                <a:cs typeface="+mj-cs"/>
              </a:rPr>
              <a:t>Реклама, спонсорство и </a:t>
            </a:r>
            <a:r>
              <a:rPr lang="ru-RU" sz="2300" dirty="0" err="1">
                <a:latin typeface="+mj-lt"/>
                <a:ea typeface="+mj-ea"/>
                <a:cs typeface="+mj-cs"/>
              </a:rPr>
              <a:t>нативная</a:t>
            </a:r>
            <a:r>
              <a:rPr lang="ru-RU" sz="2300" dirty="0">
                <a:latin typeface="+mj-lt"/>
                <a:ea typeface="+mj-ea"/>
                <a:cs typeface="+mj-cs"/>
              </a:rPr>
              <a:t> </a:t>
            </a:r>
            <a:r>
              <a:rPr lang="ru-RU" sz="2300" dirty="0">
                <a:latin typeface="+mj-lt"/>
                <a:ea typeface="+mj-ea"/>
                <a:cs typeface="+mj-cs"/>
              </a:rPr>
              <a:t>реклама – баннеры и статьи рекламодателей. </a:t>
            </a:r>
            <a:r>
              <a:rPr lang="ru-RU" sz="2300" dirty="0">
                <a:latin typeface="+mj-lt"/>
                <a:ea typeface="+mj-ea"/>
                <a:cs typeface="+mj-cs"/>
              </a:rPr>
              <a:t>Потенциальные рекламодатели - электронные-библиотеки</a:t>
            </a:r>
            <a:r>
              <a:rPr lang="ru-RU" sz="2300" dirty="0">
                <a:latin typeface="+mj-lt"/>
                <a:ea typeface="+mj-ea"/>
                <a:cs typeface="+mj-cs"/>
              </a:rPr>
              <a:t>, </a:t>
            </a:r>
            <a:r>
              <a:rPr lang="ru-RU" sz="2300" dirty="0">
                <a:latin typeface="+mj-lt"/>
                <a:ea typeface="+mj-ea"/>
                <a:cs typeface="+mj-cs"/>
              </a:rPr>
              <a:t>приложения и сайты для ведения здорового образа жизни</a:t>
            </a:r>
            <a:r>
              <a:rPr lang="ru-RU" sz="2300" dirty="0" smtClean="0">
                <a:latin typeface="+mj-lt"/>
                <a:ea typeface="+mj-ea"/>
                <a:cs typeface="+mj-cs"/>
              </a:rPr>
              <a:t>.</a:t>
            </a:r>
          </a:p>
          <a:p>
            <a:r>
              <a:rPr lang="en-US" sz="2300" dirty="0" smtClean="0">
                <a:latin typeface="+mj-lt"/>
                <a:ea typeface="+mj-ea"/>
                <a:cs typeface="+mj-cs"/>
              </a:rPr>
              <a:t>LTV(</a:t>
            </a:r>
            <a:r>
              <a:rPr lang="en-US" sz="2000" dirty="0"/>
              <a:t>Lifetime Value</a:t>
            </a:r>
            <a:r>
              <a:rPr lang="en-US" sz="2300" dirty="0" smtClean="0">
                <a:latin typeface="+mj-lt"/>
                <a:ea typeface="+mj-ea"/>
                <a:cs typeface="+mj-cs"/>
              </a:rPr>
              <a:t>)</a:t>
            </a:r>
            <a:r>
              <a:rPr lang="ru-RU" sz="2300" dirty="0" smtClean="0">
                <a:latin typeface="+mj-lt"/>
                <a:ea typeface="+mj-ea"/>
                <a:cs typeface="+mj-cs"/>
              </a:rPr>
              <a:t> -</a:t>
            </a:r>
            <a:r>
              <a:rPr lang="en-US" sz="2300" dirty="0" smtClean="0">
                <a:latin typeface="+mj-lt"/>
                <a:ea typeface="+mj-ea"/>
                <a:cs typeface="+mj-cs"/>
              </a:rPr>
              <a:t> </a:t>
            </a:r>
            <a:r>
              <a:rPr lang="ru-RU" sz="2300" dirty="0" smtClean="0">
                <a:latin typeface="+mj-lt"/>
                <a:ea typeface="+mj-ea"/>
                <a:cs typeface="+mj-cs"/>
              </a:rPr>
              <a:t>300 рублей за год. Время для реализации стандартных целей, когда проявится реальный результат – 3 месяца, стоимость подписки за это время составит 300 рублей.</a:t>
            </a:r>
            <a:endParaRPr lang="ru-RU" sz="2300" dirty="0">
              <a:latin typeface="+mj-lt"/>
              <a:ea typeface="+mj-ea"/>
              <a:cs typeface="+mj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163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5381" y="692696"/>
            <a:ext cx="6965245" cy="52318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6016" y="1484784"/>
            <a:ext cx="3600400" cy="476226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TAM - </a:t>
            </a:r>
            <a:r>
              <a:rPr lang="ru-RU" dirty="0" smtClean="0"/>
              <a:t>231 мобильное приложение на рынке. 1,2 миллиарда установок в год, выручка – 120 миллиардов рублей в год</a:t>
            </a:r>
          </a:p>
          <a:p>
            <a:r>
              <a:rPr lang="en-US" dirty="0" smtClean="0"/>
              <a:t>SAM - </a:t>
            </a:r>
            <a:r>
              <a:rPr lang="ru-RU" dirty="0" smtClean="0"/>
              <a:t>7,8 миллионов установок </a:t>
            </a:r>
            <a:r>
              <a:rPr lang="ru-RU" dirty="0" err="1" smtClean="0"/>
              <a:t>трекеров</a:t>
            </a:r>
            <a:r>
              <a:rPr lang="ru-RU" dirty="0" smtClean="0"/>
              <a:t> за год, </a:t>
            </a:r>
            <a:r>
              <a:rPr lang="ru-RU" dirty="0"/>
              <a:t>- выручка 1,3 миллиарда рублей за год</a:t>
            </a:r>
            <a:r>
              <a:rPr lang="ru-RU" dirty="0" smtClean="0"/>
              <a:t>.</a:t>
            </a:r>
          </a:p>
          <a:p>
            <a:r>
              <a:rPr lang="en-US" dirty="0" smtClean="0"/>
              <a:t>SOM -</a:t>
            </a:r>
            <a:r>
              <a:rPr lang="ru-RU" dirty="0" smtClean="0"/>
              <a:t> 10 тысяч </a:t>
            </a:r>
            <a:r>
              <a:rPr lang="ru-RU" dirty="0"/>
              <a:t>пользователей </a:t>
            </a:r>
            <a:r>
              <a:rPr lang="ru-RU" dirty="0" smtClean="0"/>
              <a:t>и заработок в </a:t>
            </a:r>
            <a:r>
              <a:rPr lang="ru-RU" dirty="0"/>
              <a:t>1 миллион </a:t>
            </a:r>
            <a:r>
              <a:rPr lang="ru-RU" dirty="0" smtClean="0"/>
              <a:t>рублей </a:t>
            </a:r>
            <a:r>
              <a:rPr lang="ru-RU" dirty="0"/>
              <a:t>за первый </a:t>
            </a:r>
            <a:r>
              <a:rPr lang="ru-RU" dirty="0" smtClean="0"/>
              <a:t>год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971600" y="2132856"/>
            <a:ext cx="3600400" cy="3600400"/>
          </a:xfrm>
          <a:prstGeom prst="ellipse">
            <a:avLst/>
          </a:prstGeom>
          <a:solidFill>
            <a:srgbClr val="874396">
              <a:alpha val="80000"/>
            </a:srgb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1367643" y="2910178"/>
            <a:ext cx="2808312" cy="2808312"/>
          </a:xfrm>
          <a:prstGeom prst="ellipse">
            <a:avLst/>
          </a:prstGeom>
          <a:solidFill>
            <a:srgbClr val="DF9307">
              <a:alpha val="80000"/>
            </a:srgb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1871700" y="3922065"/>
            <a:ext cx="1800200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711605" y="2278993"/>
            <a:ext cx="212038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TAM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общий объем рынка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1750" y="3264701"/>
            <a:ext cx="22401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SAM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sz="1400" dirty="0" smtClean="0">
                <a:solidFill>
                  <a:schemeClr val="bg1"/>
                </a:solidFill>
              </a:rPr>
              <a:t>Доступный объем рынка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71700" y="4498999"/>
            <a:ext cx="18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SOM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sz="1200" dirty="0">
                <a:solidFill>
                  <a:schemeClr val="bg1"/>
                </a:solidFill>
              </a:rPr>
              <a:t>реально достижимый объем рынка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8508" y="1781220"/>
            <a:ext cx="4150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Только 30% пользователей платят за приложения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63711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6965245" cy="1202485"/>
          </a:xfrm>
        </p:spPr>
        <p:txBody>
          <a:bodyPr/>
          <a:lstStyle/>
          <a:p>
            <a:r>
              <a:rPr lang="ru-RU" dirty="0"/>
              <a:t>Основные конкуренты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203132"/>
              </p:ext>
            </p:extLst>
          </p:nvPr>
        </p:nvGraphicFramePr>
        <p:xfrm>
          <a:off x="555736" y="1988840"/>
          <a:ext cx="7992887" cy="3877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139"/>
                <a:gridCol w="709046"/>
                <a:gridCol w="1095799"/>
                <a:gridCol w="1031340"/>
                <a:gridCol w="902423"/>
                <a:gridCol w="937882"/>
                <a:gridCol w="1189258"/>
              </a:tblGrid>
              <a:tr h="73152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FitBit</a:t>
                      </a:r>
                      <a:r>
                        <a:rPr lang="en-US" sz="1400" dirty="0" smtClean="0"/>
                        <a:t>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PlantNanny</a:t>
                      </a:r>
                      <a:r>
                        <a:rPr lang="en-US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MarsCraft</a:t>
                      </a:r>
                      <a:r>
                        <a:rPr lang="en-US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EcoHero</a:t>
                      </a:r>
                      <a:r>
                        <a:rPr lang="en-US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Habitica</a:t>
                      </a:r>
                      <a:r>
                        <a:rPr lang="en-US" sz="140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Наше приложение</a:t>
                      </a:r>
                      <a:endParaRPr lang="ru-RU" sz="1200" dirty="0"/>
                    </a:p>
                  </a:txBody>
                  <a:tcPr/>
                </a:tc>
              </a:tr>
              <a:tr h="56089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Бесплатное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rgbClr val="FDD1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6089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Отслеживание нескольких областей</a:t>
                      </a:r>
                      <a:r>
                        <a:rPr lang="ru-RU" sz="1400" baseline="0" dirty="0" smtClean="0"/>
                        <a:t> ЗОЖ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EA6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EA6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EA6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EA6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rgbClr val="FDD1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rgbClr val="FDD1B1"/>
                    </a:solidFill>
                  </a:tcPr>
                </a:tc>
              </a:tr>
              <a:tr h="56089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Взаимодействие с другими пользователями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EA6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rgbClr val="FDD1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rgbClr val="FDD1B1"/>
                    </a:solidFill>
                  </a:tcPr>
                </a:tc>
              </a:tr>
              <a:tr h="56089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Эффект </a:t>
                      </a:r>
                      <a:r>
                        <a:rPr lang="ru-RU" sz="1400" dirty="0" err="1" smtClean="0"/>
                        <a:t>тамагочи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EA6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rgbClr val="FDD1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EA6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EA6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EA6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rgbClr val="FDD1B1"/>
                    </a:solidFill>
                  </a:tcPr>
                </a:tc>
              </a:tr>
              <a:tr h="56089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Для</a:t>
                      </a:r>
                      <a:r>
                        <a:rPr lang="ru-RU" sz="1400" baseline="0" dirty="0" smtClean="0"/>
                        <a:t> русскоговорящих пользователей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EA6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EA6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EA6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EA6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EA6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6370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225" y="692696"/>
            <a:ext cx="6965245" cy="998268"/>
          </a:xfrm>
        </p:spPr>
        <p:txBody>
          <a:bodyPr/>
          <a:lstStyle/>
          <a:p>
            <a:r>
              <a:rPr lang="ru-RU" dirty="0" smtClean="0"/>
              <a:t>Опрос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1700808"/>
            <a:ext cx="68407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latin typeface="+mj-lt"/>
                <a:ea typeface="+mj-ea"/>
                <a:cs typeface="+mj-cs"/>
              </a:rPr>
              <a:t>В ходе работы над проектом был проведен опрос с целью выяснить – </a:t>
            </a:r>
            <a:r>
              <a:rPr lang="ru-RU" b="1" dirty="0">
                <a:solidFill>
                  <a:srgbClr val="915183"/>
                </a:solidFill>
                <a:latin typeface="+mj-lt"/>
                <a:ea typeface="+mj-ea"/>
                <a:cs typeface="+mj-cs"/>
              </a:rPr>
              <a:t>как люди мотивируют себя на пути к цели и приносят ли эти действия </a:t>
            </a:r>
            <a:r>
              <a:rPr lang="ru-RU" b="1" dirty="0" smtClean="0">
                <a:solidFill>
                  <a:srgbClr val="915183"/>
                </a:solidFill>
                <a:latin typeface="+mj-lt"/>
                <a:ea typeface="+mj-ea"/>
                <a:cs typeface="+mj-cs"/>
              </a:rPr>
              <a:t>результат</a:t>
            </a:r>
            <a:r>
              <a:rPr lang="ru-RU" dirty="0">
                <a:solidFill>
                  <a:srgbClr val="915183"/>
                </a:solidFill>
                <a:latin typeface="+mj-lt"/>
                <a:ea typeface="+mj-ea"/>
                <a:cs typeface="+mj-cs"/>
              </a:rPr>
              <a:t>?</a:t>
            </a:r>
            <a:endParaRPr lang="ru-RU" dirty="0" smtClean="0">
              <a:solidFill>
                <a:srgbClr val="915183"/>
              </a:solidFill>
              <a:latin typeface="+mj-lt"/>
              <a:ea typeface="+mj-ea"/>
              <a:cs typeface="+mj-cs"/>
            </a:endParaRPr>
          </a:p>
          <a:p>
            <a:pPr algn="just">
              <a:lnSpc>
                <a:spcPct val="150000"/>
              </a:lnSpc>
            </a:pPr>
            <a:endParaRPr lang="ru-RU" dirty="0">
              <a:latin typeface="+mj-lt"/>
              <a:ea typeface="+mj-ea"/>
              <a:cs typeface="+mj-cs"/>
            </a:endParaRPr>
          </a:p>
          <a:p>
            <a:pPr algn="just">
              <a:lnSpc>
                <a:spcPct val="150000"/>
              </a:lnSpc>
            </a:pPr>
            <a:r>
              <a:rPr lang="ru-RU" dirty="0">
                <a:latin typeface="+mj-lt"/>
                <a:ea typeface="+mj-ea"/>
                <a:cs typeface="+mj-cs"/>
              </a:rPr>
              <a:t>В </a:t>
            </a:r>
            <a:r>
              <a:rPr lang="ru-RU" dirty="0" smtClean="0">
                <a:latin typeface="+mj-lt"/>
                <a:ea typeface="+mj-ea"/>
                <a:cs typeface="+mj-cs"/>
              </a:rPr>
              <a:t>процессе </a:t>
            </a:r>
            <a:r>
              <a:rPr lang="ru-RU" dirty="0">
                <a:latin typeface="+mj-lt"/>
                <a:ea typeface="+mj-ea"/>
                <a:cs typeface="+mj-cs"/>
              </a:rPr>
              <a:t>проведения опроса выяснилось, что</a:t>
            </a:r>
            <a:r>
              <a:rPr lang="ru-RU" dirty="0" smtClean="0">
                <a:latin typeface="+mj-lt"/>
                <a:ea typeface="+mj-ea"/>
                <a:cs typeface="+mj-cs"/>
              </a:rPr>
              <a:t>:</a:t>
            </a:r>
            <a:endParaRPr lang="ru-RU" dirty="0">
              <a:latin typeface="+mj-lt"/>
              <a:ea typeface="+mj-ea"/>
              <a:cs typeface="+mj-cs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+mj-lt"/>
                <a:ea typeface="+mj-ea"/>
                <a:cs typeface="+mj-cs"/>
              </a:rPr>
              <a:t>80</a:t>
            </a:r>
            <a:r>
              <a:rPr lang="ru-RU" dirty="0">
                <a:latin typeface="+mj-lt"/>
                <a:ea typeface="+mj-ea"/>
                <a:cs typeface="+mj-cs"/>
              </a:rPr>
              <a:t>% опрошенных не достигли поставленной цели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+mj-lt"/>
                <a:ea typeface="+mj-ea"/>
                <a:cs typeface="+mj-cs"/>
              </a:rPr>
              <a:t>из </a:t>
            </a:r>
            <a:r>
              <a:rPr lang="ru-RU" dirty="0">
                <a:latin typeface="+mj-lt"/>
                <a:ea typeface="+mj-ea"/>
                <a:cs typeface="+mj-cs"/>
              </a:rPr>
              <a:t>20% достигших цели, у большинства был внешний </a:t>
            </a:r>
            <a:r>
              <a:rPr lang="ru-RU" dirty="0" err="1">
                <a:latin typeface="+mj-lt"/>
                <a:ea typeface="+mj-ea"/>
                <a:cs typeface="+mj-cs"/>
              </a:rPr>
              <a:t>дедлайн</a:t>
            </a:r>
            <a:endParaRPr lang="ru-RU" dirty="0">
              <a:latin typeface="+mj-lt"/>
              <a:ea typeface="+mj-ea"/>
              <a:cs typeface="+mj-cs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+mj-lt"/>
                <a:ea typeface="+mj-ea"/>
                <a:cs typeface="+mj-cs"/>
              </a:rPr>
              <a:t>на </a:t>
            </a:r>
            <a:r>
              <a:rPr lang="ru-RU" dirty="0">
                <a:latin typeface="+mj-lt"/>
                <a:ea typeface="+mj-ea"/>
                <a:cs typeface="+mj-cs"/>
              </a:rPr>
              <a:t>пути к цели человек часто нуждается в поддержке и </a:t>
            </a:r>
            <a:r>
              <a:rPr lang="ru-RU" dirty="0" smtClean="0">
                <a:latin typeface="+mj-lt"/>
                <a:ea typeface="+mj-ea"/>
                <a:cs typeface="+mj-cs"/>
              </a:rPr>
              <a:t>ежедневной мотивации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027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052736"/>
            <a:ext cx="655272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800" dirty="0">
                <a:latin typeface="+mj-lt"/>
                <a:ea typeface="+mj-ea"/>
                <a:cs typeface="+mj-cs"/>
              </a:rPr>
              <a:t>История одного из участников опроса</a:t>
            </a:r>
            <a:r>
              <a:rPr lang="ru-RU" sz="2800" dirty="0" smtClean="0">
                <a:latin typeface="+mj-lt"/>
                <a:ea typeface="+mj-ea"/>
                <a:cs typeface="+mj-cs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ru-RU" sz="2800" dirty="0">
              <a:latin typeface="+mj-lt"/>
              <a:ea typeface="+mj-ea"/>
              <a:cs typeface="+mj-cs"/>
            </a:endParaRPr>
          </a:p>
          <a:p>
            <a:pPr algn="just">
              <a:lnSpc>
                <a:spcPct val="150000"/>
              </a:lnSpc>
            </a:pPr>
            <a:r>
              <a:rPr lang="ru-RU" dirty="0">
                <a:latin typeface="+mj-lt"/>
                <a:ea typeface="+mj-ea"/>
                <a:cs typeface="+mj-cs"/>
              </a:rPr>
              <a:t>«Я пытался внедрить привычку делать зарядку по утрам. Для этого старался вставать утром пораньше и уделять 15-20 минут разминке. Но не получалось делать это </a:t>
            </a:r>
            <a:r>
              <a:rPr lang="ru-RU" dirty="0" smtClean="0">
                <a:latin typeface="+mj-lt"/>
                <a:ea typeface="+mj-ea"/>
                <a:cs typeface="+mj-cs"/>
              </a:rPr>
              <a:t>регулярно </a:t>
            </a:r>
            <a:r>
              <a:rPr lang="ru-RU" dirty="0">
                <a:latin typeface="+mj-lt"/>
                <a:ea typeface="+mj-ea"/>
                <a:cs typeface="+mj-cs"/>
              </a:rPr>
              <a:t>каждый день, были пропуски. Спустя неделю после начала внедрения привычки у меня пропала мотивация, стало сложнее. Думаю, что я не достиг желаемого результата из-за отсутствия мотивации и понимания как в трудные моменты замотивировать себя снова.»</a:t>
            </a:r>
          </a:p>
        </p:txBody>
      </p:sp>
    </p:spTree>
    <p:extLst>
      <p:ext uri="{BB962C8B-B14F-4D97-AF65-F5344CB8AC3E}">
        <p14:creationId xmlns:p14="http://schemas.microsoft.com/office/powerpoint/2010/main" val="2419539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11218"/>
          </a:xfrm>
        </p:spPr>
        <p:txBody>
          <a:bodyPr/>
          <a:lstStyle/>
          <a:p>
            <a:r>
              <a:rPr lang="ru-RU" dirty="0" smtClean="0"/>
              <a:t>Эффект </a:t>
            </a:r>
            <a:r>
              <a:rPr lang="ru-RU" dirty="0" err="1" smtClean="0"/>
              <a:t>тамагочи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772816"/>
            <a:ext cx="6196405" cy="3950253"/>
          </a:xfrm>
        </p:spPr>
        <p:txBody>
          <a:bodyPr>
            <a:normAutofit/>
          </a:bodyPr>
          <a:lstStyle/>
          <a:p>
            <a:pPr algn="just"/>
            <a:r>
              <a:rPr lang="ru-RU" sz="1800" dirty="0">
                <a:latin typeface="+mj-lt"/>
                <a:ea typeface="+mj-ea"/>
                <a:cs typeface="+mj-cs"/>
              </a:rPr>
              <a:t>Эффект </a:t>
            </a:r>
            <a:r>
              <a:rPr lang="ru-RU" sz="1800" dirty="0" err="1">
                <a:latin typeface="+mj-lt"/>
                <a:ea typeface="+mj-ea"/>
                <a:cs typeface="+mj-cs"/>
              </a:rPr>
              <a:t>тамагочи</a:t>
            </a:r>
            <a:r>
              <a:rPr lang="ru-RU" sz="1800" dirty="0">
                <a:latin typeface="+mj-lt"/>
                <a:ea typeface="+mj-ea"/>
                <a:cs typeface="+mj-cs"/>
              </a:rPr>
              <a:t> относится к концепции, которая связывает человеческое внимание и вовлеченность с уровнем заботы и ответственности за виртуального персонажа или объект. </a:t>
            </a:r>
          </a:p>
          <a:p>
            <a:pPr algn="just"/>
            <a:r>
              <a:rPr lang="ru-RU" sz="1800" dirty="0">
                <a:latin typeface="+mj-lt"/>
                <a:ea typeface="+mj-ea"/>
                <a:cs typeface="+mj-cs"/>
              </a:rPr>
              <a:t>Психологический эффект этой работы мозга может проявляться через:</a:t>
            </a:r>
          </a:p>
          <a:p>
            <a:pPr algn="just"/>
            <a:r>
              <a:rPr lang="ru-RU" sz="1800" dirty="0">
                <a:latin typeface="+mj-lt"/>
                <a:ea typeface="+mj-ea"/>
                <a:cs typeface="+mj-cs"/>
              </a:rPr>
              <a:t>1. Эмоциональную </a:t>
            </a:r>
            <a:r>
              <a:rPr lang="ru-RU" sz="1800" dirty="0">
                <a:latin typeface="+mj-lt"/>
                <a:ea typeface="+mj-ea"/>
                <a:cs typeface="+mj-cs"/>
              </a:rPr>
              <a:t>привязанность.</a:t>
            </a:r>
            <a:endParaRPr lang="ru-RU" sz="1800" dirty="0">
              <a:latin typeface="+mj-lt"/>
              <a:ea typeface="+mj-ea"/>
              <a:cs typeface="+mj-cs"/>
            </a:endParaRPr>
          </a:p>
          <a:p>
            <a:pPr algn="just"/>
            <a:r>
              <a:rPr lang="ru-RU" sz="1800" dirty="0">
                <a:latin typeface="+mj-lt"/>
                <a:ea typeface="+mj-ea"/>
                <a:cs typeface="+mj-cs"/>
              </a:rPr>
              <a:t>2. Чувство </a:t>
            </a:r>
            <a:r>
              <a:rPr lang="ru-RU" sz="1800" dirty="0">
                <a:latin typeface="+mj-lt"/>
                <a:ea typeface="+mj-ea"/>
                <a:cs typeface="+mj-cs"/>
              </a:rPr>
              <a:t>ответственности.</a:t>
            </a:r>
            <a:endParaRPr lang="ru-RU" sz="1800" dirty="0">
              <a:latin typeface="+mj-lt"/>
              <a:ea typeface="+mj-ea"/>
              <a:cs typeface="+mj-cs"/>
            </a:endParaRPr>
          </a:p>
          <a:p>
            <a:pPr algn="just"/>
            <a:r>
              <a:rPr lang="ru-RU" sz="1800" dirty="0">
                <a:latin typeface="+mj-lt"/>
                <a:ea typeface="+mj-ea"/>
                <a:cs typeface="+mj-cs"/>
              </a:rPr>
              <a:t>3. Мотивация и </a:t>
            </a:r>
            <a:r>
              <a:rPr lang="ru-RU" sz="1800" dirty="0">
                <a:latin typeface="+mj-lt"/>
                <a:ea typeface="+mj-ea"/>
                <a:cs typeface="+mj-cs"/>
              </a:rPr>
              <a:t>вовлеченность.</a:t>
            </a:r>
          </a:p>
          <a:p>
            <a:pPr algn="just"/>
            <a:r>
              <a:rPr lang="ru-RU" sz="1800" dirty="0">
                <a:latin typeface="+mj-lt"/>
                <a:ea typeface="+mj-ea"/>
                <a:cs typeface="+mj-cs"/>
              </a:rPr>
              <a:t>За 2022 год продажи </a:t>
            </a:r>
            <a:r>
              <a:rPr lang="ru-RU" sz="1800" dirty="0" err="1">
                <a:latin typeface="+mj-lt"/>
                <a:ea typeface="+mj-ea"/>
                <a:cs typeface="+mj-cs"/>
              </a:rPr>
              <a:t>тамагочи</a:t>
            </a:r>
            <a:r>
              <a:rPr lang="ru-RU" sz="1800" dirty="0">
                <a:latin typeface="+mj-lt"/>
                <a:ea typeface="+mj-ea"/>
                <a:cs typeface="+mj-cs"/>
              </a:rPr>
              <a:t> увеличилось на 338%, что означает повышенный интерес пользователей к нашему продукту</a:t>
            </a:r>
            <a:endParaRPr lang="ru-RU" sz="18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5887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Контакты: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vk.com/alina_505_a</a:t>
            </a:r>
            <a:endParaRPr lang="ru-RU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dirty="0" smtClean="0"/>
              <a:t>445390</a:t>
            </a:r>
            <a:r>
              <a:rPr lang="en-US" dirty="0" smtClean="0"/>
              <a:t>@mail.ru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24698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209</TotalTime>
  <Words>507</Words>
  <Application>Microsoft Office PowerPoint</Application>
  <PresentationFormat>Экран (4:3)</PresentationFormat>
  <Paragraphs>85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Кнопка</vt:lpstr>
      <vt:lpstr>Мобильное приложение «Мотивационный питомец»</vt:lpstr>
      <vt:lpstr>Научно-техническое решение</vt:lpstr>
      <vt:lpstr>Бизнес-модель</vt:lpstr>
      <vt:lpstr>Рынок</vt:lpstr>
      <vt:lpstr>Основные конкуренты</vt:lpstr>
      <vt:lpstr>Опрос</vt:lpstr>
      <vt:lpstr>Презентация PowerPoint</vt:lpstr>
      <vt:lpstr>Эффект тамагочи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Alina</cp:lastModifiedBy>
  <cp:revision>9</cp:revision>
  <dcterms:created xsi:type="dcterms:W3CDTF">2023-12-05T05:23:53Z</dcterms:created>
  <dcterms:modified xsi:type="dcterms:W3CDTF">2023-12-05T10:56:57Z</dcterms:modified>
</cp:coreProperties>
</file>