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67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y="6858000" cx="12192000"/>
  <p:notesSz cx="6858000" cy="9144000"/>
  <p:embeddedFontLst>
    <p:embeddedFont>
      <p:font typeface="Raleway"/>
      <p:regular r:id="rId24"/>
      <p:bold r:id="rId25"/>
      <p:italic r:id="rId26"/>
      <p:boldItalic r:id="rId2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797">
          <p15:clr>
            <a:srgbClr val="9AA0A6"/>
          </p15:clr>
        </p15:guide>
        <p15:guide id="2" pos="3976">
          <p15:clr>
            <a:srgbClr val="9AA0A6"/>
          </p15:clr>
        </p15:guide>
        <p15:guide id="3" pos="257">
          <p15:clr>
            <a:srgbClr val="9AA0A6"/>
          </p15:clr>
        </p15:guide>
        <p15:guide id="4" pos="7423">
          <p15:clr>
            <a:srgbClr val="9AA0A6"/>
          </p15:clr>
        </p15:guide>
        <p15:guide id="5" orient="horz" pos="2636">
          <p15:clr>
            <a:srgbClr val="9AA0A6"/>
          </p15:clr>
        </p15:guide>
        <p15:guide id="6" orient="horz" pos="278">
          <p15:clr>
            <a:srgbClr val="9AA0A6"/>
          </p15:clr>
        </p15:guide>
        <p15:guide id="7" orient="horz" pos="822">
          <p15:clr>
            <a:srgbClr val="9AA0A6"/>
          </p15:clr>
        </p15:guide>
        <p15:guide id="8" pos="2116">
          <p15:clr>
            <a:srgbClr val="9AA0A6"/>
          </p15:clr>
        </p15:guide>
        <p15:guide id="9" orient="horz" pos="2478">
          <p15:clr>
            <a:srgbClr val="9AA0A6"/>
          </p15:clr>
        </p15:guide>
        <p15:guide id="10" pos="2865">
          <p15:clr>
            <a:srgbClr val="9AA0A6"/>
          </p15:clr>
        </p15:guide>
        <p15:guide id="11" pos="5382">
          <p15:clr>
            <a:srgbClr val="9AA0A6"/>
          </p15:clr>
        </p15:guide>
        <p15:guide id="12" pos="3500">
          <p15:clr>
            <a:srgbClr val="9AA0A6"/>
          </p15:clr>
        </p15:guide>
        <p15:guide id="13" orient="horz" pos="958">
          <p15:clr>
            <a:srgbClr val="9AA0A6"/>
          </p15:clr>
        </p15:guide>
        <p15:guide id="14" orient="horz" pos="2999">
          <p15:clr>
            <a:srgbClr val="9AA0A6"/>
          </p15:clr>
        </p15:guide>
        <p15:guide id="15" orient="horz" pos="4042">
          <p15:clr>
            <a:srgbClr val="9AA0A6"/>
          </p15:clr>
        </p15:guide>
        <p15:guide id="16" orient="horz" pos="3816">
          <p15:clr>
            <a:srgbClr val="9AA0A6"/>
          </p15:clr>
        </p15:guide>
      </p15:sldGuideLst>
    </p:ext>
    <p:ext uri="http://customooxmlschemas.google.com/">
      <go:slidesCustomData xmlns:go="http://customooxmlschemas.google.com/" r:id="rId28" roundtripDataSignature="AMtx7miz5uhGfVXLwMU9l2Z4MMy5WMItW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797" orient="horz"/>
        <p:guide pos="3976"/>
        <p:guide pos="257"/>
        <p:guide pos="7423"/>
        <p:guide pos="2636" orient="horz"/>
        <p:guide pos="278" orient="horz"/>
        <p:guide pos="822" orient="horz"/>
        <p:guide pos="2116"/>
        <p:guide pos="2478" orient="horz"/>
        <p:guide pos="2865"/>
        <p:guide pos="5382"/>
        <p:guide pos="3500"/>
        <p:guide pos="958" orient="horz"/>
        <p:guide pos="2999" orient="horz"/>
        <p:guide pos="4042" orient="horz"/>
        <p:guide pos="3816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font" Target="fonts/Raleway-regular.fntdata"/><Relationship Id="rId23" Type="http://schemas.openxmlformats.org/officeDocument/2006/relationships/slide" Target="slides/slide1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6" Type="http://schemas.openxmlformats.org/officeDocument/2006/relationships/font" Target="fonts/Raleway-italic.fntdata"/><Relationship Id="rId25" Type="http://schemas.openxmlformats.org/officeDocument/2006/relationships/font" Target="fonts/Raleway-bold.fntdata"/><Relationship Id="rId28" Type="http://customschemas.google.com/relationships/presentationmetadata" Target="metadata"/><Relationship Id="rId27" Type="http://schemas.openxmlformats.org/officeDocument/2006/relationships/font" Target="fonts/Raleway-boldItalic.fnt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" name="Google Shape;193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5" name="Google Shape;205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" name="Google Shape;212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" name="Google Shape;219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" name="Google Shape;226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4" name="Google Shape;234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0" name="Google Shape;240;p1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6" name="Google Shape;246;p2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2" name="Google Shape;252;p2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8" name="Google Shape;258;p2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4" name="Google Shape;264;p2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0" name="Google Shape;270;p2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6" name="Google Shape;276;p2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2" name="Google Shape;282;p2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8" name="Google Shape;288;p2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4" name="Google Shape;294;p2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jp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1.png"/><Relationship Id="rId4" Type="http://schemas.openxmlformats.org/officeDocument/2006/relationships/image" Target="../media/image10.png"/><Relationship Id="rId5" Type="http://schemas.openxmlformats.org/officeDocument/2006/relationships/image" Target="../media/image3.png"/><Relationship Id="rId6" Type="http://schemas.openxmlformats.org/officeDocument/2006/relationships/image" Target="../media/image2.png"/><Relationship Id="rId7" Type="http://schemas.openxmlformats.org/officeDocument/2006/relationships/image" Target="../media/image5.jp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Relationship Id="rId3" Type="http://schemas.openxmlformats.org/officeDocument/2006/relationships/image" Target="../media/image7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Relationship Id="rId3" Type="http://schemas.openxmlformats.org/officeDocument/2006/relationships/image" Target="../media/image7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10.png"/><Relationship Id="rId4" Type="http://schemas.openxmlformats.org/officeDocument/2006/relationships/image" Target="../media/image3.png"/><Relationship Id="rId5" Type="http://schemas.openxmlformats.org/officeDocument/2006/relationships/image" Target="../media/image2.png"/><Relationship Id="rId6" Type="http://schemas.openxmlformats.org/officeDocument/2006/relationships/image" Target="../media/image7.png"/><Relationship Id="rId7" Type="http://schemas.openxmlformats.org/officeDocument/2006/relationships/image" Target="../media/image5.jp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4.png"/><Relationship Id="rId3" Type="http://schemas.openxmlformats.org/officeDocument/2006/relationships/image" Target="../media/image1.png"/><Relationship Id="rId4" Type="http://schemas.openxmlformats.org/officeDocument/2006/relationships/image" Target="../media/image10.png"/><Relationship Id="rId5" Type="http://schemas.openxmlformats.org/officeDocument/2006/relationships/image" Target="../media/image3.png"/><Relationship Id="rId6" Type="http://schemas.openxmlformats.org/officeDocument/2006/relationships/image" Target="../media/image2.png"/><Relationship Id="rId7" Type="http://schemas.openxmlformats.org/officeDocument/2006/relationships/image" Target="../media/image15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Пустой слайд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0"/>
          <p:cNvSpPr/>
          <p:nvPr/>
        </p:nvSpPr>
        <p:spPr>
          <a:xfrm>
            <a:off x="1" y="3908437"/>
            <a:ext cx="4057175" cy="2949563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1"/>
              <a:buFont typeface="Arial"/>
              <a:buNone/>
            </a:pPr>
            <a:r>
              <a:t/>
            </a:r>
            <a:endParaRPr b="0" i="0" sz="1351" u="none" cap="none" strike="noStrik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" name="Google Shape;13;p30"/>
          <p:cNvSpPr/>
          <p:nvPr/>
        </p:nvSpPr>
        <p:spPr>
          <a:xfrm>
            <a:off x="4027506" y="5927333"/>
            <a:ext cx="8164495" cy="930667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4" name="Google Shape;14;p30"/>
          <p:cNvSpPr/>
          <p:nvPr/>
        </p:nvSpPr>
        <p:spPr>
          <a:xfrm>
            <a:off x="4027405" y="3908439"/>
            <a:ext cx="4725063" cy="201857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1"/>
              <a:buFont typeface="Arial"/>
              <a:buNone/>
            </a:pPr>
            <a:r>
              <a:t/>
            </a:r>
            <a:endParaRPr b="0" i="0" sz="1351" u="none" cap="none" strike="noStrik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5" name="Google Shape;15;p30"/>
          <p:cNvSpPr/>
          <p:nvPr/>
        </p:nvSpPr>
        <p:spPr>
          <a:xfrm>
            <a:off x="8669221" y="3908439"/>
            <a:ext cx="3522780" cy="2018572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1"/>
              <a:buFont typeface="Arial"/>
              <a:buNone/>
            </a:pPr>
            <a:r>
              <a:t/>
            </a:r>
            <a:endParaRPr b="0" i="0" sz="1351" u="none" cap="none" strike="noStrik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6" name="Google Shape;16;p30"/>
          <p:cNvSpPr/>
          <p:nvPr/>
        </p:nvSpPr>
        <p:spPr>
          <a:xfrm>
            <a:off x="8669221" y="1"/>
            <a:ext cx="3522780" cy="39093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1"/>
              <a:buFont typeface="Arial"/>
              <a:buNone/>
            </a:pPr>
            <a:r>
              <a:t/>
            </a:r>
            <a:endParaRPr b="0" i="0" sz="1351" u="none" cap="none" strike="noStrik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7" name="Google Shape;17;p3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39382" y="450644"/>
            <a:ext cx="1645923" cy="43205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8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53499" y="498736"/>
            <a:ext cx="1137668" cy="3487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9;p30"/>
          <p:cNvPicPr preferRelativeResize="0"/>
          <p:nvPr/>
        </p:nvPicPr>
        <p:blipFill rotWithShape="1">
          <a:blip r:embed="rId4">
            <a:alphaModFix/>
          </a:blip>
          <a:srcRect b="91527" l="-1" r="94682" t="0"/>
          <a:stretch/>
        </p:blipFill>
        <p:spPr>
          <a:xfrm>
            <a:off x="3588199" y="345962"/>
            <a:ext cx="753824" cy="641418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20;p3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144417" y="666671"/>
            <a:ext cx="2572388" cy="2530561"/>
          </a:xfrm>
          <a:custGeom>
            <a:rect b="b" l="l" r="r" t="t"/>
            <a:pathLst>
              <a:path extrusionOk="0" h="3457575" w="3514725">
                <a:moveTo>
                  <a:pt x="0" y="0"/>
                </a:moveTo>
                <a:lnTo>
                  <a:pt x="3514725" y="0"/>
                </a:lnTo>
                <a:lnTo>
                  <a:pt x="3514725" y="3457575"/>
                </a:lnTo>
                <a:lnTo>
                  <a:pt x="0" y="3457575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21" name="Google Shape;21;p3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434697" y="112570"/>
            <a:ext cx="849028" cy="13335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_Пустой слайд">
  <p:cSld name="6_Пустой слайд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oogle Shape;23;p31"/>
          <p:cNvGrpSpPr/>
          <p:nvPr/>
        </p:nvGrpSpPr>
        <p:grpSpPr>
          <a:xfrm>
            <a:off x="0" y="318239"/>
            <a:ext cx="2624903" cy="123086"/>
            <a:chOff x="0" y="556376"/>
            <a:chExt cx="2624903" cy="369327"/>
          </a:xfrm>
        </p:grpSpPr>
        <p:sp>
          <p:nvSpPr>
            <p:cNvPr id="24" name="Google Shape;24;p31"/>
            <p:cNvSpPr/>
            <p:nvPr/>
          </p:nvSpPr>
          <p:spPr>
            <a:xfrm>
              <a:off x="0" y="556376"/>
              <a:ext cx="1294463" cy="36932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aleway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25" name="Google Shape;25;p31"/>
            <p:cNvSpPr/>
            <p:nvPr/>
          </p:nvSpPr>
          <p:spPr>
            <a:xfrm>
              <a:off x="336583" y="556376"/>
              <a:ext cx="1294463" cy="36932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aleway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26" name="Google Shape;26;p31"/>
            <p:cNvSpPr/>
            <p:nvPr/>
          </p:nvSpPr>
          <p:spPr>
            <a:xfrm>
              <a:off x="673165" y="556376"/>
              <a:ext cx="1294463" cy="36932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aleway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27" name="Google Shape;27;p31"/>
            <p:cNvSpPr/>
            <p:nvPr/>
          </p:nvSpPr>
          <p:spPr>
            <a:xfrm>
              <a:off x="993857" y="556376"/>
              <a:ext cx="1294463" cy="36932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aleway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28" name="Google Shape;28;p31"/>
            <p:cNvSpPr/>
            <p:nvPr/>
          </p:nvSpPr>
          <p:spPr>
            <a:xfrm>
              <a:off x="1330440" y="556376"/>
              <a:ext cx="1294463" cy="36932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aleway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sp>
        <p:nvSpPr>
          <p:cNvPr id="29" name="Google Shape;29;p31"/>
          <p:cNvSpPr/>
          <p:nvPr/>
        </p:nvSpPr>
        <p:spPr>
          <a:xfrm>
            <a:off x="2" y="6351157"/>
            <a:ext cx="656167" cy="50684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1"/>
              <a:buFont typeface="Arial"/>
              <a:buNone/>
            </a:pPr>
            <a:r>
              <a:t/>
            </a:r>
            <a:endParaRPr b="0" i="0" sz="1351" u="none" cap="none" strike="noStrik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0" name="Google Shape;30;p31"/>
          <p:cNvSpPr txBox="1"/>
          <p:nvPr/>
        </p:nvSpPr>
        <p:spPr>
          <a:xfrm>
            <a:off x="732050" y="6457497"/>
            <a:ext cx="4333702" cy="2819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77500" lnSpcReduction="20000"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BFBFBF"/>
              </a:buClr>
              <a:buSzPct val="129032"/>
              <a:buFont typeface="Arial"/>
              <a:buNone/>
            </a:pPr>
            <a:r>
              <a:rPr b="1" i="0" lang="ru-RU" sz="1000" u="none" cap="none" strike="noStrike">
                <a:solidFill>
                  <a:srgbClr val="BFBFBF"/>
                </a:solidFill>
                <a:latin typeface="Raleway"/>
                <a:ea typeface="Raleway"/>
                <a:cs typeface="Raleway"/>
                <a:sym typeface="Raleway"/>
              </a:rPr>
              <a:t>Пространство развития студенческого технологического предпринимательства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" name="Google Shape;31;p31"/>
          <p:cNvSpPr/>
          <p:nvPr/>
        </p:nvSpPr>
        <p:spPr>
          <a:xfrm>
            <a:off x="11535831" y="6380286"/>
            <a:ext cx="656167" cy="506843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1"/>
              <a:buFont typeface="Arial"/>
              <a:buNone/>
            </a:pPr>
            <a:r>
              <a:t/>
            </a:r>
            <a:endParaRPr b="0" i="0" sz="1351" u="none" cap="none" strike="noStrik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2" name="Google Shape;32;p31"/>
          <p:cNvSpPr txBox="1"/>
          <p:nvPr/>
        </p:nvSpPr>
        <p:spPr>
          <a:xfrm>
            <a:off x="11615868" y="6457497"/>
            <a:ext cx="488231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b="0" i="0" lang="ru-RU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Изображение выглядит как символ, круг, Графика, логотип&#10;&#10;Автоматически созданное описание" id="33" name="Google Shape;33;p3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22850" y="6418827"/>
            <a:ext cx="410469" cy="40379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34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989735" y="588227"/>
            <a:ext cx="1072936" cy="281646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3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28818" y="472068"/>
            <a:ext cx="609248" cy="480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36;p31"/>
          <p:cNvPicPr preferRelativeResize="0"/>
          <p:nvPr/>
        </p:nvPicPr>
        <p:blipFill rotWithShape="1">
          <a:blip r:embed="rId5">
            <a:alphaModFix/>
          </a:blip>
          <a:srcRect b="91527" l="-1" r="94682" t="0"/>
          <a:stretch/>
        </p:blipFill>
        <p:spPr>
          <a:xfrm>
            <a:off x="10048803" y="472068"/>
            <a:ext cx="564213" cy="480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37;p3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843174" y="533870"/>
            <a:ext cx="927519" cy="284297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Google Shape;38;p3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9210842" y="242674"/>
            <a:ext cx="619318" cy="9727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3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3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42" name="Google Shape;42;p3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3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3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3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3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3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3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3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34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34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54" name="Google Shape;54;p3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3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3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3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35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0" name="Google Shape;60;p35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1" name="Google Shape;61;p3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3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3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36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36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7" name="Google Shape;67;p36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8" name="Google Shape;68;p36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9" name="Google Shape;69;p36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0" name="Google Shape;70;p3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3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3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3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3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3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3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>
  <p:cSld name="Пустой слайд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3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3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Пустой слайд">
  <p:cSld name="1_Пустой слайд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83;p3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938144" y="142068"/>
            <a:ext cx="994281" cy="78348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4" name="Google Shape;84;p39"/>
          <p:cNvGrpSpPr/>
          <p:nvPr/>
        </p:nvGrpSpPr>
        <p:grpSpPr>
          <a:xfrm>
            <a:off x="2" y="724036"/>
            <a:ext cx="2624903" cy="123086"/>
            <a:chOff x="0" y="556376"/>
            <a:chExt cx="2624903" cy="369327"/>
          </a:xfrm>
        </p:grpSpPr>
        <p:sp>
          <p:nvSpPr>
            <p:cNvPr id="85" name="Google Shape;85;p39"/>
            <p:cNvSpPr/>
            <p:nvPr/>
          </p:nvSpPr>
          <p:spPr>
            <a:xfrm>
              <a:off x="0" y="556376"/>
              <a:ext cx="1294463" cy="36932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aleway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86" name="Google Shape;86;p39"/>
            <p:cNvSpPr/>
            <p:nvPr/>
          </p:nvSpPr>
          <p:spPr>
            <a:xfrm>
              <a:off x="336583" y="556376"/>
              <a:ext cx="1294463" cy="36932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aleway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87" name="Google Shape;87;p39"/>
            <p:cNvSpPr/>
            <p:nvPr/>
          </p:nvSpPr>
          <p:spPr>
            <a:xfrm>
              <a:off x="673165" y="556376"/>
              <a:ext cx="1294463" cy="36932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aleway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88" name="Google Shape;88;p39"/>
            <p:cNvSpPr/>
            <p:nvPr/>
          </p:nvSpPr>
          <p:spPr>
            <a:xfrm>
              <a:off x="993857" y="556376"/>
              <a:ext cx="1294463" cy="36932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aleway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89" name="Google Shape;89;p39"/>
            <p:cNvSpPr/>
            <p:nvPr/>
          </p:nvSpPr>
          <p:spPr>
            <a:xfrm>
              <a:off x="1330440" y="556376"/>
              <a:ext cx="1294463" cy="36932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aleway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sp>
        <p:nvSpPr>
          <p:cNvPr id="90" name="Google Shape;90;p39"/>
          <p:cNvSpPr/>
          <p:nvPr/>
        </p:nvSpPr>
        <p:spPr>
          <a:xfrm>
            <a:off x="2" y="6351157"/>
            <a:ext cx="656167" cy="50684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1"/>
              <a:buFont typeface="Arial"/>
              <a:buNone/>
            </a:pPr>
            <a:r>
              <a:t/>
            </a:r>
            <a:endParaRPr b="0" i="0" sz="1351" u="none" cap="none" strike="noStrik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91" name="Google Shape;91;p39"/>
          <p:cNvSpPr txBox="1"/>
          <p:nvPr/>
        </p:nvSpPr>
        <p:spPr>
          <a:xfrm>
            <a:off x="732050" y="6457497"/>
            <a:ext cx="4333702" cy="2819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77500" lnSpcReduction="20000"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BFBFBF"/>
              </a:buClr>
              <a:buSzPct val="129032"/>
              <a:buFont typeface="Arial"/>
              <a:buNone/>
            </a:pPr>
            <a:r>
              <a:rPr b="1" i="0" lang="ru-RU" sz="1000" u="none" cap="none" strike="noStrike">
                <a:solidFill>
                  <a:srgbClr val="BFBFBF"/>
                </a:solidFill>
                <a:latin typeface="Raleway"/>
                <a:ea typeface="Raleway"/>
                <a:cs typeface="Raleway"/>
                <a:sym typeface="Raleway"/>
              </a:rPr>
              <a:t>Пространство развития студенческого технологического предпринимательства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39"/>
          <p:cNvSpPr/>
          <p:nvPr/>
        </p:nvSpPr>
        <p:spPr>
          <a:xfrm>
            <a:off x="11535831" y="6380286"/>
            <a:ext cx="656167" cy="506843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1"/>
              <a:buFont typeface="Arial"/>
              <a:buNone/>
            </a:pPr>
            <a:r>
              <a:t/>
            </a:r>
            <a:endParaRPr b="0" i="0" sz="1351" u="none" cap="none" strike="noStrik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93" name="Google Shape;93;p39"/>
          <p:cNvSpPr txBox="1"/>
          <p:nvPr/>
        </p:nvSpPr>
        <p:spPr>
          <a:xfrm>
            <a:off x="11615868" y="6457497"/>
            <a:ext cx="488231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b="0" i="0" lang="ru-RU" sz="1400" u="none" cap="none" strike="noStrik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‹#›</a:t>
            </a:fld>
            <a:endParaRPr b="0" i="0" sz="14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descr="Изображение выглядит как символ, круг, Графика, логотип&#10;&#10;Автоматически созданное описание" id="94" name="Google Shape;94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2850" y="6418827"/>
            <a:ext cx="410469" cy="4037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Пустой слайд">
  <p:cSld name="2_Пустой слайд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40"/>
          <p:cNvSpPr/>
          <p:nvPr/>
        </p:nvSpPr>
        <p:spPr>
          <a:xfrm>
            <a:off x="2" y="6351157"/>
            <a:ext cx="656167" cy="50684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1"/>
              <a:buFont typeface="Arial"/>
              <a:buNone/>
            </a:pPr>
            <a:r>
              <a:t/>
            </a:r>
            <a:endParaRPr b="0" i="0" sz="1351" u="none" cap="none" strike="noStrik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97" name="Google Shape;97;p4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938144" y="142068"/>
            <a:ext cx="994281" cy="78348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8" name="Google Shape;98;p40"/>
          <p:cNvGrpSpPr/>
          <p:nvPr/>
        </p:nvGrpSpPr>
        <p:grpSpPr>
          <a:xfrm>
            <a:off x="0" y="379782"/>
            <a:ext cx="2624903" cy="123086"/>
            <a:chOff x="0" y="556376"/>
            <a:chExt cx="2624903" cy="369327"/>
          </a:xfrm>
        </p:grpSpPr>
        <p:sp>
          <p:nvSpPr>
            <p:cNvPr id="99" name="Google Shape;99;p40"/>
            <p:cNvSpPr/>
            <p:nvPr/>
          </p:nvSpPr>
          <p:spPr>
            <a:xfrm>
              <a:off x="0" y="556376"/>
              <a:ext cx="1294463" cy="36932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aleway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00" name="Google Shape;100;p40"/>
            <p:cNvSpPr/>
            <p:nvPr/>
          </p:nvSpPr>
          <p:spPr>
            <a:xfrm>
              <a:off x="336583" y="556376"/>
              <a:ext cx="1294463" cy="36932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aleway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01" name="Google Shape;101;p40"/>
            <p:cNvSpPr/>
            <p:nvPr/>
          </p:nvSpPr>
          <p:spPr>
            <a:xfrm>
              <a:off x="673165" y="556376"/>
              <a:ext cx="1294463" cy="36932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aleway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02" name="Google Shape;102;p40"/>
            <p:cNvSpPr/>
            <p:nvPr/>
          </p:nvSpPr>
          <p:spPr>
            <a:xfrm>
              <a:off x="993857" y="556376"/>
              <a:ext cx="1294463" cy="36932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aleway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03" name="Google Shape;103;p40"/>
            <p:cNvSpPr/>
            <p:nvPr/>
          </p:nvSpPr>
          <p:spPr>
            <a:xfrm>
              <a:off x="1330440" y="556376"/>
              <a:ext cx="1294463" cy="36932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aleway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sp>
        <p:nvSpPr>
          <p:cNvPr id="104" name="Google Shape;104;p40"/>
          <p:cNvSpPr txBox="1"/>
          <p:nvPr/>
        </p:nvSpPr>
        <p:spPr>
          <a:xfrm>
            <a:off x="732050" y="6457497"/>
            <a:ext cx="4333702" cy="2819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77500" lnSpcReduction="20000"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BFBFBF"/>
              </a:buClr>
              <a:buSzPct val="129032"/>
              <a:buFont typeface="Arial"/>
              <a:buNone/>
            </a:pPr>
            <a:r>
              <a:rPr b="1" i="0" lang="ru-RU" sz="1000" u="none" cap="none" strike="noStrike">
                <a:solidFill>
                  <a:srgbClr val="BFBFBF"/>
                </a:solidFill>
                <a:latin typeface="Raleway"/>
                <a:ea typeface="Raleway"/>
                <a:cs typeface="Raleway"/>
                <a:sym typeface="Raleway"/>
              </a:rPr>
              <a:t>Пространство развития студенческого технологического предпринимательства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" name="Google Shape;105;p40"/>
          <p:cNvSpPr/>
          <p:nvPr/>
        </p:nvSpPr>
        <p:spPr>
          <a:xfrm>
            <a:off x="11535831" y="6380286"/>
            <a:ext cx="656167" cy="506843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1"/>
              <a:buFont typeface="Arial"/>
              <a:buNone/>
            </a:pPr>
            <a:r>
              <a:t/>
            </a:r>
            <a:endParaRPr b="0" i="0" sz="1351" u="none" cap="none" strike="noStrik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06" name="Google Shape;106;p40"/>
          <p:cNvSpPr txBox="1"/>
          <p:nvPr/>
        </p:nvSpPr>
        <p:spPr>
          <a:xfrm>
            <a:off x="11615868" y="6457497"/>
            <a:ext cx="488231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b="0" i="0" lang="ru-RU" sz="1400" u="none" cap="none" strike="noStrik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‹#›</a:t>
            </a:fld>
            <a:endParaRPr b="0" i="0" sz="14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descr="Изображение выглядит как символ, круг, Графика, логотип&#10;&#10;Автоматически созданное описание" id="107" name="Google Shape;107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2850" y="6418827"/>
            <a:ext cx="410469" cy="4037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Пустой слайд">
  <p:cSld name="3_Пустой слайд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41"/>
          <p:cNvSpPr/>
          <p:nvPr/>
        </p:nvSpPr>
        <p:spPr>
          <a:xfrm>
            <a:off x="10756900" y="6351157"/>
            <a:ext cx="1435100" cy="512763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1"/>
              <a:buFont typeface="Arial"/>
              <a:buNone/>
            </a:pPr>
            <a:r>
              <a:t/>
            </a:r>
            <a:endParaRPr b="0" i="0" sz="1351" u="none" cap="none" strike="noStrik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10" name="Google Shape;110;p41"/>
          <p:cNvSpPr/>
          <p:nvPr/>
        </p:nvSpPr>
        <p:spPr>
          <a:xfrm>
            <a:off x="2" y="6351157"/>
            <a:ext cx="656167" cy="506843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1"/>
              <a:buFont typeface="Arial"/>
              <a:buNone/>
            </a:pPr>
            <a:r>
              <a:t/>
            </a:r>
            <a:endParaRPr b="0" i="0" sz="1351" u="none" cap="none" strike="noStrik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grpSp>
        <p:nvGrpSpPr>
          <p:cNvPr id="111" name="Google Shape;111;p41"/>
          <p:cNvGrpSpPr/>
          <p:nvPr/>
        </p:nvGrpSpPr>
        <p:grpSpPr>
          <a:xfrm>
            <a:off x="0" y="379782"/>
            <a:ext cx="2624903" cy="123086"/>
            <a:chOff x="0" y="556376"/>
            <a:chExt cx="2624903" cy="369327"/>
          </a:xfrm>
        </p:grpSpPr>
        <p:sp>
          <p:nvSpPr>
            <p:cNvPr id="112" name="Google Shape;112;p41"/>
            <p:cNvSpPr/>
            <p:nvPr/>
          </p:nvSpPr>
          <p:spPr>
            <a:xfrm>
              <a:off x="0" y="556376"/>
              <a:ext cx="1294463" cy="36932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aleway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13" name="Google Shape;113;p41"/>
            <p:cNvSpPr/>
            <p:nvPr/>
          </p:nvSpPr>
          <p:spPr>
            <a:xfrm>
              <a:off x="336583" y="556376"/>
              <a:ext cx="1294463" cy="36932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aleway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14" name="Google Shape;114;p41"/>
            <p:cNvSpPr/>
            <p:nvPr/>
          </p:nvSpPr>
          <p:spPr>
            <a:xfrm>
              <a:off x="673165" y="556376"/>
              <a:ext cx="1294463" cy="36932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aleway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15" name="Google Shape;115;p41"/>
            <p:cNvSpPr/>
            <p:nvPr/>
          </p:nvSpPr>
          <p:spPr>
            <a:xfrm>
              <a:off x="993857" y="556376"/>
              <a:ext cx="1294463" cy="36932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aleway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16" name="Google Shape;116;p41"/>
            <p:cNvSpPr/>
            <p:nvPr/>
          </p:nvSpPr>
          <p:spPr>
            <a:xfrm>
              <a:off x="1330440" y="556376"/>
              <a:ext cx="1294463" cy="36932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aleway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sp>
        <p:nvSpPr>
          <p:cNvPr id="117" name="Google Shape;117;p41"/>
          <p:cNvSpPr txBox="1"/>
          <p:nvPr/>
        </p:nvSpPr>
        <p:spPr>
          <a:xfrm>
            <a:off x="732050" y="6457497"/>
            <a:ext cx="4333702" cy="2819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BFBFBF"/>
              </a:buClr>
              <a:buSzPts val="1000"/>
              <a:buFont typeface="Arial"/>
              <a:buNone/>
            </a:pPr>
            <a:r>
              <a:rPr b="1" i="0" lang="ru-RU" sz="1000" u="none" cap="none" strike="noStrike">
                <a:solidFill>
                  <a:srgbClr val="BFBFBF"/>
                </a:solidFill>
                <a:latin typeface="Raleway"/>
                <a:ea typeface="Raleway"/>
                <a:cs typeface="Raleway"/>
                <a:sym typeface="Raleway"/>
              </a:rPr>
              <a:t>Проектная сессия. Тренинги предпринимательских компетенций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8" name="Google Shape;118;p4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998202" y="6440441"/>
            <a:ext cx="974724" cy="292484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41"/>
          <p:cNvSpPr txBox="1"/>
          <p:nvPr/>
        </p:nvSpPr>
        <p:spPr>
          <a:xfrm>
            <a:off x="80039" y="6428368"/>
            <a:ext cx="488231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b="0" i="0" lang="ru-RU" sz="1400" u="none" cap="none" strike="noStrik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‹#›</a:t>
            </a:fld>
            <a:endParaRPr b="0" i="0" sz="14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_Пустой слайд">
  <p:cSld name="5_Пустой слайд"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1" name="Google Shape;121;p42"/>
          <p:cNvGrpSpPr/>
          <p:nvPr/>
        </p:nvGrpSpPr>
        <p:grpSpPr>
          <a:xfrm>
            <a:off x="0" y="318239"/>
            <a:ext cx="2624903" cy="123086"/>
            <a:chOff x="0" y="556376"/>
            <a:chExt cx="2624903" cy="369327"/>
          </a:xfrm>
        </p:grpSpPr>
        <p:sp>
          <p:nvSpPr>
            <p:cNvPr id="122" name="Google Shape;122;p42"/>
            <p:cNvSpPr/>
            <p:nvPr/>
          </p:nvSpPr>
          <p:spPr>
            <a:xfrm>
              <a:off x="0" y="556376"/>
              <a:ext cx="1294463" cy="36932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aleway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23" name="Google Shape;123;p42"/>
            <p:cNvSpPr/>
            <p:nvPr/>
          </p:nvSpPr>
          <p:spPr>
            <a:xfrm>
              <a:off x="336583" y="556376"/>
              <a:ext cx="1294463" cy="36932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aleway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24" name="Google Shape;124;p42"/>
            <p:cNvSpPr/>
            <p:nvPr/>
          </p:nvSpPr>
          <p:spPr>
            <a:xfrm>
              <a:off x="673165" y="556376"/>
              <a:ext cx="1294463" cy="36932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aleway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25" name="Google Shape;125;p42"/>
            <p:cNvSpPr/>
            <p:nvPr/>
          </p:nvSpPr>
          <p:spPr>
            <a:xfrm>
              <a:off x="993857" y="556376"/>
              <a:ext cx="1294463" cy="36932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aleway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26" name="Google Shape;126;p42"/>
            <p:cNvSpPr/>
            <p:nvPr/>
          </p:nvSpPr>
          <p:spPr>
            <a:xfrm>
              <a:off x="1330440" y="556376"/>
              <a:ext cx="1294463" cy="36932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aleway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pic>
        <p:nvPicPr>
          <p:cNvPr id="127" name="Google Shape;127;p4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18791" y="588227"/>
            <a:ext cx="1072936" cy="2816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57874" y="472068"/>
            <a:ext cx="609248" cy="480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42"/>
          <p:cNvPicPr preferRelativeResize="0"/>
          <p:nvPr/>
        </p:nvPicPr>
        <p:blipFill rotWithShape="1">
          <a:blip r:embed="rId4">
            <a:alphaModFix/>
          </a:blip>
          <a:srcRect b="91527" l="-1" r="94682" t="0"/>
          <a:stretch/>
        </p:blipFill>
        <p:spPr>
          <a:xfrm>
            <a:off x="3477859" y="472068"/>
            <a:ext cx="564213" cy="480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4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272230" y="533870"/>
            <a:ext cx="927519" cy="284297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42"/>
          <p:cNvSpPr/>
          <p:nvPr/>
        </p:nvSpPr>
        <p:spPr>
          <a:xfrm>
            <a:off x="2" y="6351157"/>
            <a:ext cx="656167" cy="50684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1"/>
              <a:buFont typeface="Arial"/>
              <a:buNone/>
            </a:pPr>
            <a:r>
              <a:t/>
            </a:r>
            <a:endParaRPr b="0" i="0" sz="1351" u="none" cap="none" strike="noStrik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2" name="Google Shape;132;p42"/>
          <p:cNvSpPr txBox="1"/>
          <p:nvPr/>
        </p:nvSpPr>
        <p:spPr>
          <a:xfrm>
            <a:off x="732050" y="6457497"/>
            <a:ext cx="4333702" cy="2819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77500" lnSpcReduction="20000"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BFBFBF"/>
              </a:buClr>
              <a:buSzPct val="129032"/>
              <a:buFont typeface="Arial"/>
              <a:buNone/>
            </a:pPr>
            <a:r>
              <a:rPr b="1" i="0" lang="ru-RU" sz="1000" u="none" cap="none" strike="noStrike">
                <a:solidFill>
                  <a:srgbClr val="BFBFBF"/>
                </a:solidFill>
                <a:latin typeface="Raleway"/>
                <a:ea typeface="Raleway"/>
                <a:cs typeface="Raleway"/>
                <a:sym typeface="Raleway"/>
              </a:rPr>
              <a:t>Пространство развития студенческого технологического предпринимательства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Google Shape;133;p42"/>
          <p:cNvSpPr/>
          <p:nvPr/>
        </p:nvSpPr>
        <p:spPr>
          <a:xfrm>
            <a:off x="11535831" y="6380286"/>
            <a:ext cx="656167" cy="506843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1"/>
              <a:buFont typeface="Arial"/>
              <a:buNone/>
            </a:pPr>
            <a:r>
              <a:t/>
            </a:r>
            <a:endParaRPr b="0" i="0" sz="1351" u="none" cap="none" strike="noStrik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4" name="Google Shape;134;p42"/>
          <p:cNvSpPr txBox="1"/>
          <p:nvPr/>
        </p:nvSpPr>
        <p:spPr>
          <a:xfrm>
            <a:off x="11615868" y="6457497"/>
            <a:ext cx="488231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b="0" i="0" lang="ru-RU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Изображение выглядит как символ, круг, Графика, логотип&#10;&#10;Автоматически созданное описание" id="135" name="Google Shape;135;p4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22850" y="6418827"/>
            <a:ext cx="410469" cy="4037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4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639898" y="242674"/>
            <a:ext cx="619318" cy="9727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7_Пустой слайд">
  <p:cSld name="7_Пустой слайд"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43"/>
          <p:cNvSpPr/>
          <p:nvPr/>
        </p:nvSpPr>
        <p:spPr>
          <a:xfrm>
            <a:off x="10756900" y="6351157"/>
            <a:ext cx="1435100" cy="512763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1"/>
              <a:buFont typeface="Arial"/>
              <a:buNone/>
            </a:pPr>
            <a:r>
              <a:t/>
            </a:r>
            <a:endParaRPr b="0" i="0" sz="1351" u="none" cap="none" strike="noStrik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39" name="Google Shape;139;p4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998202" y="6440441"/>
            <a:ext cx="974724" cy="292484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43"/>
          <p:cNvSpPr/>
          <p:nvPr/>
        </p:nvSpPr>
        <p:spPr>
          <a:xfrm>
            <a:off x="11535831" y="6380286"/>
            <a:ext cx="656167" cy="506843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1"/>
              <a:buFont typeface="Arial"/>
              <a:buNone/>
            </a:pPr>
            <a:r>
              <a:t/>
            </a:r>
            <a:endParaRPr b="0" i="0" sz="1351" u="none" cap="none" strike="noStrik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41" name="Google Shape;141;p43"/>
          <p:cNvSpPr txBox="1"/>
          <p:nvPr/>
        </p:nvSpPr>
        <p:spPr>
          <a:xfrm>
            <a:off x="11615868" y="6457497"/>
            <a:ext cx="488231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b="0" i="0" lang="ru-RU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4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4" name="Google Shape;144;p44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45" name="Google Shape;145;p44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46" name="Google Shape;146;p4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7" name="Google Shape;147;p4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8" name="Google Shape;148;p4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4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p45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52" name="Google Shape;152;p45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53" name="Google Shape;153;p4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4" name="Google Shape;154;p4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p4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4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p46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9" name="Google Shape;159;p4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0" name="Google Shape;160;p4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1" name="Google Shape;161;p4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47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4" name="Google Shape;164;p47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65" name="Google Shape;165;p4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6" name="Google Shape;166;p4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7" name="Google Shape;167;p4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_Пустой слайд" type="blank">
  <p:cSld name="BLANK"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49"/>
          <p:cNvSpPr/>
          <p:nvPr/>
        </p:nvSpPr>
        <p:spPr>
          <a:xfrm>
            <a:off x="10756900" y="6351157"/>
            <a:ext cx="1435100" cy="512763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1"/>
              <a:buFont typeface="Arial"/>
              <a:buNone/>
            </a:pPr>
            <a:r>
              <a:t/>
            </a:r>
            <a:endParaRPr b="0" i="0" sz="1351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76" name="Google Shape;176;p49"/>
          <p:cNvSpPr/>
          <p:nvPr/>
        </p:nvSpPr>
        <p:spPr>
          <a:xfrm>
            <a:off x="2" y="6351157"/>
            <a:ext cx="656167" cy="506843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1"/>
              <a:buFont typeface="Arial"/>
              <a:buNone/>
            </a:pPr>
            <a:r>
              <a:t/>
            </a:r>
            <a:endParaRPr b="0" i="0" sz="1351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grpSp>
        <p:nvGrpSpPr>
          <p:cNvPr id="177" name="Google Shape;177;p49"/>
          <p:cNvGrpSpPr/>
          <p:nvPr/>
        </p:nvGrpSpPr>
        <p:grpSpPr>
          <a:xfrm>
            <a:off x="0" y="318239"/>
            <a:ext cx="2624903" cy="123086"/>
            <a:chOff x="0" y="556376"/>
            <a:chExt cx="2624903" cy="369327"/>
          </a:xfrm>
        </p:grpSpPr>
        <p:sp>
          <p:nvSpPr>
            <p:cNvPr id="178" name="Google Shape;178;p49"/>
            <p:cNvSpPr/>
            <p:nvPr/>
          </p:nvSpPr>
          <p:spPr>
            <a:xfrm>
              <a:off x="0" y="556376"/>
              <a:ext cx="1294463" cy="36932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Raleway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79" name="Google Shape;179;p49"/>
            <p:cNvSpPr/>
            <p:nvPr/>
          </p:nvSpPr>
          <p:spPr>
            <a:xfrm>
              <a:off x="336583" y="556376"/>
              <a:ext cx="1294463" cy="36932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Raleway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80" name="Google Shape;180;p49"/>
            <p:cNvSpPr/>
            <p:nvPr/>
          </p:nvSpPr>
          <p:spPr>
            <a:xfrm>
              <a:off x="673165" y="556376"/>
              <a:ext cx="1294463" cy="36932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Raleway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81" name="Google Shape;181;p49"/>
            <p:cNvSpPr/>
            <p:nvPr/>
          </p:nvSpPr>
          <p:spPr>
            <a:xfrm>
              <a:off x="993857" y="556376"/>
              <a:ext cx="1294463" cy="36932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Raleway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82" name="Google Shape;182;p49"/>
            <p:cNvSpPr/>
            <p:nvPr/>
          </p:nvSpPr>
          <p:spPr>
            <a:xfrm>
              <a:off x="1330440" y="556376"/>
              <a:ext cx="1294463" cy="36932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Raleway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pic>
        <p:nvPicPr>
          <p:cNvPr id="183" name="Google Shape;183;p4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998202" y="6440441"/>
            <a:ext cx="974724" cy="292484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p49"/>
          <p:cNvSpPr txBox="1"/>
          <p:nvPr/>
        </p:nvSpPr>
        <p:spPr>
          <a:xfrm>
            <a:off x="80039" y="6428368"/>
            <a:ext cx="488231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fld id="{00000000-1234-1234-1234-123412341234}" type="slidenum">
              <a:rPr b="0" i="0" lang="ru-RU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5" name="Google Shape;185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18791" y="588227"/>
            <a:ext cx="1072936" cy="2816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4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665730" y="472068"/>
            <a:ext cx="609248" cy="480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4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505136" y="575681"/>
            <a:ext cx="707116" cy="2121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49"/>
          <p:cNvPicPr preferRelativeResize="0"/>
          <p:nvPr/>
        </p:nvPicPr>
        <p:blipFill rotWithShape="1">
          <a:blip r:embed="rId5">
            <a:alphaModFix/>
          </a:blip>
          <a:srcRect b="91527" l="-1" r="94682" t="0"/>
          <a:stretch/>
        </p:blipFill>
        <p:spPr>
          <a:xfrm>
            <a:off x="3442410" y="472068"/>
            <a:ext cx="564213" cy="480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4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236781" y="533870"/>
            <a:ext cx="927519" cy="2842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4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97471" y="6455213"/>
            <a:ext cx="4334632" cy="2987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19" Type="http://schemas.openxmlformats.org/officeDocument/2006/relationships/theme" Target="../theme/theme1.xml"/><Relationship Id="rId6" Type="http://schemas.openxmlformats.org/officeDocument/2006/relationships/slideLayout" Target="../slideLayouts/slideLayout6.xml"/><Relationship Id="rId18" Type="http://schemas.openxmlformats.org/officeDocument/2006/relationships/slideLayout" Target="../slideLayouts/slideLayout18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2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2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2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2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4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70" name="Google Shape;170;p48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71" name="Google Shape;171;p4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72" name="Google Shape;172;p4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73" name="Google Shape;173;p4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8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hyperlink" Target="https://delprof.ru/press-center/open-analytics/selskoe-khozyaystvo-v-rossii-tendentsii-razvitiya-problemy-stsenarii-modernizatsii/" TargetMode="External"/><Relationship Id="rId4" Type="http://schemas.openxmlformats.org/officeDocument/2006/relationships/hyperlink" Target="https://delprof.ru/press-center/open-analytics/selskoe-khozyaystvo-v-rossii-tendentsii-razvitiya-problemy-stsenarii-modernizatsii/" TargetMode="External"/><Relationship Id="rId5" Type="http://schemas.openxmlformats.org/officeDocument/2006/relationships/hyperlink" Target="https://cyberleninka.ru/article/n/problemy-i-perspektivy-razvitiya-predpriyatiy-otrasli-plodoovoschevodstva-s-glubokim-urovnem-pererabotki-produktsii-v-usloviyah" TargetMode="External"/><Relationship Id="rId6" Type="http://schemas.openxmlformats.org/officeDocument/2006/relationships/image" Target="../media/image1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hyperlink" Target="https://play.google.com/store?hl=ru&amp;gl=US" TargetMode="External"/><Relationship Id="rId4" Type="http://schemas.openxmlformats.org/officeDocument/2006/relationships/hyperlink" Target="https://play.google.com/store?hl=ru&amp;gl=US" TargetMode="External"/><Relationship Id="rId5" Type="http://schemas.openxmlformats.org/officeDocument/2006/relationships/hyperlink" Target="https://www.seeds.org.ua/smogut-li-proizvoditeli-yagod-ovoshhej-i-fruktov-poluchit-gospodderzhku-v-etom-godu/" TargetMode="External"/><Relationship Id="rId6" Type="http://schemas.openxmlformats.org/officeDocument/2006/relationships/hyperlink" Target="https://www.seeds.org.ua/smogut-li-proizvoditeli-yagod-ovoshhej-i-fruktov-poluchit-gospodderzhku-v-etom-godu/" TargetMode="External"/><Relationship Id="rId7" Type="http://schemas.openxmlformats.org/officeDocument/2006/relationships/hyperlink" Target="https://about.google/intl/ALL_ru/products/" TargetMode="External"/><Relationship Id="rId8" Type="http://schemas.openxmlformats.org/officeDocument/2006/relationships/hyperlink" Target="https://about.google/intl/ALL_ru/products/" TargetMode="Externa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2"/>
          <p:cNvSpPr txBox="1"/>
          <p:nvPr/>
        </p:nvSpPr>
        <p:spPr>
          <a:xfrm>
            <a:off x="409693" y="2111166"/>
            <a:ext cx="5686307" cy="5539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b="0" i="0" lang="ru-RU" sz="4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Стартап-акселератор</a:t>
            </a:r>
            <a:endParaRPr/>
          </a:p>
        </p:txBody>
      </p:sp>
      <p:sp>
        <p:nvSpPr>
          <p:cNvPr id="196" name="Google Shape;196;p2"/>
          <p:cNvSpPr txBox="1"/>
          <p:nvPr/>
        </p:nvSpPr>
        <p:spPr>
          <a:xfrm>
            <a:off x="385291" y="2749125"/>
            <a:ext cx="6033640" cy="66479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b="0" i="0" lang="ru-RU" sz="4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«Космос для жизни» 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3"/>
          <p:cNvSpPr txBox="1"/>
          <p:nvPr/>
        </p:nvSpPr>
        <p:spPr>
          <a:xfrm>
            <a:off x="2377350" y="1558482"/>
            <a:ext cx="74373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/>
              <a:t>Приложение «Цифровой сад»</a:t>
            </a:r>
            <a:endParaRPr b="0" i="0" sz="3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" name="Google Shape;202;p3"/>
          <p:cNvSpPr txBox="1"/>
          <p:nvPr/>
        </p:nvSpPr>
        <p:spPr>
          <a:xfrm>
            <a:off x="2525199" y="3221798"/>
            <a:ext cx="7141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</a:rPr>
              <a:t>Приложение «Цифровой сад» - это приложение для плодоовощеводов, которое позволяет заменить 1С и excel на управление бизнесом, расчет зарплаты и фиксацию работы сотрудников.</a:t>
            </a:r>
            <a:endParaRPr sz="12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4"/>
          <p:cNvSpPr txBox="1"/>
          <p:nvPr/>
        </p:nvSpPr>
        <p:spPr>
          <a:xfrm>
            <a:off x="2358189" y="1317402"/>
            <a:ext cx="716222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Технологическое направление</a:t>
            </a:r>
            <a:endParaRPr/>
          </a:p>
        </p:txBody>
      </p:sp>
      <p:sp>
        <p:nvSpPr>
          <p:cNvPr id="208" name="Google Shape;208;p4"/>
          <p:cNvSpPr txBox="1"/>
          <p:nvPr/>
        </p:nvSpPr>
        <p:spPr>
          <a:xfrm>
            <a:off x="576175" y="2231325"/>
            <a:ext cx="7914300" cy="432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100">
                <a:solidFill>
                  <a:schemeClr val="dk1"/>
                </a:solidFill>
              </a:rPr>
              <a:t>Технологическое направление нашего проекта - это </a:t>
            </a:r>
            <a:r>
              <a:rPr b="1" lang="ru-RU" sz="1100">
                <a:solidFill>
                  <a:schemeClr val="dk1"/>
                </a:solidFill>
              </a:rPr>
              <a:t>цифровое сельское хозяйство</a:t>
            </a:r>
            <a:r>
              <a:rPr lang="ru-RU" sz="1100">
                <a:solidFill>
                  <a:schemeClr val="dk1"/>
                </a:solidFill>
              </a:rPr>
              <a:t>. Это одно из приоритетных направлений Национальной технологической инициативы (НТИ), которое направлено на создание инновационных решений для повышения эффективности и конкурентоспособности отечественного агропромышленного комплекса.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100">
                <a:solidFill>
                  <a:schemeClr val="dk1"/>
                </a:solidFill>
              </a:rPr>
              <a:t>Наша идея соответствует технологическому направлению, потому что мы используем современные цифровые технологии для управления бизнесом в сфере плодоовощеводства. Наше приложение «Цифровой сад» имеет следующие основные технологические параметры:</a:t>
            </a:r>
            <a:endParaRPr sz="1100"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ru-RU" sz="1100">
                <a:solidFill>
                  <a:schemeClr val="dk1"/>
                </a:solidFill>
              </a:rPr>
              <a:t>Использование облачных сервисов для хранения и обработки данных</a:t>
            </a:r>
            <a:endParaRPr sz="1100"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ru-RU" sz="1100">
                <a:solidFill>
                  <a:schemeClr val="dk1"/>
                </a:solidFill>
              </a:rPr>
              <a:t>Интеграция с 1С и excel для импорта и экспорта данных</a:t>
            </a:r>
            <a:endParaRPr sz="1100"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ru-RU" sz="1100">
                <a:solidFill>
                  <a:schemeClr val="dk1"/>
                </a:solidFill>
              </a:rPr>
              <a:t>Автоматизация расчета зарплаты и фиксации работы сотрудников с помощью QR-кодов, NFC-меток или GPS-трекеров</a:t>
            </a:r>
            <a:endParaRPr sz="1100"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ru-RU" sz="1100">
                <a:solidFill>
                  <a:schemeClr val="dk1"/>
                </a:solidFill>
              </a:rPr>
              <a:t>Визуализация данных в виде графиков, таблиц и карт</a:t>
            </a:r>
            <a:endParaRPr sz="1100"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ru-RU" sz="1100">
                <a:solidFill>
                  <a:schemeClr val="dk1"/>
                </a:solidFill>
              </a:rPr>
              <a:t>Предоставление аналитики и рекомендаций по оптимизации бизнес-процессов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100">
                <a:solidFill>
                  <a:schemeClr val="dk1"/>
                </a:solidFill>
              </a:rPr>
              <a:t>Технологические риски нашего проекта связаны с возможными нарушениями безопасности и конфиденциальности данных, а также с недостаточной точностью и актуальностью данных, получаемых от сотрудников или внешних источников. Для минимизации этих рисков мы планируем использовать защищенные протоколы передачи данных, шифрование данных на устройствах и в облаке, аутентификацию и авторизацию пользователей, а также регулярную проверку и обновление данных.</a:t>
            </a:r>
            <a:endParaRPr sz="1100">
              <a:solidFill>
                <a:schemeClr val="dk1"/>
              </a:solidFill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</p:txBody>
      </p:sp>
      <p:pic>
        <p:nvPicPr>
          <p:cNvPr id="209" name="Google Shape;209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80650" y="2231325"/>
            <a:ext cx="3636575" cy="3636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6"/>
          <p:cNvSpPr txBox="1"/>
          <p:nvPr/>
        </p:nvSpPr>
        <p:spPr>
          <a:xfrm>
            <a:off x="2662417" y="1351777"/>
            <a:ext cx="609485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Проблема</a:t>
            </a:r>
            <a:endParaRPr/>
          </a:p>
        </p:txBody>
      </p:sp>
      <p:sp>
        <p:nvSpPr>
          <p:cNvPr id="215" name="Google Shape;215;p6"/>
          <p:cNvSpPr txBox="1"/>
          <p:nvPr/>
        </p:nvSpPr>
        <p:spPr>
          <a:xfrm>
            <a:off x="4407925" y="2334900"/>
            <a:ext cx="6405000" cy="357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200">
                <a:solidFill>
                  <a:schemeClr val="dk1"/>
                </a:solidFill>
              </a:rPr>
              <a:t>Проблема, которую наш стартап-проект призван решить, заключается в низкой эффективности и конкурентоспособности предприятий отрасли плодоовощеводства в России. </a:t>
            </a:r>
            <a:r>
              <a:rPr lang="ru-RU" sz="1200" u="sng">
                <a:solidFill>
                  <a:schemeClr val="dk1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Согласно аналитическим данным</a:t>
            </a:r>
            <a:r>
              <a:rPr lang="ru-RU" sz="1200">
                <a:solidFill>
                  <a:schemeClr val="dk1"/>
                </a:solidFill>
              </a:rPr>
              <a:t>, рентабельность отрасли растениеводства по России в целом с 2005 по 2019 год выросла в 2,9 раза и достигла в 2019 году 32,4%, однако это ниже среднего уровня по миру (40%). Кроме того, Россия имеет значительный дефицит плодоовощной продукции, особенно в зимний период, и вынуждена импортировать её из других стран. </a:t>
            </a:r>
            <a:r>
              <a:rPr lang="ru-RU" sz="1200" u="sng">
                <a:solidFill>
                  <a:schemeClr val="dk1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По данным Росстата</a:t>
            </a:r>
            <a:r>
              <a:rPr lang="ru-RU" sz="1200">
                <a:solidFill>
                  <a:schemeClr val="dk1"/>
                </a:solidFill>
              </a:rPr>
              <a:t>, в 2020 году Россия импортировала 7,3 млн тонн овощей и 1,4 млн тонн фруктов и ягод, что составляет около 40% и 80% от внутреннего потребления соответственно.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SzPts val="1100"/>
              <a:buNone/>
            </a:pPr>
            <a:r>
              <a:rPr lang="ru-RU" sz="1200" u="sng">
                <a:solidFill>
                  <a:schemeClr val="dk1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Основные причины низкой эффективности и конкурентоспособности плодоовощеводства в России - это отсутствие современных технологий управления бизнесом, недостаточное использование цифровых инструментов для контроля и аналитики, сложность и дороговизна расчета зарплаты и фиксации работы сотрудников, а также низкий уровень переработки продукции</a:t>
            </a:r>
            <a:r>
              <a:rPr lang="ru-RU" sz="1200">
                <a:solidFill>
                  <a:schemeClr val="dk1"/>
                </a:solidFill>
              </a:rPr>
              <a:t>. Эти проблемы приводят к потере времени, ресурсов и доходов, а также к снижению качества продукции и удовлетворенности потребителей.</a:t>
            </a:r>
            <a:endParaRPr sz="1200">
              <a:solidFill>
                <a:schemeClr val="dk1"/>
              </a:solidFill>
            </a:endParaRPr>
          </a:p>
        </p:txBody>
      </p:sp>
      <p:pic>
        <p:nvPicPr>
          <p:cNvPr id="216" name="Google Shape;216;p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46800" y="1954783"/>
            <a:ext cx="4103124" cy="41031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7"/>
          <p:cNvSpPr txBox="1"/>
          <p:nvPr/>
        </p:nvSpPr>
        <p:spPr>
          <a:xfrm>
            <a:off x="4673822" y="1304931"/>
            <a:ext cx="6094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Решение</a:t>
            </a:r>
            <a:endParaRPr/>
          </a:p>
        </p:txBody>
      </p:sp>
      <p:sp>
        <p:nvSpPr>
          <p:cNvPr id="222" name="Google Shape;222;p7"/>
          <p:cNvSpPr txBox="1"/>
          <p:nvPr/>
        </p:nvSpPr>
        <p:spPr>
          <a:xfrm>
            <a:off x="727200" y="2293450"/>
            <a:ext cx="6432600" cy="3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200">
                <a:solidFill>
                  <a:schemeClr val="dk1"/>
                </a:solidFill>
              </a:rPr>
              <a:t>Наше решение - это приложение «Цифровой сад», которое помогает плодоовощеводам эффективнее управлять своим бизнесом с помощью цифровых технологий. Наш продукт предлагает следующие функции:</a:t>
            </a:r>
            <a:endParaRPr sz="1200">
              <a:solidFill>
                <a:schemeClr val="dk1"/>
              </a:solidFill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</a:pPr>
            <a:r>
              <a:rPr lang="ru-RU" sz="1200">
                <a:solidFill>
                  <a:schemeClr val="dk1"/>
                </a:solidFill>
              </a:rPr>
              <a:t>Облачное хранилище и обработка данных о продукции, сотрудниках, расходах и доходах</a:t>
            </a:r>
            <a:endParaRPr sz="1200">
              <a:solidFill>
                <a:schemeClr val="dk1"/>
              </a:solidFill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</a:pPr>
            <a:r>
              <a:rPr lang="ru-RU" sz="1200">
                <a:solidFill>
                  <a:schemeClr val="dk1"/>
                </a:solidFill>
              </a:rPr>
              <a:t>Интеграция с 1С и excel для удобного переноса данных из старых систем</a:t>
            </a:r>
            <a:endParaRPr sz="1200">
              <a:solidFill>
                <a:schemeClr val="dk1"/>
              </a:solidFill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</a:pPr>
            <a:r>
              <a:rPr lang="ru-RU" sz="1200">
                <a:solidFill>
                  <a:schemeClr val="dk1"/>
                </a:solidFill>
              </a:rPr>
              <a:t>Автоматизация расчета зарплаты и фиксации работы сотрудников с помощью QR-кодов, NFC-меток или GPS-трекеров, которые сканируются или отслеживаются на мобильных устройствах</a:t>
            </a:r>
            <a:endParaRPr sz="1200">
              <a:solidFill>
                <a:schemeClr val="dk1"/>
              </a:solidFill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</a:pPr>
            <a:r>
              <a:rPr lang="ru-RU" sz="1200">
                <a:solidFill>
                  <a:schemeClr val="dk1"/>
                </a:solidFill>
              </a:rPr>
              <a:t>Визуализация данных в виде графиков, таблиц и карт, которые показывают динамику и статистику бизнеса</a:t>
            </a:r>
            <a:endParaRPr sz="1200">
              <a:solidFill>
                <a:schemeClr val="dk1"/>
              </a:solidFill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</a:pPr>
            <a:r>
              <a:rPr lang="ru-RU" sz="1200">
                <a:solidFill>
                  <a:schemeClr val="dk1"/>
                </a:solidFill>
              </a:rPr>
              <a:t>Предоставление аналитики и рекомендаций по оптимизации бизнес-процессов, таких как увеличение урожайности, снижение затрат, повышение качества продукции и удовлетворенности потребителей</a:t>
            </a:r>
            <a:endParaRPr sz="1200">
              <a:solidFill>
                <a:schemeClr val="dk1"/>
              </a:solidFill>
            </a:endParaRPr>
          </a:p>
        </p:txBody>
      </p:sp>
      <p:pic>
        <p:nvPicPr>
          <p:cNvPr id="223" name="Google Shape;223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03800" y="2703175"/>
            <a:ext cx="3901635" cy="21641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8"/>
          <p:cNvSpPr txBox="1"/>
          <p:nvPr/>
        </p:nvSpPr>
        <p:spPr>
          <a:xfrm>
            <a:off x="2789775" y="1197669"/>
            <a:ext cx="6094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Продукт</a:t>
            </a:r>
            <a:endParaRPr/>
          </a:p>
        </p:txBody>
      </p:sp>
      <p:sp>
        <p:nvSpPr>
          <p:cNvPr id="229" name="Google Shape;229;p8"/>
          <p:cNvSpPr txBox="1"/>
          <p:nvPr/>
        </p:nvSpPr>
        <p:spPr>
          <a:xfrm>
            <a:off x="559375" y="2302775"/>
            <a:ext cx="7098600" cy="2613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04800" lvl="0" marL="457200" rtl="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</a:pPr>
            <a:r>
              <a:rPr lang="ru-RU" sz="1200">
                <a:solidFill>
                  <a:schemeClr val="dk1"/>
                </a:solidFill>
              </a:rPr>
              <a:t>Централизация и обработка данных о продукции, сотрудниках, расходах и доходах.</a:t>
            </a:r>
            <a:endParaRPr sz="1200">
              <a:solidFill>
                <a:schemeClr val="dk1"/>
              </a:solidFill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</a:pPr>
            <a:r>
              <a:rPr lang="ru-RU" sz="1200">
                <a:solidFill>
                  <a:schemeClr val="dk1"/>
                </a:solidFill>
              </a:rPr>
              <a:t>Совместимость с 1С и excel, обеспечивающая легкую миграцию данных из старых систем и формирование отчетов в разных форматах.</a:t>
            </a:r>
            <a:endParaRPr sz="1200">
              <a:solidFill>
                <a:schemeClr val="dk1"/>
              </a:solidFill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</a:pPr>
            <a:r>
              <a:rPr lang="ru-RU" sz="1200">
                <a:solidFill>
                  <a:schemeClr val="dk1"/>
                </a:solidFill>
              </a:rPr>
              <a:t>Автоматизация расчета зарплаты и учета работы сотрудников с помощью QR-кодов, NFC-меток или GPS-трекеров, фиксируемых на мобильных устройствах.</a:t>
            </a:r>
            <a:endParaRPr sz="1200">
              <a:solidFill>
                <a:schemeClr val="dk1"/>
              </a:solidFill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</a:pPr>
            <a:r>
              <a:rPr lang="ru-RU" sz="1200">
                <a:solidFill>
                  <a:schemeClr val="dk1"/>
                </a:solidFill>
              </a:rPr>
              <a:t>Визуализация данных в виде графиков, таблиц и карт, отражающих динамику и статистику бизнеса.</a:t>
            </a:r>
            <a:endParaRPr sz="1200">
              <a:solidFill>
                <a:schemeClr val="dk1"/>
              </a:solidFill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</a:pPr>
            <a:r>
              <a:rPr lang="ru-RU" sz="1200">
                <a:solidFill>
                  <a:schemeClr val="dk1"/>
                </a:solidFill>
              </a:rPr>
              <a:t>Анализ данных и предоставление рекомендаций по оптимизации бизнес-процессов, повышению качества продукции и увеличению прибыли.</a:t>
            </a:r>
            <a:endParaRPr sz="1200">
              <a:solidFill>
                <a:schemeClr val="dk1"/>
              </a:solidFill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</a:pPr>
            <a:r>
              <a:rPr lang="ru-RU" sz="1200">
                <a:solidFill>
                  <a:schemeClr val="dk1"/>
                </a:solidFill>
              </a:rPr>
              <a:t>Повышение эффективности и конкурентоспособности бизнеса, сокращение времени и денег на управление, контроль и аналитику, а также улучшение качества и безопасности продукции.</a:t>
            </a:r>
            <a:endParaRPr sz="1200">
              <a:solidFill>
                <a:schemeClr val="dk1"/>
              </a:solidFill>
            </a:endParaRPr>
          </a:p>
        </p:txBody>
      </p:sp>
      <p:pic>
        <p:nvPicPr>
          <p:cNvPr id="230" name="Google Shape;230;p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11700" y="3933825"/>
            <a:ext cx="3852774" cy="2164168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p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211700" y="1656250"/>
            <a:ext cx="3852774" cy="21641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9"/>
          <p:cNvSpPr txBox="1"/>
          <p:nvPr/>
        </p:nvSpPr>
        <p:spPr>
          <a:xfrm>
            <a:off x="3225547" y="1215407"/>
            <a:ext cx="60948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Рост, рынок и потенциальные заказчики</a:t>
            </a:r>
            <a:endParaRPr/>
          </a:p>
        </p:txBody>
      </p:sp>
      <p:sp>
        <p:nvSpPr>
          <p:cNvPr id="237" name="Google Shape;237;p9"/>
          <p:cNvSpPr txBox="1"/>
          <p:nvPr/>
        </p:nvSpPr>
        <p:spPr>
          <a:xfrm>
            <a:off x="964449" y="2621475"/>
            <a:ext cx="10617000" cy="336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 sz="1200">
                <a:solidFill>
                  <a:schemeClr val="dk1"/>
                </a:solidFill>
              </a:rPr>
              <a:t>Наш стартап-проект «Цифровой сад» решает проблему низкой эффективности и конкурентоспособности плодоовощеводства в России с помощью цифровых технологий. Наше приложение позволяет заменить 1С и excel на управление бизнесом, расчет зарплаты и фиксацию работы сотрудников. На этом слайде мы хотим показать вам наш рост, рынок и потенциальных заказчиков.</a:t>
            </a:r>
            <a:endParaRPr sz="1200">
              <a:solidFill>
                <a:schemeClr val="dk1"/>
              </a:solidFill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</a:pPr>
            <a:r>
              <a:rPr lang="ru-RU" sz="1200">
                <a:solidFill>
                  <a:schemeClr val="dk1"/>
                </a:solidFill>
              </a:rPr>
              <a:t>Рынок: Рынок плодоовощеводства в России имеет большой потенциал для развития и инноваций. По данным аналитического агентства «Агроаналитика», в 2020 году объем производства плодоовощной продукции в России составил 30,5 млн тонн, из которых 17,8 млн тонн было выращено в теплицах. Однако Россия все еще имеет значительный дефицит плодоовощной продукции, особенно в зимний период, и вынуждена импортировать ее из других стран. По данным Росстата, в 2020 году Россия импортировала 7,3 млн тонн овощей и 1,4 млн тонн фруктов и ягод, что составляет около 40% и 80% от внутреннего потребления соответственно. Поэтому есть большая потребность в повышении эффективности и конкурентоспособности отечественного плодоовощеводства с помощью цифровых технологий.</a:t>
            </a:r>
            <a:endParaRPr sz="1200">
              <a:solidFill>
                <a:schemeClr val="dk1"/>
              </a:solidFill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</a:pPr>
            <a:r>
              <a:rPr lang="ru-RU" sz="1200">
                <a:solidFill>
                  <a:schemeClr val="dk1"/>
                </a:solidFill>
              </a:rPr>
              <a:t>Потенциальные заказчики: Нашими потенциальными заказчиками являются предприятия отрасли плодоовощеводства, которые хотят улучшить свое управление бизнесом, расчет зарплаты и фиксацию работы сотрудников с помощью нашего приложения «Цифровой сад». Мы ориентируемся на предприятия среднего и большого размера, которые имеют от 10 до 100 сотрудников и от 5 до 50 гектаров земли. Мы также заинтересованы в сотрудничестве с агрокластерами, кооперативами и ассоциациями плодоовощеводов, которые могут стать нашими партнерами и дистрибьюторами нашего продукта. Мы оцениваем нашу целевую аудиторию в 10 тыс. предприятий в России и 50 тыс. предприятий в СНГ и Европе.</a:t>
            </a:r>
            <a:endParaRPr sz="12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9"/>
          <p:cNvSpPr txBox="1"/>
          <p:nvPr/>
        </p:nvSpPr>
        <p:spPr>
          <a:xfrm>
            <a:off x="3048573" y="1085951"/>
            <a:ext cx="6094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Рынок </a:t>
            </a:r>
            <a:endParaRPr/>
          </a:p>
        </p:txBody>
      </p:sp>
      <p:sp>
        <p:nvSpPr>
          <p:cNvPr id="243" name="Google Shape;243;p19"/>
          <p:cNvSpPr txBox="1"/>
          <p:nvPr/>
        </p:nvSpPr>
        <p:spPr>
          <a:xfrm>
            <a:off x="586024" y="1954575"/>
            <a:ext cx="11019900" cy="303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04800" lvl="0" marL="457200" rtl="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</a:pPr>
            <a:r>
              <a:rPr lang="ru-RU" sz="1200">
                <a:solidFill>
                  <a:schemeClr val="dk1"/>
                </a:solidFill>
              </a:rPr>
              <a:t>Рынок плодоовощеводства в России обладает большими возможностями для роста и инноваций. В 2022 г он показал увеличение валового сбора плодов и ягод на 5,8% по сравнению с 2021 г, достигнув 4,3 млн т. Свежие ягоды также демонстрировали динамичный рост в 2018-2022 гг, поднявшись на 28% с 1,74 до 2,22 млн т в год. Среди них лидируют виноград, смородина, кислая вишня, клубника и малина. Картофель, напротив, снизил свой объем на 5% в 2017-2021 гг, составив 6,7 млн т в год, при этом основным каналом его реализации остается розничная торговля.</a:t>
            </a:r>
            <a:endParaRPr sz="1200">
              <a:solidFill>
                <a:schemeClr val="dk1"/>
              </a:solidFill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</a:pPr>
            <a:r>
              <a:rPr lang="ru-RU" sz="1200">
                <a:solidFill>
                  <a:schemeClr val="dk1"/>
                </a:solidFill>
              </a:rPr>
              <a:t>Рынок плодоовощеводства в России получает поддержку от государства в виде субсидий, льготных кредитов, компенсаций, снижения НДС и включения в «Доктрину продовольственной безопасности». Однако он все еще зависит от импорта, особенно по фруктам и ягодам. В 2022 г импорт свежих фруктов сократился на 16,2% по сравнению с 2021 г, но все еще составлял 4,14 млн т. Главными странами-поставщиками фруктов и ягод в Россию являются Турция, Египет, Марокко, Иран и Узбекистан.</a:t>
            </a:r>
            <a:endParaRPr sz="1200">
              <a:solidFill>
                <a:schemeClr val="dk1"/>
              </a:solidFill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</a:pPr>
            <a:r>
              <a:rPr lang="ru-RU" sz="1200">
                <a:solidFill>
                  <a:schemeClr val="dk1"/>
                </a:solidFill>
              </a:rPr>
              <a:t>Рынок плодоовощеводства в России также характеризуется высокой конкуренцией, так как на нем работает множество производителей, переработчиков и торговцев. Среди крупнейших производителей свежих ягод в России можно выделить Агрофирму «Южная», Совхоз имени Ленина, СПК Колос, Фанагория-Агро и др. Рынок плодоовощеводства в России также имеет высокий спрос со стороны потребителей, так как фрукты, ягоды и картофель являются важной частью рациона питания россиян. По данным BusinesStat, в 2022 г потребление свежих ягод в России составило 15,1 кг на душу населения, а потребление картофеля - 46,9 кг.</a:t>
            </a:r>
            <a:endParaRPr sz="12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20"/>
          <p:cNvSpPr txBox="1"/>
          <p:nvPr/>
        </p:nvSpPr>
        <p:spPr>
          <a:xfrm>
            <a:off x="3048569" y="1127554"/>
            <a:ext cx="6094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Анализ конкурентов</a:t>
            </a:r>
            <a:endParaRPr/>
          </a:p>
        </p:txBody>
      </p:sp>
      <p:sp>
        <p:nvSpPr>
          <p:cNvPr id="249" name="Google Shape;249;p20"/>
          <p:cNvSpPr txBox="1"/>
          <p:nvPr/>
        </p:nvSpPr>
        <p:spPr>
          <a:xfrm>
            <a:off x="1056499" y="2286675"/>
            <a:ext cx="10510800" cy="303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04800" lvl="0" marL="457200" rtl="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</a:pPr>
            <a:r>
              <a:rPr lang="ru-RU" sz="1200">
                <a:solidFill>
                  <a:schemeClr val="dk1"/>
                </a:solidFill>
              </a:rPr>
              <a:t>Наш стартап-проект решает проблему управления бизнесом в сфере плодоовощеводства с помощью цифровых технологий.</a:t>
            </a:r>
            <a:endParaRPr sz="1200">
              <a:solidFill>
                <a:schemeClr val="dk1"/>
              </a:solidFill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</a:pPr>
            <a:r>
              <a:rPr lang="ru-RU" sz="1200">
                <a:solidFill>
                  <a:schemeClr val="dk1"/>
                </a:solidFill>
              </a:rPr>
              <a:t>На рынке существуют схожие проекты, которые предлагают различные приложения и сервисы для плодоовощеводов, например:</a:t>
            </a:r>
            <a:endParaRPr sz="1200">
              <a:solidFill>
                <a:schemeClr val="dk1"/>
              </a:solidFill>
            </a:endParaRPr>
          </a:p>
          <a:p>
            <a:pPr indent="-3048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○"/>
            </a:pPr>
            <a:r>
              <a:rPr b="1" lang="ru-RU" sz="1200" u="sng">
                <a:solidFill>
                  <a:schemeClr val="dk1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Agro24</a:t>
            </a:r>
            <a:r>
              <a:rPr lang="ru-RU" sz="1200" u="sng">
                <a:solidFill>
                  <a:schemeClr val="dk1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- приложение для учета и контроля производства, склада, продаж и финансов1</a:t>
            </a:r>
            <a:r>
              <a:rPr lang="ru-RU" sz="1200">
                <a:solidFill>
                  <a:schemeClr val="dk1"/>
                </a:solidFill>
              </a:rPr>
              <a:t>.</a:t>
            </a:r>
            <a:endParaRPr sz="1200">
              <a:solidFill>
                <a:schemeClr val="dk1"/>
              </a:solidFill>
            </a:endParaRPr>
          </a:p>
          <a:p>
            <a:pPr indent="-3048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○"/>
            </a:pPr>
            <a:r>
              <a:rPr b="1" lang="ru-RU" sz="1200" u="sng">
                <a:solidFill>
                  <a:schemeClr val="dk1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Agrobase</a:t>
            </a:r>
            <a:r>
              <a:rPr lang="ru-RU" sz="1200" u="sng">
                <a:solidFill>
                  <a:schemeClr val="dk1"/>
                </a:solidFill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- приложение для идентификации сорняков, болезней и вредителей, а также подбора средств защиты растений2</a:t>
            </a:r>
            <a:r>
              <a:rPr lang="ru-RU" sz="1200">
                <a:solidFill>
                  <a:schemeClr val="dk1"/>
                </a:solidFill>
              </a:rPr>
              <a:t>.</a:t>
            </a:r>
            <a:endParaRPr sz="1200">
              <a:solidFill>
                <a:schemeClr val="dk1"/>
              </a:solidFill>
            </a:endParaRPr>
          </a:p>
          <a:p>
            <a:pPr indent="-3048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○"/>
            </a:pPr>
            <a:r>
              <a:rPr b="1" lang="ru-RU" sz="1200" u="sng">
                <a:solidFill>
                  <a:schemeClr val="dk1"/>
                </a:solidFill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Cropio</a:t>
            </a:r>
            <a:r>
              <a:rPr lang="ru-RU" sz="1200" u="sng">
                <a:solidFill>
                  <a:schemeClr val="dk1"/>
                </a:solidFill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- сервис для мониторинга и управления сельскохозяйственными угодьями с помощью спутниковых снимков3</a:t>
            </a:r>
            <a:r>
              <a:rPr lang="ru-RU" sz="1200">
                <a:solidFill>
                  <a:schemeClr val="dk1"/>
                </a:solidFill>
              </a:rPr>
              <a:t>.</a:t>
            </a:r>
            <a:endParaRPr sz="1200">
              <a:solidFill>
                <a:schemeClr val="dk1"/>
              </a:solidFill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</a:pPr>
            <a:r>
              <a:rPr lang="ru-RU" sz="1200">
                <a:solidFill>
                  <a:schemeClr val="dk1"/>
                </a:solidFill>
              </a:rPr>
              <a:t>Наше конкурентное преимущество заключается в том, что наше приложение «Цифровой сад»:</a:t>
            </a:r>
            <a:endParaRPr sz="1200">
              <a:solidFill>
                <a:schemeClr val="dk1"/>
              </a:solidFill>
            </a:endParaRPr>
          </a:p>
          <a:p>
            <a:pPr indent="-3048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○"/>
            </a:pPr>
            <a:r>
              <a:rPr lang="ru-RU" sz="1200">
                <a:solidFill>
                  <a:schemeClr val="dk1"/>
                </a:solidFill>
              </a:rPr>
              <a:t>Ориентировано на специфику плодоовощеводства, учитывая особенности сезонности, сортов, урожайности и качества продукции.</a:t>
            </a:r>
            <a:endParaRPr sz="1200">
              <a:solidFill>
                <a:schemeClr val="dk1"/>
              </a:solidFill>
            </a:endParaRPr>
          </a:p>
          <a:p>
            <a:pPr indent="-3048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○"/>
            </a:pPr>
            <a:r>
              <a:rPr lang="ru-RU" sz="1200">
                <a:solidFill>
                  <a:schemeClr val="dk1"/>
                </a:solidFill>
              </a:rPr>
              <a:t>Интегрируется с 1С и excel, позволяя легко переносить данные из старых систем и экономить время и ресурсы.</a:t>
            </a:r>
            <a:endParaRPr sz="1200">
              <a:solidFill>
                <a:schemeClr val="dk1"/>
              </a:solidFill>
            </a:endParaRPr>
          </a:p>
          <a:p>
            <a:pPr indent="-3048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○"/>
            </a:pPr>
            <a:r>
              <a:rPr lang="ru-RU" sz="1200">
                <a:solidFill>
                  <a:schemeClr val="dk1"/>
                </a:solidFill>
              </a:rPr>
              <a:t>Автоматизирует расчет зарплаты и фиксацию работы сотрудников с помощью QR-кодов, NFC-меток или GPS-трекеров, повышая контроль и мотивацию персонала.</a:t>
            </a:r>
            <a:endParaRPr sz="1200">
              <a:solidFill>
                <a:schemeClr val="dk1"/>
              </a:solidFill>
            </a:endParaRPr>
          </a:p>
          <a:p>
            <a:pPr indent="-3048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○"/>
            </a:pPr>
            <a:r>
              <a:rPr lang="ru-RU" sz="1200">
                <a:solidFill>
                  <a:schemeClr val="dk1"/>
                </a:solidFill>
              </a:rPr>
              <a:t>Предоставляет аналитику и рекомендации по оптимизации бизнес-процессов, помогая увеличить доходы и удовлетворенность потребителей.</a:t>
            </a:r>
            <a:endParaRPr sz="1200">
              <a:solidFill>
                <a:schemeClr val="dk1"/>
              </a:solidFill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</a:pPr>
            <a:r>
              <a:rPr lang="ru-RU" sz="1200">
                <a:solidFill>
                  <a:schemeClr val="dk1"/>
                </a:solidFill>
              </a:rPr>
              <a:t>Наше конкурентное преимущество будет устойчивым, если мы будем постоянно развивать и улучшать наш продукт, учитывая потребности и отзывы наших клиентов, а также следить за тенденциями и инновациями на рынке.</a:t>
            </a:r>
            <a:endParaRPr sz="12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21"/>
          <p:cNvSpPr txBox="1"/>
          <p:nvPr/>
        </p:nvSpPr>
        <p:spPr>
          <a:xfrm>
            <a:off x="2670437" y="1425687"/>
            <a:ext cx="609485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Бизнес-модель</a:t>
            </a:r>
            <a:endParaRPr/>
          </a:p>
        </p:txBody>
      </p:sp>
      <p:sp>
        <p:nvSpPr>
          <p:cNvPr id="255" name="Google Shape;255;p21"/>
          <p:cNvSpPr txBox="1"/>
          <p:nvPr/>
        </p:nvSpPr>
        <p:spPr>
          <a:xfrm>
            <a:off x="1739675" y="2346850"/>
            <a:ext cx="9101100" cy="240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04800" lvl="0" marL="457200" rtl="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●"/>
            </a:pPr>
            <a:r>
              <a:rPr b="1" lang="ru-RU" sz="1200">
                <a:solidFill>
                  <a:schemeClr val="dk1"/>
                </a:solidFill>
              </a:rPr>
              <a:t>Схема продаж</a:t>
            </a:r>
            <a:r>
              <a:rPr lang="ru-RU" sz="1200">
                <a:solidFill>
                  <a:schemeClr val="dk1"/>
                </a:solidFill>
              </a:rPr>
              <a:t>: Стартап планирует продавать свое приложение “Цифровой сад” через собственный сайт и мобильные платформы, а также через партнерские сети агрокластеров, кооперативов и ассоциаций плодоовощеводов. Стартап будет использовать модель подписки, в которой клиенты будут платить ежемесячную или ежегодную плату за доступ к приложению и его функциям.</a:t>
            </a:r>
            <a:endParaRPr sz="1200">
              <a:solidFill>
                <a:schemeClr val="dk1"/>
              </a:solidFill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●"/>
            </a:pPr>
            <a:r>
              <a:rPr b="1" lang="ru-RU" sz="1200">
                <a:solidFill>
                  <a:schemeClr val="dk1"/>
                </a:solidFill>
              </a:rPr>
              <a:t>Объем продаж и прибыль</a:t>
            </a:r>
            <a:r>
              <a:rPr lang="ru-RU" sz="1200">
                <a:solidFill>
                  <a:schemeClr val="dk1"/>
                </a:solidFill>
              </a:rPr>
              <a:t>: Стартап оценивает свою целевую аудиторию в 10 тыс. предприятий в России и 50 тыс. предприятий в СНГ и Европе. Стартап планирует установить среднюю цену подписки в 1000 рублей в месяц или 10 000 рублей в год. Стартап прогнозирует, что к концу первого года работы он сможет привлечь 1000 клиентов, к концу второго года - 5000 клиентов, а к концу третьего года - 10 000 клиентов. Таким образом, стартап ожидает получить доход в размере 12 млн рублей в первый год, 60 млн рублей во второй год и 120 млн рублей в третий год. Стартап также рассчитывает, что его расходы на разработку, маркетинг, обслуживание и администрирование будут составлять 30% от дохода, а чистая прибыль - 70% от дохода.</a:t>
            </a:r>
            <a:endParaRPr sz="12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22"/>
          <p:cNvSpPr txBox="1"/>
          <p:nvPr/>
        </p:nvSpPr>
        <p:spPr>
          <a:xfrm>
            <a:off x="4752474" y="1599284"/>
            <a:ext cx="609485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Финансы</a:t>
            </a:r>
            <a:endParaRPr/>
          </a:p>
        </p:txBody>
      </p:sp>
      <p:sp>
        <p:nvSpPr>
          <p:cNvPr id="261" name="Google Shape;261;p22"/>
          <p:cNvSpPr txBox="1"/>
          <p:nvPr/>
        </p:nvSpPr>
        <p:spPr>
          <a:xfrm>
            <a:off x="1487950" y="2967425"/>
            <a:ext cx="8457900" cy="240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04800" lvl="0" marL="457200" rtl="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●"/>
            </a:pPr>
            <a:r>
              <a:rPr b="1" lang="ru-RU" sz="1200">
                <a:solidFill>
                  <a:schemeClr val="dk1"/>
                </a:solidFill>
              </a:rPr>
              <a:t>Финансовая модель</a:t>
            </a:r>
            <a:r>
              <a:rPr lang="ru-RU" sz="1200">
                <a:solidFill>
                  <a:schemeClr val="dk1"/>
                </a:solidFill>
              </a:rPr>
              <a:t>: Модель подписки, в которой клиенты платят ежемесячную или ежегодную плату за доступ к приложению и его функциям. Целевая аудитория - 10 тыс. предприятий в России и 50 тыс. предприятий в СНГ и Европе. Средняя цена подписки - 1000 рублей в месяц или 10 000 рублей в год.</a:t>
            </a:r>
            <a:endParaRPr sz="1200">
              <a:solidFill>
                <a:schemeClr val="dk1"/>
              </a:solidFill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●"/>
            </a:pPr>
            <a:r>
              <a:rPr b="1" lang="ru-RU" sz="1200">
                <a:solidFill>
                  <a:schemeClr val="dk1"/>
                </a:solidFill>
              </a:rPr>
              <a:t>План доходов и расходов</a:t>
            </a:r>
            <a:r>
              <a:rPr lang="ru-RU" sz="1200">
                <a:solidFill>
                  <a:schemeClr val="dk1"/>
                </a:solidFill>
              </a:rPr>
              <a:t>: Прогнозируемый доход - 12 млн рублей в первый год, 60 млн рублей во второй год и 120 млн рублей в третий год при привлечении 1000, 5000 и 10 000 клиентов соответственно. Прогнозируемые расходы на разработку, маркетинг, обслуживание и администрирование - 30% от дохода. Прогнозируемая чистая прибыль - 70% от дохода.</a:t>
            </a:r>
            <a:endParaRPr sz="1200">
              <a:solidFill>
                <a:schemeClr val="dk1"/>
              </a:solidFill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●"/>
            </a:pPr>
            <a:r>
              <a:rPr b="1" lang="ru-RU" sz="1200">
                <a:solidFill>
                  <a:schemeClr val="dk1"/>
                </a:solidFill>
              </a:rPr>
              <a:t>Потребность в финансировании</a:t>
            </a:r>
            <a:r>
              <a:rPr lang="ru-RU" sz="1200">
                <a:solidFill>
                  <a:schemeClr val="dk1"/>
                </a:solidFill>
              </a:rPr>
              <a:t>: Финансирование необходимо для разработки и запуска продукта, а также для масштабирования и продвижения бизнеса. Ищем инвесторов, которые готовы вложить в проект 10 млн рублей за 20% доли в компании. Обещаем инвесторам возврат инвестиций в течение трех лет и возможность выхода из проекта посредством продажи своей доли другому инвестору или через IPO.</a:t>
            </a:r>
            <a:endParaRPr sz="12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23"/>
          <p:cNvSpPr txBox="1"/>
          <p:nvPr/>
        </p:nvSpPr>
        <p:spPr>
          <a:xfrm>
            <a:off x="4608094" y="1327629"/>
            <a:ext cx="6094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Инвестиции</a:t>
            </a:r>
            <a:endParaRPr/>
          </a:p>
        </p:txBody>
      </p:sp>
      <p:sp>
        <p:nvSpPr>
          <p:cNvPr id="267" name="Google Shape;267;p23"/>
          <p:cNvSpPr txBox="1"/>
          <p:nvPr/>
        </p:nvSpPr>
        <p:spPr>
          <a:xfrm>
            <a:off x="1286575" y="2230100"/>
            <a:ext cx="10102500" cy="3712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200">
                <a:solidFill>
                  <a:schemeClr val="dk1"/>
                </a:solidFill>
              </a:rPr>
              <a:t>Для реализации нашего проекта мы просим вас инвестировать в нас 10 млн рублей, которые мы планируем потратить на:</a:t>
            </a:r>
            <a:endParaRPr sz="1200">
              <a:solidFill>
                <a:schemeClr val="dk1"/>
              </a:solidFill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</a:pPr>
            <a:r>
              <a:rPr lang="ru-RU" sz="1200">
                <a:solidFill>
                  <a:schemeClr val="dk1"/>
                </a:solidFill>
              </a:rPr>
              <a:t>Разработку и запуск нашего приложения</a:t>
            </a:r>
            <a:endParaRPr sz="1200">
              <a:solidFill>
                <a:schemeClr val="dk1"/>
              </a:solidFill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</a:pPr>
            <a:r>
              <a:rPr lang="ru-RU" sz="1200">
                <a:solidFill>
                  <a:schemeClr val="dk1"/>
                </a:solidFill>
              </a:rPr>
              <a:t>Масштабирование и продвижение нашего бизнеса</a:t>
            </a:r>
            <a:endParaRPr sz="1200">
              <a:solidFill>
                <a:schemeClr val="dk1"/>
              </a:solidFill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</a:pPr>
            <a:r>
              <a:rPr lang="ru-RU" sz="1200">
                <a:solidFill>
                  <a:schemeClr val="dk1"/>
                </a:solidFill>
              </a:rPr>
              <a:t>Найм и обучение нашего персонала</a:t>
            </a:r>
            <a:endParaRPr sz="1200">
              <a:solidFill>
                <a:schemeClr val="dk1"/>
              </a:solidFill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</a:pPr>
            <a:r>
              <a:rPr lang="ru-RU" sz="1200">
                <a:solidFill>
                  <a:schemeClr val="dk1"/>
                </a:solidFill>
              </a:rPr>
              <a:t>Покупку оборудования и лицензий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200">
                <a:solidFill>
                  <a:schemeClr val="dk1"/>
                </a:solidFill>
              </a:rPr>
              <a:t>Мы уверены, что наш проект имеет высокий потенциал роста и прибыли на рынке цифрового сельского хозяйства, который оценивается в 150 млрд рублей в России и 2 трлн долларов в мире. Наше конкурентное преимущество состоит в том, что мы предлагаем уникальное и специализированное решение для плодоовощеводов, которое решает их актуальные проблемы и удовлетворяет их потребности. Наша команда состоит из сильных и опытных специалистов в области сельского хозяйства, IT, маркетинга и финансов, которые способны реализовать наш проект.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200">
                <a:solidFill>
                  <a:schemeClr val="dk1"/>
                </a:solidFill>
              </a:rPr>
              <a:t>В обмен на вашу инвестицию мы предлагаем вам 20% доли в нашей компании. Мы ожидаем, что срок возврата инвестиций составит три года. Возможные пути выхода из проекта для вас:</a:t>
            </a:r>
            <a:endParaRPr sz="1200">
              <a:solidFill>
                <a:schemeClr val="dk1"/>
              </a:solidFill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</a:pPr>
            <a:r>
              <a:rPr lang="ru-RU" sz="1200">
                <a:solidFill>
                  <a:schemeClr val="dk1"/>
                </a:solidFill>
              </a:rPr>
              <a:t>Продажа вашей доли другому инвестору</a:t>
            </a:r>
            <a:endParaRPr sz="1200">
              <a:solidFill>
                <a:schemeClr val="dk1"/>
              </a:solidFill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</a:pPr>
            <a:r>
              <a:rPr lang="ru-RU" sz="1200">
                <a:solidFill>
                  <a:schemeClr val="dk1"/>
                </a:solidFill>
              </a:rPr>
              <a:t>IPO на бирже</a:t>
            </a:r>
            <a:endParaRPr sz="1200">
              <a:solidFill>
                <a:schemeClr val="dk1"/>
              </a:solidFill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</a:pPr>
            <a:r>
              <a:rPr lang="ru-RU" sz="1200">
                <a:solidFill>
                  <a:schemeClr val="dk1"/>
                </a:solidFill>
              </a:rPr>
              <a:t>Слияние или поглощение нашего проекта другой компанией</a:t>
            </a:r>
            <a:endParaRPr sz="12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24"/>
          <p:cNvSpPr txBox="1"/>
          <p:nvPr/>
        </p:nvSpPr>
        <p:spPr>
          <a:xfrm>
            <a:off x="2806796" y="1386154"/>
            <a:ext cx="609485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Риски</a:t>
            </a:r>
            <a:endParaRPr/>
          </a:p>
        </p:txBody>
      </p:sp>
      <p:sp>
        <p:nvSpPr>
          <p:cNvPr id="273" name="Google Shape;273;p24"/>
          <p:cNvSpPr txBox="1"/>
          <p:nvPr/>
        </p:nvSpPr>
        <p:spPr>
          <a:xfrm>
            <a:off x="2538663" y="2314240"/>
            <a:ext cx="7286100" cy="261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04800" lvl="0" marL="457200" rtl="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●"/>
            </a:pPr>
            <a:r>
              <a:rPr b="1" lang="ru-RU" sz="1200">
                <a:solidFill>
                  <a:schemeClr val="dk1"/>
                </a:solidFill>
              </a:rPr>
              <a:t>Технологические риски</a:t>
            </a:r>
            <a:r>
              <a:rPr lang="ru-RU" sz="1200">
                <a:solidFill>
                  <a:schemeClr val="dk1"/>
                </a:solidFill>
              </a:rPr>
              <a:t>: нарушение безопасности и конфиденциальности данных, недостаточная точность и актуальность данных, сбои в работе приложения или оборудования, устаревание технологий.</a:t>
            </a:r>
            <a:endParaRPr sz="1200">
              <a:solidFill>
                <a:schemeClr val="dk1"/>
              </a:solidFill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●"/>
            </a:pPr>
            <a:r>
              <a:rPr b="1" lang="ru-RU" sz="1200">
                <a:solidFill>
                  <a:schemeClr val="dk1"/>
                </a:solidFill>
              </a:rPr>
              <a:t>Рыночные риски</a:t>
            </a:r>
            <a:r>
              <a:rPr lang="ru-RU" sz="1200">
                <a:solidFill>
                  <a:schemeClr val="dk1"/>
                </a:solidFill>
              </a:rPr>
              <a:t>: изменение конъюнктуры и спроса на плодоовощную продукцию, появление новых конкурентов или субститутов, снижение цен или маржинальности, ужесточение регуляции или санкций.</a:t>
            </a:r>
            <a:endParaRPr sz="1200">
              <a:solidFill>
                <a:schemeClr val="dk1"/>
              </a:solidFill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●"/>
            </a:pPr>
            <a:r>
              <a:rPr b="1" lang="ru-RU" sz="1200">
                <a:solidFill>
                  <a:schemeClr val="dk1"/>
                </a:solidFill>
              </a:rPr>
              <a:t>Организационные риски</a:t>
            </a:r>
            <a:r>
              <a:rPr lang="ru-RU" sz="1200">
                <a:solidFill>
                  <a:schemeClr val="dk1"/>
                </a:solidFill>
              </a:rPr>
              <a:t>: уход ключевых сотрудников или партнеров, недостаток квалифицированного персонала или ресурсов, конфликты внутри команды или с клиентами, невыполнение обязательств или договоров.</a:t>
            </a:r>
            <a:endParaRPr sz="1200">
              <a:solidFill>
                <a:schemeClr val="dk1"/>
              </a:solidFill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●"/>
            </a:pPr>
            <a:r>
              <a:rPr b="1" lang="ru-RU" sz="1200">
                <a:solidFill>
                  <a:schemeClr val="dk1"/>
                </a:solidFill>
              </a:rPr>
              <a:t>Финансовые риски</a:t>
            </a:r>
            <a:r>
              <a:rPr lang="ru-RU" sz="1200">
                <a:solidFill>
                  <a:schemeClr val="dk1"/>
                </a:solidFill>
              </a:rPr>
              <a:t>: недостаток или потеря финансирования, низкая доходность или рентабельность, высокая зависимость от инвесторов или кредиторов, непредвиденные расходы или убытки.</a:t>
            </a:r>
            <a:endParaRPr sz="12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25"/>
          <p:cNvSpPr txBox="1"/>
          <p:nvPr/>
        </p:nvSpPr>
        <p:spPr>
          <a:xfrm>
            <a:off x="2600540" y="1200525"/>
            <a:ext cx="6094854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Интеллектуальная собственность</a:t>
            </a:r>
            <a:endParaRPr/>
          </a:p>
        </p:txBody>
      </p:sp>
      <p:sp>
        <p:nvSpPr>
          <p:cNvPr id="279" name="Google Shape;279;p25"/>
          <p:cNvSpPr txBox="1"/>
          <p:nvPr/>
        </p:nvSpPr>
        <p:spPr>
          <a:xfrm>
            <a:off x="2875546" y="2541653"/>
            <a:ext cx="6742841" cy="36009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-Обозначьте что необходимо защитить в Вашем проекте (патент на способ, полезную модель, изобретение, промышленный образец; свидетельство, лицензирование, сертификация). На кого будут оформлены права на ИС. Если есть уже какие либо документы подтверждающие Ваши права на ИС  - приведите на слайде.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-Стратегия защиты РИД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-Объем прав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-Срок действия прав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b="0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26"/>
          <p:cNvSpPr txBox="1"/>
          <p:nvPr/>
        </p:nvSpPr>
        <p:spPr>
          <a:xfrm>
            <a:off x="3377435" y="1344903"/>
            <a:ext cx="609485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Дорожная карта проекта</a:t>
            </a:r>
            <a:endParaRPr/>
          </a:p>
        </p:txBody>
      </p:sp>
      <p:sp>
        <p:nvSpPr>
          <p:cNvPr id="285" name="Google Shape;285;p26"/>
          <p:cNvSpPr txBox="1"/>
          <p:nvPr/>
        </p:nvSpPr>
        <p:spPr>
          <a:xfrm>
            <a:off x="2410927" y="2690325"/>
            <a:ext cx="7191900" cy="240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04800" lvl="0" marL="457200" rtl="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●"/>
            </a:pPr>
            <a:r>
              <a:rPr b="1" lang="ru-RU" sz="1200">
                <a:solidFill>
                  <a:schemeClr val="dk1"/>
                </a:solidFill>
              </a:rPr>
              <a:t>II полугодие 2023 года</a:t>
            </a:r>
            <a:r>
              <a:rPr lang="ru-RU" sz="1200">
                <a:solidFill>
                  <a:schemeClr val="dk1"/>
                </a:solidFill>
              </a:rPr>
              <a:t>: запуск и продвижение приложения на рынке, улучшение и доработка функционала приложения, масштабирование бизнеса, привлечение новых клиентов и инвесторов.</a:t>
            </a:r>
            <a:endParaRPr sz="1200">
              <a:solidFill>
                <a:schemeClr val="dk1"/>
              </a:solidFill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●"/>
            </a:pPr>
            <a:r>
              <a:rPr b="1" lang="ru-RU" sz="1200">
                <a:solidFill>
                  <a:schemeClr val="dk1"/>
                </a:solidFill>
              </a:rPr>
              <a:t>I полугодие 2024 года</a:t>
            </a:r>
            <a:r>
              <a:rPr lang="ru-RU" sz="1200">
                <a:solidFill>
                  <a:schemeClr val="dk1"/>
                </a:solidFill>
              </a:rPr>
              <a:t>: увеличение дохода и прибыли, создание собственной команды и офиса, внедрение новых технологий и сервисов, расширение географии рынка.</a:t>
            </a:r>
            <a:endParaRPr sz="1200">
              <a:solidFill>
                <a:schemeClr val="dk1"/>
              </a:solidFill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●"/>
            </a:pPr>
            <a:r>
              <a:rPr b="1" lang="ru-RU" sz="1200">
                <a:solidFill>
                  <a:schemeClr val="dk1"/>
                </a:solidFill>
              </a:rPr>
              <a:t>II полугодие 2024 года</a:t>
            </a:r>
            <a:r>
              <a:rPr lang="ru-RU" sz="1200">
                <a:solidFill>
                  <a:schemeClr val="dk1"/>
                </a:solidFill>
              </a:rPr>
              <a:t>: выход на международный рынок, укрепление позиции лидера на рынке цифрового сельского хозяйства, разработка и внедрение новых продуктов и решений, поиск и освоение новых ниш и сегментов.</a:t>
            </a:r>
            <a:endParaRPr sz="1200">
              <a:solidFill>
                <a:schemeClr val="dk1"/>
              </a:solidFill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●"/>
            </a:pPr>
            <a:r>
              <a:rPr b="1" lang="ru-RU" sz="1200">
                <a:solidFill>
                  <a:schemeClr val="dk1"/>
                </a:solidFill>
              </a:rPr>
              <a:t>2025 год</a:t>
            </a:r>
            <a:r>
              <a:rPr lang="ru-RU" sz="1200">
                <a:solidFill>
                  <a:schemeClr val="dk1"/>
                </a:solidFill>
              </a:rPr>
              <a:t>: становление глобального игрока в области цифрового сельского хозяйства, создание собственной платформы и экосистемы, участие в социальных и экологических проектах, формирование новых стандартов и трендов на рынке.</a:t>
            </a:r>
            <a:endParaRPr sz="12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27"/>
          <p:cNvSpPr txBox="1"/>
          <p:nvPr/>
        </p:nvSpPr>
        <p:spPr>
          <a:xfrm>
            <a:off x="2841172" y="1468656"/>
            <a:ext cx="609485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Команда</a:t>
            </a:r>
            <a:r>
              <a:rPr b="1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  <p:sp>
        <p:nvSpPr>
          <p:cNvPr id="291" name="Google Shape;291;p27"/>
          <p:cNvSpPr txBox="1"/>
          <p:nvPr/>
        </p:nvSpPr>
        <p:spPr>
          <a:xfrm>
            <a:off x="3047427" y="3075137"/>
            <a:ext cx="6094854" cy="16312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Кто будет реализовывать проект? Необходимо представить свою команду, кратко охарактеризовать компетенции и задачи участников. Указывается только релевантный опыт членов команды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28"/>
          <p:cNvSpPr txBox="1"/>
          <p:nvPr/>
        </p:nvSpPr>
        <p:spPr>
          <a:xfrm>
            <a:off x="2799920" y="1399905"/>
            <a:ext cx="609485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Контактная информация</a:t>
            </a:r>
            <a:endParaRPr/>
          </a:p>
        </p:txBody>
      </p:sp>
      <p:sp>
        <p:nvSpPr>
          <p:cNvPr id="297" name="Google Shape;297;p28"/>
          <p:cNvSpPr txBox="1"/>
          <p:nvPr/>
        </p:nvSpPr>
        <p:spPr>
          <a:xfrm>
            <a:off x="2971800" y="2706159"/>
            <a:ext cx="6625962" cy="16312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Как связаться с автором/авторами проекта? Указывается максимально полная контактная информация о стартапе и его участниках – фамилия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и имя выступающего, адрес, телефоны, e-mail, Skype (заключительный слайд)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Другая 5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FBB3C1"/>
      </a:accent1>
      <a:accent2>
        <a:srgbClr val="9F00FF"/>
      </a:accent2>
      <a:accent3>
        <a:srgbClr val="FD493D"/>
      </a:accent3>
      <a:accent4>
        <a:srgbClr val="FCAF17"/>
      </a:accent4>
      <a:accent5>
        <a:srgbClr val="B5D8E1"/>
      </a:accent5>
      <a:accent6>
        <a:srgbClr val="000000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1_Тема Office">
  <a:themeElements>
    <a:clrScheme name="Другая 5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FBB3C1"/>
      </a:accent1>
      <a:accent2>
        <a:srgbClr val="9F00FF"/>
      </a:accent2>
      <a:accent3>
        <a:srgbClr val="FD493D"/>
      </a:accent3>
      <a:accent4>
        <a:srgbClr val="FCAF17"/>
      </a:accent4>
      <a:accent5>
        <a:srgbClr val="B5D8E1"/>
      </a:accent5>
      <a:accent6>
        <a:srgbClr val="000000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2022-11-28T09:29:04Z</dcterms:created>
  <dc:creator>Mikely</dc:creator>
</cp:coreProperties>
</file>