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12"/>
  </p:notesMasterIdLst>
  <p:sldIdLst>
    <p:sldId id="270" r:id="rId3"/>
    <p:sldId id="292" r:id="rId4"/>
    <p:sldId id="291" r:id="rId5"/>
    <p:sldId id="275" r:id="rId6"/>
    <p:sldId id="315" r:id="rId7"/>
    <p:sldId id="267" r:id="rId8"/>
    <p:sldId id="306" r:id="rId9"/>
    <p:sldId id="316" r:id="rId10"/>
    <p:sldId id="317" r:id="rId11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BB3C1"/>
    <a:srgbClr val="B5D8E1"/>
    <a:srgbClr val="FCA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8B73998-3D1B-0215-E569-903491C1766C}">
  <a:tblStyle styleId="{88B73998-3D1B-0215-E569-903491C1766C}" styleName="Нет стиля, сетка таблицы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45" autoAdjust="0"/>
    <p:restoredTop sz="96327"/>
  </p:normalViewPr>
  <p:slideViewPr>
    <p:cSldViewPr>
      <p:cViewPr varScale="1">
        <p:scale>
          <a:sx n="90" d="100"/>
          <a:sy n="90" d="100"/>
        </p:scale>
        <p:origin x="-451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29" d="100"/>
          <a:sy n="129" d="100"/>
        </p:scale>
        <p:origin x="14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C4FBC-234D-483B-8EC8-9F468F2755ED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9D85C-73E6-4C20-B67F-43AA622CD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814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278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059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710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8816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1524000" y="1122363"/>
            <a:ext cx="399593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000" dirty="0"/>
              <a:t>НАЗВАНИЕ </a:t>
            </a:r>
            <a:br>
              <a:rPr lang="ru-RU" sz="6000" dirty="0"/>
            </a:br>
            <a:r>
              <a:rPr lang="ru-RU" sz="6000" dirty="0"/>
              <a:t>СТАРТАП-ПРОЕКТА</a:t>
            </a:r>
            <a:endParaRPr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399593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D467A2-1B99-2B46-8334-7255A2901C39}" type="datetime1">
              <a:rPr lang="ru-RU" smtClean="0"/>
              <a:t>08.12.2023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980728"/>
            <a:ext cx="10515600" cy="564486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9" name="Номер слайда 15">
            <a:extLst>
              <a:ext uri="{FF2B5EF4-FFF2-40B4-BE49-F238E27FC236}">
                <a16:creationId xmlns="" xmlns:a16="http://schemas.microsoft.com/office/drawing/2014/main" id="{D83E2A94-7E16-115F-5AC5-072486BD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328" y="6381328"/>
            <a:ext cx="422858" cy="432048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fld id="{B5906ADE-93CD-47B6-B38B-B0C22AC58E4B}" type="slidenum">
              <a:rPr lang="ru-RU" sz="1400" smtClean="0">
                <a:solidFill>
                  <a:schemeClr val="bg1"/>
                </a:solidFill>
              </a:rPr>
              <a:pPr algn="ctr">
                <a:defRPr/>
              </a:pPr>
              <a:t>‹#›</a:t>
            </a:fld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121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35B29431-FAC1-CEE8-A5DA-DD0F13EE35D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</p:spPr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88368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5BC87B-BAFE-614F-B181-44F508C447A9}" type="datetime1">
              <a:rPr lang="ru-RU" smtClean="0"/>
              <a:t>08.12.2023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8183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49EFB83-5345-D749-9630-07B7B9EE5131}" type="datetime1">
              <a:rPr lang="ru-RU" smtClean="0"/>
              <a:t>08.12.2023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680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4A2C76E-5AA9-D741-A1F0-9F86374B8B40}" type="datetime1">
              <a:rPr lang="ru-RU" smtClean="0"/>
              <a:t>08.12.2023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717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su.ru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uildstartup.ru/" TargetMode="External"/><Relationship Id="rId5" Type="http://schemas.openxmlformats.org/officeDocument/2006/relationships/image" Target="../media/image2.png"/><Relationship Id="rId4" Type="http://schemas.openxmlformats.org/officeDocument/2006/relationships/hyperlink" Target="https://univertechpred.ru/" TargetMode="Externa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46817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/>
              <a:t>НАЗВАНИЕ </a:t>
            </a:r>
            <a:br>
              <a:rPr lang="ru-RU" sz="4400" dirty="0"/>
            </a:br>
            <a:r>
              <a:rPr lang="ru-RU" sz="4400" dirty="0"/>
              <a:t>СТАРТАП-ПРОЕКТА</a:t>
            </a:r>
            <a:endParaRPr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468173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AF49F4A-504F-0844-B99C-D18400081A9C}" type="datetime1">
              <a:rPr lang="ru-RU" smtClean="0"/>
              <a:t>08.12.2023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148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Прямоугольник 7">
            <a:extLst>
              <a:ext uri="{FF2B5EF4-FFF2-40B4-BE49-F238E27FC236}">
                <a16:creationId xmlns="" xmlns:a16="http://schemas.microsoft.com/office/drawing/2014/main" id="{C8D2310B-2914-147B-1DF4-BAA09ED417AA}"/>
              </a:ext>
            </a:extLst>
          </p:cNvPr>
          <p:cNvSpPr/>
          <p:nvPr userDrawn="1"/>
        </p:nvSpPr>
        <p:spPr>
          <a:xfrm>
            <a:off x="6100293" y="2328667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8" name="Прямоугольник 10">
            <a:extLst>
              <a:ext uri="{FF2B5EF4-FFF2-40B4-BE49-F238E27FC236}">
                <a16:creationId xmlns="" xmlns:a16="http://schemas.microsoft.com/office/drawing/2014/main" id="{D30E856C-B7F3-C1DD-FC24-541539C8B41B}"/>
              </a:ext>
            </a:extLst>
          </p:cNvPr>
          <p:cNvSpPr/>
          <p:nvPr userDrawn="1"/>
        </p:nvSpPr>
        <p:spPr>
          <a:xfrm>
            <a:off x="6101109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Прямоугольник 13">
            <a:extLst>
              <a:ext uri="{FF2B5EF4-FFF2-40B4-BE49-F238E27FC236}">
                <a16:creationId xmlns="" xmlns:a16="http://schemas.microsoft.com/office/drawing/2014/main" id="{5F2C31D8-BF53-F44E-4D2A-1A3E0EC9B94A}"/>
              </a:ext>
            </a:extLst>
          </p:cNvPr>
          <p:cNvSpPr/>
          <p:nvPr userDrawn="1"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D84E3471-F750-DD88-7A33-23A266433BE5}"/>
              </a:ext>
            </a:extLst>
          </p:cNvPr>
          <p:cNvSpPr/>
          <p:nvPr userDrawn="1"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Квадрат">
            <a:extLst>
              <a:ext uri="{FF2B5EF4-FFF2-40B4-BE49-F238E27FC236}">
                <a16:creationId xmlns="" xmlns:a16="http://schemas.microsoft.com/office/drawing/2014/main" id="{5F700DF5-109B-F6D1-18C3-0354D0807B54}"/>
              </a:ext>
            </a:extLst>
          </p:cNvPr>
          <p:cNvSpPr/>
          <p:nvPr userDrawn="1"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12" name="Рисунок 11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="" xmlns:a16="http://schemas.microsoft.com/office/drawing/2014/main" id="{5CD653B3-B4F7-5046-6D07-78A264D265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13" name="Рисунок 12">
            <a:hlinkClick r:id="rId4"/>
            <a:extLst>
              <a:ext uri="{FF2B5EF4-FFF2-40B4-BE49-F238E27FC236}">
                <a16:creationId xmlns="" xmlns:a16="http://schemas.microsoft.com/office/drawing/2014/main" id="{86B468CA-3AE9-0068-910E-908AABC8B4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20" name="Рисунок 19">
            <a:hlinkClick r:id="rId6"/>
            <a:extLst>
              <a:ext uri="{FF2B5EF4-FFF2-40B4-BE49-F238E27FC236}">
                <a16:creationId xmlns="" xmlns:a16="http://schemas.microsoft.com/office/drawing/2014/main" id="{05067CDF-F024-C906-BF6A-7AE48377B6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48" b="38218"/>
          <a:stretch/>
        </p:blipFill>
        <p:spPr>
          <a:xfrm>
            <a:off x="6090894" y="5708005"/>
            <a:ext cx="2619830" cy="937915"/>
          </a:xfrm>
          <a:prstGeom prst="rect">
            <a:avLst/>
          </a:prstGeom>
        </p:spPr>
      </p:pic>
      <p:pic>
        <p:nvPicPr>
          <p:cNvPr id="24" name="Рисунок 23">
            <a:hlinkClick r:id="rId8"/>
            <a:extLst>
              <a:ext uri="{FF2B5EF4-FFF2-40B4-BE49-F238E27FC236}">
                <a16:creationId xmlns="" xmlns:a16="http://schemas.microsoft.com/office/drawing/2014/main" id="{54916B22-E3EF-F262-5F4F-D8B3E113D273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260296"/>
            <a:ext cx="1882549" cy="18825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980728"/>
            <a:ext cx="10515600" cy="5196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 dirty="0"/>
              <a:t>Образец текста</a:t>
            </a:r>
            <a:endParaRPr dirty="0"/>
          </a:p>
          <a:p>
            <a:pPr lvl="1">
              <a:defRPr/>
            </a:pPr>
            <a:r>
              <a:rPr lang="ru-RU" dirty="0"/>
              <a:t>Второй уровень</a:t>
            </a:r>
            <a:endParaRPr dirty="0"/>
          </a:p>
          <a:p>
            <a:pPr lvl="2">
              <a:defRPr/>
            </a:pPr>
            <a:r>
              <a:rPr lang="ru-RU" dirty="0"/>
              <a:t>Третий уровень</a:t>
            </a:r>
            <a:endParaRPr dirty="0"/>
          </a:p>
          <a:p>
            <a:pPr lvl="3">
              <a:defRPr/>
            </a:pPr>
            <a:r>
              <a:rPr lang="ru-RU" dirty="0"/>
              <a:t>Четвертый уровень</a:t>
            </a:r>
            <a:endParaRPr dirty="0"/>
          </a:p>
          <a:p>
            <a:pPr lvl="4">
              <a:defRPr/>
            </a:pPr>
            <a:r>
              <a:rPr lang="ru-RU" dirty="0"/>
              <a:t>Пятый уровень</a:t>
            </a:r>
            <a:endParaRPr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8E50E3E-2716-B942-B97E-F6CB8D569C2D}" type="datetime1">
              <a:rPr lang="ru-RU" smtClean="0"/>
              <a:t>08.12.2023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grpSp>
        <p:nvGrpSpPr>
          <p:cNvPr id="7" name="Прямоугольник 16">
            <a:extLst>
              <a:ext uri="{FF2B5EF4-FFF2-40B4-BE49-F238E27FC236}">
                <a16:creationId xmlns="" xmlns:a16="http://schemas.microsoft.com/office/drawing/2014/main" id="{AA58D8CF-C9AC-56A9-B466-E680F71BB514}"/>
              </a:ext>
            </a:extLst>
          </p:cNvPr>
          <p:cNvGrpSpPr/>
          <p:nvPr userDrawn="1"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8" name="Прямоугольник">
              <a:extLst>
                <a:ext uri="{FF2B5EF4-FFF2-40B4-BE49-F238E27FC236}">
                  <a16:creationId xmlns="" xmlns:a16="http://schemas.microsoft.com/office/drawing/2014/main" id="{CBD1DC2D-0A5E-2F7E-31D0-B340C7BFF07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9" name="7">
              <a:extLst>
                <a:ext uri="{FF2B5EF4-FFF2-40B4-BE49-F238E27FC236}">
                  <a16:creationId xmlns="" xmlns:a16="http://schemas.microsoft.com/office/drawing/2014/main" id="{A388160A-2B0A-73EB-2BA0-D71B27C28D4C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dirty="0"/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="" xmlns:a16="http://schemas.microsoft.com/office/drawing/2014/main" id="{3EF54D5A-E348-8C44-2148-B99ABB210E0A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830EA167-6636-E2B6-BCC2-21B2F8AFC385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="" xmlns:a16="http://schemas.microsoft.com/office/drawing/2014/main" id="{BAFB8C52-84F7-E3F7-22DA-9A27E04B29A7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="" xmlns:a16="http://schemas.microsoft.com/office/drawing/2014/main" id="{A2936B05-086E-56F4-50C5-CCE6D38982E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="" xmlns:a16="http://schemas.microsoft.com/office/drawing/2014/main" id="{C6E4306C-FA3A-1C84-1566-869A4E2686A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="" xmlns:a16="http://schemas.microsoft.com/office/drawing/2014/main" id="{66D8945C-C6D4-1FD9-D9A7-79B0EA00E1A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4753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6" r:id="rId2"/>
    <p:sldLayoutId id="2147483667" r:id="rId3"/>
    <p:sldLayoutId id="2147483668" r:id="rId4"/>
    <p:sldLayoutId id="2147483669" r:id="rId5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=""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416" y="1122363"/>
            <a:ext cx="5184576" cy="2387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8F00FF"/>
                </a:solidFill>
              </a:rPr>
              <a:t>THE NORTHERN HANDWRITING</a:t>
            </a:r>
            <a:endParaRPr lang="ru-RU" dirty="0">
              <a:solidFill>
                <a:srgbClr val="8F00FF"/>
              </a:solidFill>
            </a:endParaRPr>
          </a:p>
        </p:txBody>
      </p:sp>
      <p:sp>
        <p:nvSpPr>
          <p:cNvPr id="12" name="Подзаголовок 11">
            <a:extLst>
              <a:ext uri="{FF2B5EF4-FFF2-40B4-BE49-F238E27FC236}">
                <a16:creationId xmlns="" xmlns:a16="http://schemas.microsoft.com/office/drawing/2014/main" id="{17278AA7-7A73-AAB2-941F-3A60F9EAC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9496" y="5733256"/>
            <a:ext cx="3960440" cy="619050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rgbClr val="8F00FF"/>
                </a:solidFill>
              </a:rPr>
              <a:t>Печать авторского </a:t>
            </a:r>
            <a:r>
              <a:rPr lang="ru-RU" dirty="0" err="1">
                <a:solidFill>
                  <a:srgbClr val="8F00FF"/>
                </a:solidFill>
              </a:rPr>
              <a:t>принта</a:t>
            </a:r>
            <a:r>
              <a:rPr lang="ru-RU" dirty="0">
                <a:solidFill>
                  <a:srgbClr val="8F00FF"/>
                </a:solidFill>
              </a:rPr>
              <a:t> на вашей одежде</a:t>
            </a:r>
          </a:p>
        </p:txBody>
      </p:sp>
      <p:pic>
        <p:nvPicPr>
          <p:cNvPr id="1027" name="Picture 3" descr="C:\Users\Андрей\Desktop\Скриншот 06-12-2023 16252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348880"/>
            <a:ext cx="2736304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86684" y="2172149"/>
            <a:ext cx="11457868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dirty="0"/>
              <a:t>Наша цель - помочь людям выразить свою индивидуальность и стиль через уникальную одежду, которая будет отражать их уникальность и творческий потенциал</a:t>
            </a:r>
            <a:r>
              <a:rPr lang="ru-RU" dirty="0" smtClean="0"/>
              <a:t>.</a:t>
            </a:r>
            <a:r>
              <a:rPr lang="ru-RU" b="1" dirty="0"/>
              <a:t> </a:t>
            </a:r>
            <a:r>
              <a:rPr lang="ru-RU" dirty="0" smtClean="0"/>
              <a:t>Мы решаем проблему отсутствия </a:t>
            </a:r>
            <a:r>
              <a:rPr lang="ru-RU" dirty="0"/>
              <a:t>возможности отличатся от людей одевающихся в одежду с однообразными и унылыми </a:t>
            </a:r>
            <a:r>
              <a:rPr lang="ru-RU" dirty="0" err="1" smtClean="0"/>
              <a:t>принтами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>
              <a:solidFill>
                <a:srgbClr val="FF0000"/>
              </a:solidFill>
              <a:latin typeface="Gilroy-Light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86684" y="1555436"/>
            <a:ext cx="8849676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 smtClean="0">
                <a:latin typeface="Arial"/>
                <a:cs typeface="Arial"/>
              </a:rPr>
              <a:t>Цель и решение проблем потребителя: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760851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Базовая бизнес-идея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20955" y="2385127"/>
            <a:ext cx="11457868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dirty="0" smtClean="0"/>
              <a:t>Одежда </a:t>
            </a:r>
            <a:r>
              <a:rPr lang="ru-RU" dirty="0"/>
              <a:t>с качественным </a:t>
            </a:r>
            <a:r>
              <a:rPr lang="ru-RU" dirty="0" err="1"/>
              <a:t>принтом</a:t>
            </a:r>
            <a:r>
              <a:rPr lang="ru-RU" dirty="0"/>
              <a:t>.</a:t>
            </a:r>
            <a:endParaRPr lang="ru-RU" dirty="0">
              <a:solidFill>
                <a:srgbClr val="FF0000"/>
              </a:solidFill>
              <a:latin typeface="Gilroy-Light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36583" y="3212976"/>
            <a:ext cx="8849676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 smtClean="0">
                <a:latin typeface="Arial"/>
                <a:cs typeface="Arial"/>
              </a:rPr>
              <a:t>Примеры работ:</a:t>
            </a:r>
            <a:endParaRPr lang="ru-RU" sz="2000" dirty="0"/>
          </a:p>
        </p:txBody>
      </p:sp>
      <p:sp>
        <p:nvSpPr>
          <p:cNvPr id="13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36583" y="1628800"/>
            <a:ext cx="8849676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 smtClean="0">
                <a:latin typeface="Arial"/>
                <a:cs typeface="Arial"/>
              </a:rPr>
              <a:t>Основной продукт:</a:t>
            </a:r>
            <a:endParaRPr lang="ru-RU" sz="2000" dirty="0"/>
          </a:p>
        </p:txBody>
      </p:sp>
      <p:pic>
        <p:nvPicPr>
          <p:cNvPr id="1026" name="Picture 2" descr="C:\Users\Андрей\Desktop\Скриншот 07-12-2023 2058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5760" y="3355661"/>
            <a:ext cx="2868414" cy="2975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ндрей\Desktop\Скриншот 07-12-2023 2057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960" y="3350235"/>
            <a:ext cx="3020909" cy="298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Андрей\Desktop\Скриншот 07-12-2023 21041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600" y="3399651"/>
            <a:ext cx="2922216" cy="288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46871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7290B3E-9D37-EFFF-B328-7EBFF75CA144}"/>
              </a:ext>
            </a:extLst>
          </p:cNvPr>
          <p:cNvSpPr txBox="1"/>
          <p:nvPr/>
        </p:nvSpPr>
        <p:spPr>
          <a:xfrm>
            <a:off x="739346" y="1117835"/>
            <a:ext cx="87767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Потребительские сегменты </a:t>
            </a:r>
            <a:r>
              <a:rPr lang="ru-RU" sz="1800" b="1" dirty="0"/>
              <a:t>(объем, динамика, потенциал</a:t>
            </a:r>
            <a:r>
              <a:rPr lang="ru-RU" sz="1800" b="1" dirty="0" smtClean="0"/>
              <a:t>)</a:t>
            </a:r>
          </a:p>
          <a:p>
            <a:r>
              <a:rPr lang="ru-RU" dirty="0" smtClean="0"/>
              <a:t>-</a:t>
            </a:r>
            <a:r>
              <a:rPr lang="ru-RU" dirty="0"/>
              <a:t>Примерно 147 млн.: детей и взрослых людей пользуются онлайн </a:t>
            </a:r>
            <a:r>
              <a:rPr lang="ru-RU" dirty="0" smtClean="0"/>
              <a:t>магазинами.</a:t>
            </a:r>
          </a:p>
          <a:p>
            <a:r>
              <a:rPr lang="ru-RU" dirty="0" smtClean="0"/>
              <a:t>Большинство </a:t>
            </a:r>
            <a:r>
              <a:rPr lang="ru-RU" dirty="0"/>
              <a:t>из них (около 58% это около 84 млн. человек) закупаются одеждой в </a:t>
            </a:r>
            <a:r>
              <a:rPr lang="ru-RU" dirty="0" smtClean="0"/>
              <a:t>год.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C85FB6E-0046-9C1C-B128-B4588785A0E3}"/>
              </a:ext>
            </a:extLst>
          </p:cNvPr>
          <p:cNvSpPr txBox="1"/>
          <p:nvPr/>
        </p:nvSpPr>
        <p:spPr>
          <a:xfrm>
            <a:off x="762196" y="2993497"/>
            <a:ext cx="57775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Проблемы</a:t>
            </a:r>
          </a:p>
          <a:p>
            <a:r>
              <a:rPr lang="ru-RU" dirty="0" smtClean="0"/>
              <a:t>-выглядеть стильно </a:t>
            </a:r>
            <a:r>
              <a:rPr lang="ru-RU" dirty="0"/>
              <a:t>и </a:t>
            </a:r>
            <a:r>
              <a:rPr lang="ru-RU" dirty="0" smtClean="0"/>
              <a:t>ярко (</a:t>
            </a:r>
            <a:r>
              <a:rPr lang="ru-RU" dirty="0"/>
              <a:t>Дети до </a:t>
            </a:r>
            <a:r>
              <a:rPr lang="ru-RU" dirty="0" smtClean="0"/>
              <a:t>18)</a:t>
            </a:r>
          </a:p>
          <a:p>
            <a:r>
              <a:rPr lang="ru-RU" dirty="0" smtClean="0"/>
              <a:t>-выглядеть стильно </a:t>
            </a:r>
            <a:r>
              <a:rPr lang="ru-RU" dirty="0"/>
              <a:t>и </a:t>
            </a:r>
            <a:r>
              <a:rPr lang="ru-RU" dirty="0" smtClean="0"/>
              <a:t>индивидуально (</a:t>
            </a:r>
            <a:r>
              <a:rPr lang="ru-RU" dirty="0"/>
              <a:t>Люди младше </a:t>
            </a:r>
            <a:r>
              <a:rPr lang="ru-RU" dirty="0" smtClean="0"/>
              <a:t>30)</a:t>
            </a:r>
          </a:p>
          <a:p>
            <a:r>
              <a:rPr lang="ru-RU" dirty="0"/>
              <a:t>-</a:t>
            </a:r>
            <a:r>
              <a:rPr lang="ru-RU" dirty="0" smtClean="0"/>
              <a:t>одеваться красиво (</a:t>
            </a:r>
            <a:r>
              <a:rPr lang="ru-RU" dirty="0"/>
              <a:t>Люди старше </a:t>
            </a:r>
            <a:r>
              <a:rPr lang="ru-RU" dirty="0" smtClean="0"/>
              <a:t>30)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D19CAEC-8604-FB93-E726-490F7390BFBA}"/>
              </a:ext>
            </a:extLst>
          </p:cNvPr>
          <p:cNvSpPr txBox="1"/>
          <p:nvPr/>
        </p:nvSpPr>
        <p:spPr>
          <a:xfrm>
            <a:off x="708874" y="4869160"/>
            <a:ext cx="103380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Уникальное ценностное </a:t>
            </a:r>
            <a:r>
              <a:rPr lang="ru-RU" b="1" dirty="0" smtClean="0"/>
              <a:t>предложение</a:t>
            </a:r>
          </a:p>
          <a:p>
            <a:r>
              <a:rPr lang="ru-RU" dirty="0" smtClean="0"/>
              <a:t>-Возможность создать свой дизайн на одежде</a:t>
            </a:r>
          </a:p>
          <a:p>
            <a:r>
              <a:rPr lang="ru-RU" dirty="0" smtClean="0"/>
              <a:t>-На нашем </a:t>
            </a:r>
            <a:r>
              <a:rPr lang="ru-RU" dirty="0"/>
              <a:t>сайте вас будет приветствовать (чат-бот</a:t>
            </a:r>
            <a:r>
              <a:rPr lang="ru-RU" dirty="0" smtClean="0"/>
              <a:t>), который поможет вам подобрать дизайн одежды</a:t>
            </a:r>
            <a:endParaRPr lang="ru-RU" dirty="0"/>
          </a:p>
        </p:txBody>
      </p:sp>
      <p:sp>
        <p:nvSpPr>
          <p:cNvPr id="9" name="Текст 2">
            <a:extLst>
              <a:ext uri="{FF2B5EF4-FFF2-40B4-BE49-F238E27FC236}">
                <a16:creationId xmlns="" xmlns:a16="http://schemas.microsoft.com/office/drawing/2014/main" id="{EDE4A12B-47B7-25A1-AC61-5781176DCB41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ПРОДУКТА</a:t>
            </a:r>
            <a:endParaRPr sz="1600" cap="al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1296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44F90747-59C5-71D9-B6FB-768F4998B6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40" y="210472"/>
            <a:ext cx="625507" cy="6255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884A069-2A26-4F23-9C03-7E9FDDAF3F72}"/>
              </a:ext>
            </a:extLst>
          </p:cNvPr>
          <p:cNvSpPr txBox="1"/>
          <p:nvPr/>
        </p:nvSpPr>
        <p:spPr>
          <a:xfrm>
            <a:off x="726912" y="2869152"/>
            <a:ext cx="58144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Анализ </a:t>
            </a:r>
            <a:r>
              <a:rPr lang="ru-RU" b="1" dirty="0" smtClean="0"/>
              <a:t>конкурентов</a:t>
            </a:r>
          </a:p>
          <a:p>
            <a:r>
              <a:rPr lang="ru-RU" dirty="0" smtClean="0"/>
              <a:t>-</a:t>
            </a:r>
            <a:r>
              <a:rPr lang="en-US" dirty="0" smtClean="0"/>
              <a:t>T-SHIRT</a:t>
            </a:r>
            <a:r>
              <a:rPr lang="ru-RU" dirty="0" smtClean="0"/>
              <a:t> печатает </a:t>
            </a:r>
            <a:r>
              <a:rPr lang="ru-RU" dirty="0"/>
              <a:t>на футболках при </a:t>
            </a:r>
            <a:r>
              <a:rPr lang="ru-RU" dirty="0" smtClean="0"/>
              <a:t>клиентах </a:t>
            </a:r>
            <a:r>
              <a:rPr lang="ru-RU" dirty="0"/>
              <a:t>за 15 минут</a:t>
            </a:r>
            <a:endParaRPr lang="ru-RU" dirty="0" smtClean="0"/>
          </a:p>
          <a:p>
            <a:r>
              <a:rPr lang="ru-RU" dirty="0"/>
              <a:t>-</a:t>
            </a:r>
            <a:r>
              <a:rPr lang="ru-RU" dirty="0" err="1" smtClean="0"/>
              <a:t>РосЦвет</a:t>
            </a:r>
            <a:r>
              <a:rPr lang="ru-RU" dirty="0" smtClean="0"/>
              <a:t> печатает </a:t>
            </a:r>
            <a:r>
              <a:rPr lang="ru-RU" dirty="0"/>
              <a:t>не только на одежде</a:t>
            </a:r>
            <a:endParaRPr lang="ru-RU" dirty="0" smtClean="0"/>
          </a:p>
          <a:p>
            <a:r>
              <a:rPr lang="ru-RU" dirty="0" smtClean="0"/>
              <a:t>-</a:t>
            </a:r>
            <a:r>
              <a:rPr lang="ru-RU" dirty="0"/>
              <a:t>PRINT </a:t>
            </a:r>
            <a:r>
              <a:rPr lang="ru-RU" dirty="0" smtClean="0"/>
              <a:t>BOX</a:t>
            </a:r>
            <a:r>
              <a:rPr lang="ru-RU" dirty="0"/>
              <a:t> (</a:t>
            </a:r>
            <a:r>
              <a:rPr lang="ru-RU" dirty="0" smtClean="0"/>
              <a:t>Продажа оптом)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113F94F-A768-4C2C-8C9E-2ADE02CEC2B8}"/>
              </a:ext>
            </a:extLst>
          </p:cNvPr>
          <p:cNvSpPr txBox="1"/>
          <p:nvPr/>
        </p:nvSpPr>
        <p:spPr>
          <a:xfrm>
            <a:off x="726912" y="5085184"/>
            <a:ext cx="1038297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Конкурентные </a:t>
            </a:r>
            <a:r>
              <a:rPr lang="ru-RU" b="1" dirty="0" smtClean="0"/>
              <a:t>преимущества</a:t>
            </a:r>
          </a:p>
          <a:p>
            <a:r>
              <a:rPr lang="ru-RU" b="1" dirty="0" smtClean="0"/>
              <a:t>-</a:t>
            </a:r>
            <a:r>
              <a:rPr lang="ru-RU" dirty="0"/>
              <a:t>территориальное размещение</a:t>
            </a:r>
            <a:endParaRPr lang="ru-RU" b="1" dirty="0" smtClean="0"/>
          </a:p>
          <a:p>
            <a:r>
              <a:rPr lang="ru-RU" b="1" dirty="0" smtClean="0"/>
              <a:t>-</a:t>
            </a:r>
            <a:r>
              <a:rPr lang="ru-RU" dirty="0"/>
              <a:t>новая технология, применение которой позволит нам изготавливать товары более высокого качества </a:t>
            </a:r>
            <a:endParaRPr lang="ru-RU" dirty="0" smtClean="0"/>
          </a:p>
          <a:p>
            <a:r>
              <a:rPr lang="ru-RU" dirty="0" smtClean="0"/>
              <a:t>и </a:t>
            </a:r>
            <a:r>
              <a:rPr lang="ru-RU" dirty="0"/>
              <a:t>увеличивать производительность труда (печатный станок, интернет-сайт)</a:t>
            </a:r>
          </a:p>
          <a:p>
            <a:endParaRPr lang="ru-RU" b="1" dirty="0" smtClean="0"/>
          </a:p>
          <a:p>
            <a:endParaRPr lang="ru-RU" b="1" dirty="0"/>
          </a:p>
        </p:txBody>
      </p:sp>
      <p:sp>
        <p:nvSpPr>
          <p:cNvPr id="7" name="Текст 2">
            <a:extLst>
              <a:ext uri="{FF2B5EF4-FFF2-40B4-BE49-F238E27FC236}">
                <a16:creationId xmlns="" xmlns:a16="http://schemas.microsoft.com/office/drawing/2014/main" id="{FC12CBA3-A199-44D3-265A-751D355B7E6F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Конкуренты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3274D64-24D6-05E0-7DE8-4542C7891FB8}"/>
              </a:ext>
            </a:extLst>
          </p:cNvPr>
          <p:cNvSpPr txBox="1"/>
          <p:nvPr/>
        </p:nvSpPr>
        <p:spPr>
          <a:xfrm>
            <a:off x="726912" y="1377103"/>
            <a:ext cx="12682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Аналоги</a:t>
            </a:r>
          </a:p>
          <a:p>
            <a:r>
              <a:rPr lang="ru-RU" dirty="0" smtClean="0"/>
              <a:t>-</a:t>
            </a:r>
            <a:r>
              <a:rPr lang="en-US" dirty="0" smtClean="0"/>
              <a:t>T-SHIRT</a:t>
            </a:r>
            <a:endParaRPr lang="ru-RU" dirty="0" smtClean="0"/>
          </a:p>
          <a:p>
            <a:r>
              <a:rPr lang="ru-RU" dirty="0" smtClean="0"/>
              <a:t>-</a:t>
            </a:r>
            <a:r>
              <a:rPr lang="ru-RU" dirty="0" err="1" smtClean="0"/>
              <a:t>РосЦвет</a:t>
            </a:r>
            <a:endParaRPr lang="ru-RU" dirty="0" smtClean="0"/>
          </a:p>
          <a:p>
            <a:r>
              <a:rPr lang="ru-RU" dirty="0" smtClean="0"/>
              <a:t>-</a:t>
            </a:r>
            <a:r>
              <a:rPr lang="ru-RU" dirty="0"/>
              <a:t>PRINT BOX</a:t>
            </a:r>
          </a:p>
        </p:txBody>
      </p:sp>
    </p:spTree>
    <p:extLst>
      <p:ext uri="{BB962C8B-B14F-4D97-AF65-F5344CB8AC3E}">
        <p14:creationId xmlns:p14="http://schemas.microsoft.com/office/powerpoint/2010/main" val="35157458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725404" y="1700809"/>
            <a:ext cx="1770679" cy="379261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Потребительские сегменты </a:t>
            </a:r>
          </a:p>
          <a:p>
            <a:endParaRPr kumimoji="0" lang="ru-RU" sz="1200" dirty="0">
              <a:latin typeface="GT Walsheim Pro Light" panose="02000503040000020003" pitchFamily="50" charset="-52"/>
            </a:endParaRPr>
          </a:p>
          <a:p>
            <a:pPr>
              <a:spcAft>
                <a:spcPts val="600"/>
              </a:spcAft>
            </a:pPr>
            <a:r>
              <a:rPr kumimoji="0" lang="ru-RU" sz="1200" dirty="0" smtClean="0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Люди </a:t>
            </a: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желающие выглядеть не так как все.</a:t>
            </a:r>
          </a:p>
          <a:p>
            <a:pPr>
              <a:spcAft>
                <a:spcPts val="600"/>
              </a:spcAft>
            </a:pP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Желающие </a:t>
            </a:r>
            <a:r>
              <a:rPr kumimoji="0" lang="ru-RU" sz="1200" dirty="0" smtClean="0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иметь </a:t>
            </a: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свой собственный дизайн одежды</a:t>
            </a:r>
          </a:p>
          <a:p>
            <a:pPr>
              <a:spcAft>
                <a:spcPts val="600"/>
              </a:spcAft>
            </a:pPr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kumimoji="0" lang="ru-RU" sz="1100" dirty="0">
              <a:latin typeface="GT Walsheim Pro Light" panose="02000503040000020003" pitchFamily="50" charset="-52"/>
            </a:endParaRPr>
          </a:p>
          <a:p>
            <a:r>
              <a:rPr kumimoji="0" lang="ru-RU" sz="1100" dirty="0">
                <a:latin typeface="GT Walsheim Pro Light" panose="02000503040000020003" pitchFamily="50" charset="-52"/>
              </a:rPr>
              <a:t> 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524366" y="1700808"/>
            <a:ext cx="1661723" cy="37944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партнеры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2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(</a:t>
            </a: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текстильная фабрика)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https://ru.made-in-china.com/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(продажа печатных станков)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https://fractalpaint.com/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(продажа краски для ткани)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200" dirty="0">
              <a:latin typeface="GT Walsheim Pro Light" panose="02000503040000020003" pitchFamily="50" charset="-5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015951" y="1700809"/>
            <a:ext cx="1844767" cy="37926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Ценностное предложение</a:t>
            </a: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  <a:p>
            <a:pPr>
              <a:spcAft>
                <a:spcPts val="600"/>
              </a:spcAft>
            </a:pPr>
            <a:r>
              <a:rPr kumimoji="0" lang="ru-RU" sz="12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-</a:t>
            </a: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У нас проста и удобство сайта для создания дизайна</a:t>
            </a:r>
          </a:p>
          <a:p>
            <a:pPr>
              <a:spcAft>
                <a:spcPts val="600"/>
              </a:spcAft>
            </a:pP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-На сайте вас будет приветствовать (чат-бот)</a:t>
            </a:r>
          </a:p>
          <a:p>
            <a:pPr>
              <a:spcAft>
                <a:spcPts val="600"/>
              </a:spcAft>
            </a:pPr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endParaRPr kumimoji="0" lang="ru-RU" sz="1400" dirty="0">
              <a:latin typeface="GT Walsheim Pro Light" panose="02000503040000020003" pitchFamily="50" charset="-5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547986" y="5560205"/>
            <a:ext cx="4230391" cy="67710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Структура издержек</a:t>
            </a:r>
          </a:p>
          <a:p>
            <a:r>
              <a:rPr kumimoji="0" lang="ru-RU" sz="12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Обслуживание </a:t>
            </a: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станков,  закупка краски и материала (ткани)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871594" y="5560205"/>
            <a:ext cx="4624489" cy="67710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Потоки поступления доходов: </a:t>
            </a:r>
          </a:p>
          <a:p>
            <a:r>
              <a:rPr kumimoji="0" lang="ru-RU" sz="12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Непосредственный </a:t>
            </a: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доход от продаж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96651" y="4293098"/>
            <a:ext cx="1792819" cy="110799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50" b="1" dirty="0">
                <a:latin typeface="GT Walsheim Pro Light" panose="02000503040000020003" pitchFamily="50" charset="-52"/>
              </a:rPr>
              <a:t>Каналы коммуникаций и </a:t>
            </a:r>
            <a:r>
              <a:rPr lang="ru-RU" sz="1050" b="1" dirty="0" smtClean="0">
                <a:latin typeface="GT Walsheim Pro Light" panose="02000503040000020003" pitchFamily="50" charset="-52"/>
              </a:rPr>
              <a:t>сбыта</a:t>
            </a:r>
          </a:p>
          <a:p>
            <a:pPr>
              <a:spcAft>
                <a:spcPts val="600"/>
              </a:spcAft>
              <a:defRPr/>
            </a:pPr>
            <a:r>
              <a:rPr lang="ru-RU" sz="1000" dirty="0" smtClean="0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Сайт </a:t>
            </a:r>
            <a:r>
              <a:rPr lang="ru-RU" sz="1000" dirty="0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/</a:t>
            </a:r>
            <a:r>
              <a:rPr lang="en-US" sz="1000" dirty="0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www.tnh.ru </a:t>
            </a:r>
            <a:endParaRPr lang="ru-RU" sz="1000" dirty="0" smtClean="0">
              <a:solidFill>
                <a:srgbClr val="FF0000"/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defRPr/>
            </a:pPr>
            <a:endParaRPr lang="ru-RU" sz="1000" dirty="0">
              <a:solidFill>
                <a:srgbClr val="FF0000"/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defRPr/>
            </a:pPr>
            <a:endParaRPr lang="ru-RU" sz="1000" dirty="0" smtClean="0">
              <a:solidFill>
                <a:srgbClr val="FF0000"/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896652" y="1700810"/>
            <a:ext cx="1792819" cy="255454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Взаимоотношения с клиентами: </a:t>
            </a:r>
          </a:p>
          <a:p>
            <a:r>
              <a:rPr kumimoji="0" lang="ru-RU" sz="12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-</a:t>
            </a: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отзывчивость (клиенты могут связаться с нами в любое время и задать свой вопрос)</a:t>
            </a:r>
          </a:p>
          <a:p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 </a:t>
            </a:r>
            <a:r>
              <a:rPr kumimoji="0" lang="ru-RU" sz="12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-</a:t>
            </a: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Клиенты могут    отслеживать свой </a:t>
            </a:r>
            <a:r>
              <a:rPr kumimoji="0" lang="ru-RU" sz="12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заказ</a:t>
            </a:r>
          </a:p>
          <a:p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r>
              <a:rPr kumimoji="0" lang="ru-RU" sz="12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 </a:t>
            </a:r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222022" y="1700809"/>
            <a:ext cx="1757995" cy="2556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виды деятельности</a:t>
            </a: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  <a:p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Продажа одежды с качественным </a:t>
            </a:r>
            <a:r>
              <a:rPr kumimoji="0" lang="ru-RU" sz="1200" dirty="0" err="1">
                <a:solidFill>
                  <a:srgbClr val="FF0000"/>
                </a:solidFill>
                <a:latin typeface="GT Walsheim Pro Light" panose="02000503040000020003" pitchFamily="50" charset="-52"/>
              </a:rPr>
              <a:t>принтом</a:t>
            </a: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.</a:t>
            </a: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227342" y="4294625"/>
            <a:ext cx="1752674" cy="11988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b="1" dirty="0">
                <a:latin typeface="GT Walsheim Pro Light" panose="02000503040000020003" pitchFamily="50" charset="-52"/>
              </a:rPr>
              <a:t>Ключевые ресурсы</a:t>
            </a:r>
            <a:r>
              <a:rPr kumimoji="0" lang="ru-RU" sz="1400" b="1" dirty="0" smtClean="0">
                <a:latin typeface="GT Walsheim Pro Light" panose="02000503040000020003" pitchFamily="50" charset="-52"/>
              </a:rPr>
              <a:t>:</a:t>
            </a:r>
            <a:endParaRPr kumimoji="0" lang="en-US" sz="1400" b="1" dirty="0" smtClean="0"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ткань, Печатные станки, краска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400" b="1" dirty="0">
              <a:latin typeface="GT Walsheim Pro Light" panose="02000503040000020003" pitchFamily="50" charset="-52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9FFFF4F5-B6D8-0D02-5079-C06B7D0B8E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327" y="159602"/>
            <a:ext cx="542953" cy="625507"/>
          </a:xfrm>
          <a:prstGeom prst="rect">
            <a:avLst/>
          </a:prstGeom>
        </p:spPr>
      </p:pic>
      <p:sp>
        <p:nvSpPr>
          <p:cNvPr id="18" name="Текст 2">
            <a:extLst>
              <a:ext uri="{FF2B5EF4-FFF2-40B4-BE49-F238E27FC236}">
                <a16:creationId xmlns="" xmlns:a16="http://schemas.microsoft.com/office/drawing/2014/main" id="{98214EC5-FEB2-5D55-7446-2ABCB6173F46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3622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05838" y="340774"/>
            <a:ext cx="7769556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ИНФОРМАЦИЯ О ЛИДЕРЕ И УЧАСТНИКАХ СТАРТАП-ПРОЕКТА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263490" y="1373158"/>
            <a:ext cx="4104318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r>
              <a:rPr lang="ru-RU" sz="1600" dirty="0" smtClean="0">
                <a:latin typeface="Gilroy-Light"/>
              </a:rPr>
              <a:t>Кривощеков Андрей (Наполеон)</a:t>
            </a:r>
            <a:endParaRPr lang="ru-RU" sz="1600" dirty="0">
              <a:latin typeface="Gilroy-Light"/>
            </a:endParaRPr>
          </a:p>
          <a:p>
            <a:pPr algn="l"/>
            <a:endParaRPr lang="ru-RU" sz="1600" dirty="0">
              <a:latin typeface="Gilroy-Light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258756" y="953572"/>
            <a:ext cx="3749011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/>
              <a:t>Лидер стартап-проекта: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="" xmlns:a16="http://schemas.microsoft.com/office/drawing/2014/main" id="{9991E888-369D-83E3-7360-42DE8C7604D3}"/>
              </a:ext>
            </a:extLst>
          </p:cNvPr>
          <p:cNvSpPr txBox="1"/>
          <p:nvPr/>
        </p:nvSpPr>
        <p:spPr>
          <a:xfrm>
            <a:off x="291272" y="4021035"/>
            <a:ext cx="11637238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 smtClean="0"/>
              <a:t>Деловой партнер </a:t>
            </a:r>
            <a:r>
              <a:rPr lang="ru-RU" sz="2000" dirty="0" err="1" smtClean="0"/>
              <a:t>стартап</a:t>
            </a:r>
            <a:r>
              <a:rPr lang="ru-RU" sz="2000" dirty="0" smtClean="0"/>
              <a:t>-проекта:</a:t>
            </a:r>
            <a:endParaRPr lang="ru-RU" sz="2000" dirty="0"/>
          </a:p>
        </p:txBody>
      </p:sp>
      <p:sp>
        <p:nvSpPr>
          <p:cNvPr id="5" name="Текст 2">
            <a:extLst>
              <a:ext uri="{FF2B5EF4-FFF2-40B4-BE49-F238E27FC236}">
                <a16:creationId xmlns="" xmlns:a16="http://schemas.microsoft.com/office/drawing/2014/main" id="{9F0E33B8-7566-0EC2-8E73-8E0FB6E216F3}"/>
              </a:ext>
            </a:extLst>
          </p:cNvPr>
          <p:cNvSpPr txBox="1"/>
          <p:nvPr/>
        </p:nvSpPr>
        <p:spPr>
          <a:xfrm>
            <a:off x="291272" y="4568316"/>
            <a:ext cx="6768752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r>
              <a:rPr lang="ru-RU" sz="1600" dirty="0" smtClean="0">
                <a:latin typeface="Gilroy-Light"/>
              </a:rPr>
              <a:t>-Васильев Егор</a:t>
            </a:r>
          </a:p>
          <a:p>
            <a:pPr algn="l"/>
            <a:r>
              <a:rPr lang="ru-RU" sz="1600" dirty="0" smtClean="0">
                <a:latin typeface="Gilroy-Light"/>
              </a:rPr>
              <a:t>-Исполнитель</a:t>
            </a:r>
            <a:endParaRPr lang="ru-RU" sz="1600" dirty="0">
              <a:latin typeface="Gilroy-Ligh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5611B83-5A0B-EFF7-A4D5-3405ADFF79A3}"/>
              </a:ext>
            </a:extLst>
          </p:cNvPr>
          <p:cNvSpPr txBox="1"/>
          <p:nvPr/>
        </p:nvSpPr>
        <p:spPr>
          <a:xfrm>
            <a:off x="4511824" y="1052736"/>
            <a:ext cx="1728192" cy="1754326"/>
          </a:xfrm>
          <a:prstGeom prst="rect">
            <a:avLst/>
          </a:prstGeom>
          <a:solidFill>
            <a:srgbClr val="FCAF17"/>
          </a:solidFill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dirty="0"/>
              <a:t>Место для фото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2051" name="Picture 3" descr="D:\A рабочий стол\ВСЕ фото\116_FUJI\DSCF60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484" y="850395"/>
            <a:ext cx="2460587" cy="2431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Андрей\Desktop\88PkuULCLC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851" y="4221087"/>
            <a:ext cx="2196220" cy="2500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3685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=""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8F00FF"/>
                </a:solidFill>
              </a:rPr>
              <a:t>Спасибо за внимание!</a:t>
            </a:r>
            <a:endParaRPr lang="ru-RU" dirty="0">
              <a:solidFill>
                <a:srgbClr val="8F00FF"/>
              </a:solidFill>
            </a:endParaRPr>
          </a:p>
        </p:txBody>
      </p:sp>
      <p:sp>
        <p:nvSpPr>
          <p:cNvPr id="12" name="Подзаголовок 11">
            <a:extLst>
              <a:ext uri="{FF2B5EF4-FFF2-40B4-BE49-F238E27FC236}">
                <a16:creationId xmlns="" xmlns:a16="http://schemas.microsoft.com/office/drawing/2014/main" id="{17278AA7-7A73-AAB2-941F-3A60F9EAC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89240"/>
            <a:ext cx="3995936" cy="475034"/>
          </a:xfrm>
        </p:spPr>
        <p:txBody>
          <a:bodyPr/>
          <a:lstStyle/>
          <a:p>
            <a:endParaRPr lang="ru-RU" dirty="0">
              <a:solidFill>
                <a:srgbClr val="8F00FF"/>
              </a:solidFill>
            </a:endParaRPr>
          </a:p>
        </p:txBody>
      </p:sp>
      <p:pic>
        <p:nvPicPr>
          <p:cNvPr id="4" name="Picture 3" descr="C:\Users\Андрей\Desktop\Скриншот 06-12-2023 16252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348880"/>
            <a:ext cx="2736304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4299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06ADE-93CD-47B6-B38B-B0C22AC58E4B}" type="slidenum">
              <a:rPr lang="ru-RU" smtClean="0"/>
              <a:t>9</a:t>
            </a:fld>
            <a:endParaRPr lang="ru-RU" dirty="0"/>
          </a:p>
        </p:txBody>
      </p:sp>
      <p:pic>
        <p:nvPicPr>
          <p:cNvPr id="3074" name="Picture 2" descr="C:\Users\Андрей\Desktop\15327161861149443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8573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=""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=""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Office</Template>
  <TotalTime>550</TotalTime>
  <Words>401</Words>
  <Application>Microsoft Office PowerPoint</Application>
  <DocSecurity>0</DocSecurity>
  <PresentationFormat>Произвольный</PresentationFormat>
  <Paragraphs>82</Paragraphs>
  <Slides>9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Тема Office</vt:lpstr>
      <vt:lpstr>1_Тема Office</vt:lpstr>
      <vt:lpstr>THE NORTHERN HANDWRITING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Microsoft Office User</dc:creator>
  <cp:keywords/>
  <dc:description/>
  <cp:lastModifiedBy>Андрей</cp:lastModifiedBy>
  <cp:revision>24</cp:revision>
  <dcterms:created xsi:type="dcterms:W3CDTF">2023-07-21T07:14:15Z</dcterms:created>
  <dcterms:modified xsi:type="dcterms:W3CDTF">2023-12-08T08:49:41Z</dcterms:modified>
  <cp:category/>
  <dc:identifier/>
  <cp:contentStatus/>
  <dc:language/>
  <cp:version/>
</cp:coreProperties>
</file>