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</p:sldMasterIdLst>
  <p:notesMasterIdLst>
    <p:notesMasterId r:id="rId18"/>
  </p:notesMasterIdLst>
  <p:sldIdLst>
    <p:sldId id="256" r:id="rId2"/>
    <p:sldId id="258" r:id="rId3"/>
    <p:sldId id="257" r:id="rId4"/>
    <p:sldId id="262" r:id="rId5"/>
    <p:sldId id="261" r:id="rId6"/>
    <p:sldId id="263" r:id="rId7"/>
    <p:sldId id="260" r:id="rId8"/>
    <p:sldId id="348" r:id="rId9"/>
    <p:sldId id="295" r:id="rId10"/>
    <p:sldId id="347" r:id="rId11"/>
    <p:sldId id="349" r:id="rId12"/>
    <p:sldId id="264" r:id="rId13"/>
    <p:sldId id="350" r:id="rId14"/>
    <p:sldId id="351" r:id="rId15"/>
    <p:sldId id="270" r:id="rId16"/>
    <p:sldId id="265" r:id="rId17"/>
  </p:sldIdLst>
  <p:sldSz cx="9144000" cy="5143500" type="screen16x9"/>
  <p:notesSz cx="6858000" cy="9144000"/>
  <p:embeddedFontLst>
    <p:embeddedFont>
      <p:font typeface="Lato" panose="020B0604020202020204" charset="0"/>
      <p:regular r:id="rId19"/>
      <p:bold r:id="rId20"/>
      <p:italic r:id="rId21"/>
      <p:boldItalic r:id="rId22"/>
    </p:embeddedFont>
    <p:embeddedFont>
      <p:font typeface="Montserrat" panose="020B0604020202020204" charset="-52"/>
      <p:regular r:id="rId23"/>
      <p:bold r:id="rId24"/>
      <p:italic r:id="rId25"/>
      <p:boldItalic r:id="rId26"/>
    </p:embeddedFont>
    <p:embeddedFont>
      <p:font typeface="Merriweather Light" panose="020B0604020202020204" charset="-52"/>
      <p:regular r:id="rId27"/>
      <p:bold r:id="rId28"/>
      <p:italic r:id="rId29"/>
      <p:boldItalic r:id="rId30"/>
    </p:embeddedFont>
    <p:embeddedFont>
      <p:font typeface="Vidaloka" panose="020B0604020202020204" charset="0"/>
      <p:regular r:id="rId31"/>
    </p:embeddedFont>
    <p:embeddedFont>
      <p:font typeface="Crimson Text" panose="020B0604020202020204" charset="0"/>
      <p:regular r:id="rId32"/>
      <p:bold r:id="rId33"/>
      <p:italic r:id="rId34"/>
      <p:boldItalic r:id="rId35"/>
    </p:embeddedFont>
    <p:embeddedFont>
      <p:font typeface="Arial Black" panose="020B0A04020102020204" pitchFamily="34" charset="0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CC"/>
    <a:srgbClr val="CCCCFF"/>
    <a:srgbClr val="FFCC66"/>
    <a:srgbClr val="00CCFF"/>
    <a:srgbClr val="FF6161"/>
    <a:srgbClr val="0066FF"/>
    <a:srgbClr val="FF0D0D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64DB728-1777-4C46-A5BB-9197573F584A}">
  <a:tblStyle styleId="{064DB728-1777-4C46-A5BB-9197573F58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4" autoAdjust="0"/>
    <p:restoredTop sz="94302" autoAdjust="0"/>
  </p:normalViewPr>
  <p:slideViewPr>
    <p:cSldViewPr snapToGrid="0">
      <p:cViewPr varScale="1">
        <p:scale>
          <a:sx n="143" d="100"/>
          <a:sy n="143" d="100"/>
        </p:scale>
        <p:origin x="56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0" i="0" u="none" strike="noStrike" kern="1200" cap="none" spc="0" baseline="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Хотели ли вы видеть автомат с канцелярскими товарами в своем учебном корпусе?</a:t>
            </a:r>
          </a:p>
        </c:rich>
      </c:tx>
      <c:layout>
        <c:manualLayout>
          <c:xMode val="edge"/>
          <c:yMode val="edge"/>
          <c:x val="0.13918972628421444"/>
          <c:y val="6.6737770486562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Хотели ли вы видеть автомат с канцелярскими товарами в своем учебном корпусе?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9B-4EB4-873F-B25EC03E9566}"/>
              </c:ext>
            </c:extLst>
          </c:dPt>
          <c:dPt>
            <c:idx val="1"/>
            <c:bubble3D val="0"/>
            <c:spPr>
              <a:solidFill>
                <a:srgbClr val="FF616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9B-4EB4-873F-B25EC03E9566}"/>
              </c:ext>
            </c:extLst>
          </c:dPt>
          <c:dPt>
            <c:idx val="2"/>
            <c:bubble3D val="0"/>
            <c:spPr>
              <a:solidFill>
                <a:srgbClr val="00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69B-4EB4-873F-B25EC03E956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9B-4EB4-873F-B25EC03E95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DF33176-4F40-4833-87ED-5FB99A6417A0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69B-4EB4-873F-B25EC03E95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37EB459-B928-4D1B-869F-7B305C95F6C6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69B-4EB4-873F-B25EC03E95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72</c:v>
                </c:pt>
                <c:pt idx="1">
                  <c:v>12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B-4EB4-873F-B25EC03E9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0" i="0" u="none" strike="noStrike" kern="1200" cap="none" spc="0" baseline="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Бывает ли у вас такое, что вы теряете или забываете какие-либо канцелярские товары приходя на пары?</a:t>
            </a:r>
          </a:p>
        </c:rich>
      </c:tx>
      <c:layout>
        <c:manualLayout>
          <c:xMode val="edge"/>
          <c:yMode val="edge"/>
          <c:x val="8.7805938820456647E-2"/>
          <c:y val="4.050934629393948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110039370078741"/>
          <c:y val="0.1431875"/>
          <c:w val="0.49363254593175854"/>
          <c:h val="0.740448818897637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Бывает ли у вас такое, что вы теряете или забываете какие-либо канцелярские товары приходя на пары?</c:v>
                </c:pt>
              </c:strCache>
            </c:strRef>
          </c:tx>
          <c:dPt>
            <c:idx val="0"/>
            <c:bubble3D val="0"/>
            <c:spPr>
              <a:solidFill>
                <a:srgbClr val="FF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C78-4B7C-93E0-74EB3BFC70F4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8-4B7C-93E0-74EB3BFC70F4}"/>
              </c:ext>
            </c:extLst>
          </c:dPt>
          <c:dPt>
            <c:idx val="2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C78-4B7C-93E0-74EB3BFC70F4}"/>
              </c:ext>
            </c:extLst>
          </c:dPt>
          <c:dPt>
            <c:idx val="3"/>
            <c:bubble3D val="0"/>
            <c:spPr>
              <a:solidFill>
                <a:srgbClr val="00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C78-4B7C-93E0-74EB3BFC70F4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8-4B7C-93E0-74EB3BFC70F4}"/>
              </c:ext>
            </c:extLst>
          </c:dPt>
          <c:dPt>
            <c:idx val="5"/>
            <c:bubble3D val="0"/>
            <c:spPr>
              <a:solidFill>
                <a:srgbClr val="FF616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8-4B7C-93E0-74EB3BFC70F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78-4B7C-93E0-74EB3BFC70F4}"/>
                </c:ext>
              </c:extLst>
            </c:dLbl>
            <c:dLbl>
              <c:idx val="1"/>
              <c:layout>
                <c:manualLayout>
                  <c:x val="-1.6579075513897215E-2"/>
                  <c:y val="2.2519693248648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78-4B7C-93E0-74EB3BFC70F4}"/>
                </c:ext>
              </c:extLst>
            </c:dLbl>
            <c:dLbl>
              <c:idx val="2"/>
              <c:layout>
                <c:manualLayout>
                  <c:x val="-0.13988805698461634"/>
                  <c:y val="-3.4307749902141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78-4B7C-93E0-74EB3BFC70F4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78-4B7C-93E0-74EB3BFC70F4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78-4B7C-93E0-74EB3BFC70F4}"/>
                </c:ext>
              </c:extLst>
            </c:dLbl>
            <c:dLbl>
              <c:idx val="5"/>
              <c:layout>
                <c:manualLayout>
                  <c:x val="4.7915775269849047E-2"/>
                  <c:y val="0.113154386539219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78-4B7C-93E0-74EB3BFC7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постоянно </c:v>
                </c:pt>
                <c:pt idx="1">
                  <c:v>очень часто</c:v>
                </c:pt>
                <c:pt idx="2">
                  <c:v>часто </c:v>
                </c:pt>
                <c:pt idx="3">
                  <c:v>редко </c:v>
                </c:pt>
                <c:pt idx="4">
                  <c:v>очень редко </c:v>
                </c:pt>
                <c:pt idx="5">
                  <c:v>никогда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0.16700000000000001</c:v>
                </c:pt>
                <c:pt idx="1">
                  <c:v>3.2000000000000001E-2</c:v>
                </c:pt>
                <c:pt idx="2">
                  <c:v>0.16700000000000001</c:v>
                </c:pt>
                <c:pt idx="3">
                  <c:v>0.33300000000000002</c:v>
                </c:pt>
                <c:pt idx="4">
                  <c:v>0.28799999999999998</c:v>
                </c:pt>
                <c:pt idx="5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8-4B7C-93E0-74EB3BFC7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1.1482939335902903E-4"/>
          <c:y val="0.91949294296058859"/>
          <c:w val="0.95625000346335287"/>
          <c:h val="7.573878193314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d8a80d6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d8a80d6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05aad17dc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05aad17dc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105aad17dc0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105aad17dc0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cd8a80d6b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cd8a80d6b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07aaa41fe9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107aaa41fe9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5681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cc7554a049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cc7554a049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cc7554a049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cc7554a049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5aad17dc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5aad17dc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5038975" y="2551449"/>
            <a:ext cx="2486100" cy="5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1693175" y="2551449"/>
            <a:ext cx="2486100" cy="5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441927"/>
            <a:ext cx="3557100" cy="9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endParaRPr/>
          </a:p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0"/>
          <p:cNvCxnSpPr/>
          <p:nvPr/>
        </p:nvCxnSpPr>
        <p:spPr>
          <a:xfrm rot="10800000" flipH="1">
            <a:off x="6144975" y="3103725"/>
            <a:ext cx="3118200" cy="2201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2410500" y="2808253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1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99900" y="2821263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699900" y="1675902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1" name="Google Shape;12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6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6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3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ubTitle" idx="1"/>
          </p:nvPr>
        </p:nvSpPr>
        <p:spPr>
          <a:xfrm>
            <a:off x="264840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732050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1994850" y="1482825"/>
            <a:ext cx="5154300" cy="12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1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35" name="Google Shape;135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4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742850" y="1549875"/>
            <a:ext cx="4545000" cy="12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3742850" y="3039213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40" name="Google Shape;140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33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>
            <a:spLocks noGrp="1"/>
          </p:cNvSpPr>
          <p:nvPr>
            <p:ph type="subTitle" idx="1"/>
          </p:nvPr>
        </p:nvSpPr>
        <p:spPr>
          <a:xfrm>
            <a:off x="3414050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0" name="Google Shape;270;p33"/>
          <p:cNvSpPr txBox="1">
            <a:spLocks noGrp="1"/>
          </p:cNvSpPr>
          <p:nvPr>
            <p:ph type="subTitle" idx="2"/>
          </p:nvPr>
        </p:nvSpPr>
        <p:spPr>
          <a:xfrm>
            <a:off x="3564200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3"/>
          <p:cNvSpPr txBox="1">
            <a:spLocks noGrp="1"/>
          </p:cNvSpPr>
          <p:nvPr>
            <p:ph type="subTitle" idx="3"/>
          </p:nvPr>
        </p:nvSpPr>
        <p:spPr>
          <a:xfrm>
            <a:off x="7057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2" name="Google Shape;272;p33"/>
          <p:cNvSpPr txBox="1">
            <a:spLocks noGrp="1"/>
          </p:cNvSpPr>
          <p:nvPr>
            <p:ph type="subTitle" idx="4"/>
          </p:nvPr>
        </p:nvSpPr>
        <p:spPr>
          <a:xfrm>
            <a:off x="8558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33"/>
          <p:cNvSpPr txBox="1">
            <a:spLocks noGrp="1"/>
          </p:cNvSpPr>
          <p:nvPr>
            <p:ph type="subTitle" idx="5"/>
          </p:nvPr>
        </p:nvSpPr>
        <p:spPr>
          <a:xfrm>
            <a:off x="61223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4" name="Google Shape;274;p33"/>
          <p:cNvSpPr txBox="1">
            <a:spLocks noGrp="1"/>
          </p:cNvSpPr>
          <p:nvPr>
            <p:ph type="subTitle" idx="6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3"/>
          <p:cNvSpPr txBox="1">
            <a:spLocks noGrp="1"/>
          </p:cNvSpPr>
          <p:nvPr>
            <p:ph type="subTitle" idx="7"/>
          </p:nvPr>
        </p:nvSpPr>
        <p:spPr>
          <a:xfrm>
            <a:off x="2059863" y="31485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subTitle" idx="8"/>
          </p:nvPr>
        </p:nvSpPr>
        <p:spPr>
          <a:xfrm>
            <a:off x="2210013" y="35647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subTitle" idx="9"/>
          </p:nvPr>
        </p:nvSpPr>
        <p:spPr>
          <a:xfrm>
            <a:off x="4768138" y="31485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3"/>
          </p:nvPr>
        </p:nvSpPr>
        <p:spPr>
          <a:xfrm>
            <a:off x="4918288" y="35647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280" name="Google Shape;280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1" name="Google Shape;281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79" r:id="rId14"/>
    <p:sldLayoutId id="2147483696" r:id="rId15"/>
    <p:sldLayoutId id="2147483697" r:id="rId16"/>
    <p:sldLayoutId id="2147483698" r:id="rId17"/>
    <p:sldLayoutId id="2147483699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 smtClean="0"/>
              <a:t>Сеть </a:t>
            </a:r>
            <a:r>
              <a:rPr lang="ru-RU" dirty="0"/>
              <a:t>автоматов с канцелярией  </a:t>
            </a:r>
            <a:endParaRPr dirty="0"/>
          </a:p>
        </p:txBody>
      </p:sp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ru-RU" dirty="0" smtClean="0">
                <a:solidFill>
                  <a:schemeClr val="dk1"/>
                </a:solidFill>
              </a:rPr>
              <a:t>Мы </a:t>
            </a:r>
            <a:r>
              <a:rPr lang="ru-RU" dirty="0">
                <a:solidFill>
                  <a:schemeClr val="dk1"/>
                </a:solidFill>
              </a:rPr>
              <a:t>хотим открыть сеть автоматов по продаже канцелярских </a:t>
            </a:r>
            <a:r>
              <a:rPr lang="ru-RU" dirty="0" smtClean="0">
                <a:solidFill>
                  <a:schemeClr val="dk1"/>
                </a:solidFill>
              </a:rPr>
              <a:t>товаров в </a:t>
            </a:r>
            <a:r>
              <a:rPr lang="ru-RU" dirty="0" err="1" smtClean="0">
                <a:solidFill>
                  <a:schemeClr val="dk1"/>
                </a:solidFill>
              </a:rPr>
              <a:t>ТюмГУ</a:t>
            </a:r>
            <a:endParaRPr lang="ru-RU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1"/>
          <p:cNvSpPr txBox="1">
            <a:spLocks noGrp="1"/>
          </p:cNvSpPr>
          <p:nvPr>
            <p:ph type="title"/>
          </p:nvPr>
        </p:nvSpPr>
        <p:spPr>
          <a:xfrm>
            <a:off x="169886" y="166729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Профиль команды</a:t>
            </a:r>
            <a:endParaRPr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44751" y="1482485"/>
            <a:ext cx="1301443" cy="177048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rcRect l="12108" r="4343"/>
          <a:stretch/>
        </p:blipFill>
        <p:spPr bwMode="auto">
          <a:xfrm>
            <a:off x="2477648" y="930403"/>
            <a:ext cx="1155612" cy="103739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rcRect l="7032" r="13799"/>
          <a:stretch/>
        </p:blipFill>
        <p:spPr bwMode="auto">
          <a:xfrm>
            <a:off x="4899916" y="930595"/>
            <a:ext cx="1113189" cy="10467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rcRect t="11688" b="11944"/>
          <a:stretch/>
        </p:blipFill>
        <p:spPr bwMode="auto">
          <a:xfrm>
            <a:off x="7256594" y="933998"/>
            <a:ext cx="1041491" cy="106045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/>
          <a:srcRect l="11902" t="8134" r="10441" b="11034"/>
          <a:stretch/>
        </p:blipFill>
        <p:spPr bwMode="auto">
          <a:xfrm>
            <a:off x="2650875" y="2767486"/>
            <a:ext cx="880829" cy="122242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970153" y="2889983"/>
            <a:ext cx="860215" cy="114695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348331" y="2825234"/>
            <a:ext cx="854766" cy="119419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 bwMode="auto">
          <a:xfrm>
            <a:off x="2291909" y="4072369"/>
            <a:ext cx="18692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lang="ru-RU" sz="105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Гончар </a:t>
            </a:r>
            <a:r>
              <a:rPr lang="ru-RU" sz="105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Лада</a:t>
            </a:r>
            <a:endParaRPr sz="105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5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информации,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5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анализ графиков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2296434" y="2002025"/>
            <a:ext cx="160172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lang="ru-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Мамонтова</a:t>
            </a:r>
            <a:r>
              <a:rPr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Элина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информации,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анализ конкуренто</a:t>
            </a:r>
            <a:r>
              <a:rPr lang="ru-RU" sz="105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4527065" y="2006056"/>
            <a:ext cx="1576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lang="ru-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Рогачева</a:t>
            </a:r>
            <a:r>
              <a:rPr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Кристина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проведение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опроса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среди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студенто</a:t>
            </a: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TextBox 15"/>
          <p:cNvSpPr txBox="1"/>
          <p:nvPr/>
        </p:nvSpPr>
        <p:spPr bwMode="auto">
          <a:xfrm>
            <a:off x="6883737" y="2061541"/>
            <a:ext cx="20842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lang="ru-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Анастасия</a:t>
            </a:r>
            <a:r>
              <a:rPr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Пикушева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информации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написание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защитного</a:t>
            </a:r>
            <a:r>
              <a:rPr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слова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TextBox 15"/>
          <p:cNvSpPr txBox="1"/>
          <p:nvPr/>
        </p:nvSpPr>
        <p:spPr bwMode="auto">
          <a:xfrm>
            <a:off x="4696544" y="4047687"/>
            <a:ext cx="2188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lang="ru-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Замятина </a:t>
            </a:r>
            <a:r>
              <a:rPr lang="ru-RU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Ксения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информации,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финансовый анализ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6881166" y="4109558"/>
            <a:ext cx="1925399" cy="561308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 marL="0" indent="0">
              <a:buClr>
                <a:schemeClr val="dk1"/>
              </a:buClr>
              <a:buFont typeface="Lato"/>
              <a:defRPr/>
            </a:pPr>
            <a:r>
              <a:rPr lang="ru-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Белозерцева</a:t>
            </a:r>
            <a:r>
              <a:rPr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Варвара</a:t>
            </a:r>
            <a:r>
              <a:rPr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заполнение презентации,</a:t>
            </a:r>
          </a:p>
          <a:p>
            <a:pPr marL="0" indent="0"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информации</a:t>
            </a:r>
          </a:p>
        </p:txBody>
      </p:sp>
      <p:sp>
        <p:nvSpPr>
          <p:cNvPr id="42" name="TextBox 41"/>
          <p:cNvSpPr txBox="1"/>
          <p:nvPr/>
        </p:nvSpPr>
        <p:spPr bwMode="auto">
          <a:xfrm>
            <a:off x="367425" y="3327823"/>
            <a:ext cx="1534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Font typeface="Lato"/>
              <a:defRPr/>
            </a:pP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Яруллин</a:t>
            </a:r>
            <a:r>
              <a:rPr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sz="1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Тимофей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лидер команды,</a:t>
            </a:r>
          </a:p>
          <a:p>
            <a:pPr>
              <a:buClr>
                <a:schemeClr val="dk1"/>
              </a:buClr>
              <a:buFont typeface="Lato"/>
              <a:defRPr/>
            </a:pPr>
            <a:r>
              <a:rPr lang="ru-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спикер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>
            <a:spLocks noGrp="1"/>
          </p:cNvSpPr>
          <p:nvPr>
            <p:ph type="title"/>
          </p:nvPr>
        </p:nvSpPr>
        <p:spPr>
          <a:xfrm>
            <a:off x="521066" y="219739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/>
              <a:t>Проблема</a:t>
            </a:r>
            <a:endParaRPr sz="3600" b="1" dirty="0"/>
          </a:p>
        </p:txBody>
      </p:sp>
      <p:sp>
        <p:nvSpPr>
          <p:cNvPr id="489" name="Google Shape;489;p60"/>
          <p:cNvSpPr txBox="1">
            <a:spLocks noGrp="1"/>
          </p:cNvSpPr>
          <p:nvPr>
            <p:ph type="body" idx="1"/>
          </p:nvPr>
        </p:nvSpPr>
        <p:spPr>
          <a:xfrm>
            <a:off x="375318" y="855480"/>
            <a:ext cx="7642247" cy="5691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  <a:defRPr/>
            </a:pPr>
            <a:r>
              <a:rPr lang="ru-RU" sz="1400" dirty="0" smtClean="0">
                <a:solidFill>
                  <a:schemeClr val="dk1"/>
                </a:solidFill>
              </a:rPr>
              <a:t>Студенты и преподаватели часто теряют или забывают взять с собой свои канцелярские принадлежности, из-за чего тратят время на их поиск или покупку.</a:t>
            </a:r>
          </a:p>
          <a:p>
            <a:pPr marL="114300" indent="0">
              <a:buNone/>
              <a:defRPr/>
            </a:pPr>
            <a:endParaRPr lang="ru-RU" dirty="0" smtClean="0">
              <a:solidFill>
                <a:schemeClr val="dk1"/>
              </a:solidFill>
            </a:endParaRPr>
          </a:p>
          <a:p>
            <a:pPr marL="114300" indent="0">
              <a:buNone/>
              <a:defRPr/>
            </a:pPr>
            <a:endParaRPr lang="ru-RU" dirty="0" smtClean="0">
              <a:solidFill>
                <a:schemeClr val="dk1"/>
              </a:solidFill>
            </a:endParaRP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4312" y="1662002"/>
            <a:ext cx="564542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  <a:defRPr/>
            </a:pPr>
            <a:r>
              <a:rPr lang="ru-RU" sz="1200" b="1" dirty="0">
                <a:solidFill>
                  <a:schemeClr val="dk1"/>
                </a:solidFill>
              </a:rPr>
              <a:t>В настоящее время эту проблему решают следующими способами: 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Одолжить необходимый предмет (ручка, тетрадь) у </a:t>
            </a:r>
            <a:r>
              <a:rPr lang="ru-RU" sz="11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одногруппника</a:t>
            </a: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;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Купить необходимые канцтовары в ближайших магазинах, имеющих данный товар, например: магазины для творчества или магазины канцтоваров;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Купить канцтовары в сервисах доставки;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Одолжить необходимый предмет у преподавателя, который покупает канцелярию с запасом.</a:t>
            </a:r>
          </a:p>
          <a:p>
            <a:pPr marL="114300" indent="0">
              <a:buNone/>
              <a:defRPr/>
            </a:pPr>
            <a:endParaRPr lang="ru-RU" sz="1200" b="1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300" indent="0">
              <a:buNone/>
              <a:defRPr/>
            </a:pPr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Они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неэффективны, потому что: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Преподавателям нужно тратить собственные средства для покупки канцелярских товаров; 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Магазины канцтоваров чаще всего расположены далеко от мест получения образования, так как площадь занята другими организациями;</a:t>
            </a:r>
          </a:p>
          <a:p>
            <a:pPr marL="3429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Сервисы доставки приходится долго ждать.</a:t>
            </a:r>
          </a:p>
          <a:p>
            <a:endParaRPr lang="ru-RU" sz="11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597" y="3173895"/>
            <a:ext cx="1610967" cy="1610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5"/>
          <p:cNvSpPr txBox="1">
            <a:spLocks noGrp="1"/>
          </p:cNvSpPr>
          <p:nvPr>
            <p:ph type="subTitle" idx="1"/>
          </p:nvPr>
        </p:nvSpPr>
        <p:spPr>
          <a:xfrm>
            <a:off x="167080" y="1026014"/>
            <a:ext cx="5776521" cy="39236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/>
              <a:t>1. Студенты </a:t>
            </a:r>
            <a:r>
              <a:rPr lang="ru-RU" sz="1200" b="1" dirty="0"/>
              <a:t>и преподаватели ТЮМГУ</a:t>
            </a:r>
            <a:r>
              <a:rPr lang="ru-RU" sz="1200" dirty="0"/>
              <a:t>, </a:t>
            </a:r>
            <a:r>
              <a:rPr lang="ru-RU" sz="1100" dirty="0"/>
              <a:t>которые забыли взять или потеряли канцелярские принадлежности, необходимые для учёбы или работы. Из-за чего тратят время на их поиск или покупку.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ru-RU" sz="1100" dirty="0"/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200" b="1" dirty="0" smtClean="0"/>
              <a:t>2. Проблемы </a:t>
            </a:r>
            <a:r>
              <a:rPr lang="ru-RU" sz="1200" b="1" dirty="0"/>
              <a:t>и потребности</a:t>
            </a:r>
            <a:r>
              <a:rPr lang="ru-RU" sz="1200" b="1" dirty="0" smtClean="0"/>
              <a:t>: </a:t>
            </a:r>
            <a:r>
              <a:rPr lang="ru-RU" sz="1100" dirty="0" smtClean="0"/>
              <a:t>проблемы</a:t>
            </a:r>
            <a:r>
              <a:rPr lang="ru-RU" sz="1100" dirty="0"/>
              <a:t>: отсутствие под рукой каких-то канцелярских принадлежностей;</a:t>
            </a:r>
            <a:br>
              <a:rPr lang="ru-RU" sz="1100" dirty="0"/>
            </a:br>
            <a:r>
              <a:rPr lang="ru-RU" sz="1100" dirty="0" smtClean="0"/>
              <a:t>потребности</a:t>
            </a:r>
            <a:r>
              <a:rPr lang="ru-RU" sz="1100" dirty="0"/>
              <a:t>: освобождение свободного времени, которое студенты тратят на поход в ближайший магазин.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ru-RU" sz="1100" dirty="0"/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200" b="1" dirty="0" smtClean="0"/>
              <a:t>3. Продукты</a:t>
            </a:r>
            <a:r>
              <a:rPr lang="ru-RU" sz="1200" b="1" dirty="0"/>
              <a:t>, которые сейчас использует для решения </a:t>
            </a:r>
            <a:r>
              <a:rPr lang="ru-RU" sz="1200" b="1" dirty="0" smtClean="0"/>
              <a:t>проблемы:</a:t>
            </a: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100" dirty="0" smtClean="0"/>
              <a:t>одолжение </a:t>
            </a:r>
            <a:r>
              <a:rPr lang="ru-RU" sz="1100" dirty="0"/>
              <a:t>у одногруппников или преподавателей, покупка в самом ближайшем от места обучения или работы магазине канцтоваров.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ru-RU" sz="1200" dirty="0"/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200" b="1" dirty="0" smtClean="0"/>
              <a:t>4. Причины</a:t>
            </a:r>
            <a:r>
              <a:rPr lang="ru-RU" sz="1200" b="1" dirty="0"/>
              <a:t>, по которым текущие решения «не работают</a:t>
            </a:r>
            <a:r>
              <a:rPr lang="ru-RU" sz="1200" b="1" dirty="0" smtClean="0"/>
              <a:t>»:</a:t>
            </a: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100" b="1" dirty="0" smtClean="0"/>
              <a:t> </a:t>
            </a:r>
            <a:r>
              <a:rPr lang="ru-RU" sz="1100" dirty="0" smtClean="0"/>
              <a:t>Не у всех </a:t>
            </a:r>
            <a:r>
              <a:rPr lang="ru-RU" sz="1100" dirty="0"/>
              <a:t>есть с собой запасная канцелярия; магазины канцтоваров могут находиться далеко, и времени до начала пары может не хватать.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ru-RU" sz="1200" dirty="0"/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200" b="1" dirty="0" smtClean="0"/>
              <a:t>5. Что </a:t>
            </a:r>
            <a:r>
              <a:rPr lang="ru-RU" sz="1200" b="1" dirty="0"/>
              <a:t>ценит, на что обращает </a:t>
            </a:r>
            <a:r>
              <a:rPr lang="ru-RU" sz="1200" b="1" dirty="0" smtClean="0"/>
              <a:t>внимание:</a:t>
            </a: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ru-RU" sz="1100" dirty="0" smtClean="0"/>
              <a:t>качество</a:t>
            </a:r>
            <a:r>
              <a:rPr lang="ru-RU" sz="1100" dirty="0"/>
              <a:t>, цена, удобство во время использования и время получения.</a:t>
            </a:r>
          </a:p>
          <a:p>
            <a:pPr marL="342900" lvl="0" algn="l" rtl="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dirty="0"/>
          </a:p>
        </p:txBody>
      </p:sp>
      <p:sp>
        <p:nvSpPr>
          <p:cNvPr id="547" name="Google Shape;547;p65"/>
          <p:cNvSpPr txBox="1">
            <a:spLocks noGrp="1"/>
          </p:cNvSpPr>
          <p:nvPr>
            <p:ph type="title"/>
          </p:nvPr>
        </p:nvSpPr>
        <p:spPr>
          <a:xfrm>
            <a:off x="249399" y="179981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/>
              <a:t>Целевая аудитория</a:t>
            </a:r>
            <a:endParaRPr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13681" r="13680" b="1492"/>
          <a:stretch/>
        </p:blipFill>
        <p:spPr bwMode="auto">
          <a:xfrm>
            <a:off x="5991708" y="1689653"/>
            <a:ext cx="2304464" cy="20834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4"/>
          <p:cNvSpPr txBox="1">
            <a:spLocks noGrp="1"/>
          </p:cNvSpPr>
          <p:nvPr>
            <p:ph type="title"/>
          </p:nvPr>
        </p:nvSpPr>
        <p:spPr>
          <a:xfrm>
            <a:off x="1117344" y="455750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 smtClean="0"/>
              <a:t>Идея проекта</a:t>
            </a:r>
            <a:endParaRPr sz="4000" b="1" dirty="0"/>
          </a:p>
        </p:txBody>
      </p:sp>
      <p:sp>
        <p:nvSpPr>
          <p:cNvPr id="541" name="Google Shape;541;p64"/>
          <p:cNvSpPr txBox="1">
            <a:spLocks noGrp="1"/>
          </p:cNvSpPr>
          <p:nvPr>
            <p:ph type="subTitle" idx="1"/>
          </p:nvPr>
        </p:nvSpPr>
        <p:spPr>
          <a:xfrm>
            <a:off x="357809" y="1477616"/>
            <a:ext cx="6579704" cy="1347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Tx/>
              <a:buSzTx/>
              <a:defRPr/>
            </a:pPr>
            <a:r>
              <a:rPr lang="ru-RU" sz="1400" dirty="0">
                <a:solidFill>
                  <a:schemeClr val="dk1"/>
                </a:solidFill>
                <a:sym typeface="Arial"/>
              </a:rPr>
              <a:t>Оснащение корпусов ТЮМГУ автоматами с канцелярией. Данный проект мы сможем реализовать в период до 2 лет за сумму до миллиона рублей </a:t>
            </a:r>
          </a:p>
          <a:p>
            <a:pPr marL="0" lvl="0" indent="0">
              <a:buClrTx/>
              <a:buSzTx/>
              <a:defRPr/>
            </a:pPr>
            <a:r>
              <a:rPr lang="ru-RU" sz="1400" dirty="0">
                <a:solidFill>
                  <a:schemeClr val="dk1"/>
                </a:solidFill>
                <a:sym typeface="Arial"/>
              </a:rPr>
              <a:t>(с учетом стоимости автомата и канцелярских принадлежностей). Это поможет решить проблему отсутствия у студентов и преподавателей ручек, карандашей и прочего.     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422" y="2928729"/>
            <a:ext cx="1869385" cy="1869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66"/>
          <p:cNvSpPr txBox="1">
            <a:spLocks noGrp="1"/>
          </p:cNvSpPr>
          <p:nvPr>
            <p:ph type="subTitle" idx="1"/>
          </p:nvPr>
        </p:nvSpPr>
        <p:spPr>
          <a:xfrm>
            <a:off x="143740" y="953131"/>
            <a:ext cx="6316696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Tx/>
              <a:buSzTx/>
              <a:buNone/>
              <a:defRPr/>
            </a:pPr>
            <a:r>
              <a:rPr lang="ru-RU" sz="1300" dirty="0" smtClean="0">
                <a:solidFill>
                  <a:schemeClr val="dk1"/>
                </a:solidFill>
              </a:rPr>
              <a:t>Мы </a:t>
            </a:r>
            <a:r>
              <a:rPr lang="ru-RU" sz="1300" dirty="0">
                <a:solidFill>
                  <a:schemeClr val="dk1"/>
                </a:solidFill>
              </a:rPr>
              <a:t>предлагаем создать автоматизированную систему продажи канцелярских товаров, которая позволит студентам и преподавателям без затруднений приобрести необходимые канцелярские принадлежности. Такие автоматы будут иметь широкий ассортимент товаров, включая ручки, карандаши, ластики, линейки, точилки, бумагу, </a:t>
            </a:r>
            <a:r>
              <a:rPr lang="ru-RU" sz="1300" dirty="0" err="1" smtClean="0">
                <a:solidFill>
                  <a:schemeClr val="dk1"/>
                </a:solidFill>
              </a:rPr>
              <a:t>стикеры</a:t>
            </a:r>
            <a:r>
              <a:rPr lang="ru-RU" sz="1300" dirty="0" smtClean="0">
                <a:solidFill>
                  <a:schemeClr val="dk1"/>
                </a:solidFill>
              </a:rPr>
              <a:t> и </a:t>
            </a:r>
            <a:r>
              <a:rPr lang="ru-RU" sz="1300" dirty="0">
                <a:solidFill>
                  <a:schemeClr val="dk1"/>
                </a:solidFill>
              </a:rPr>
              <a:t>многое другое.</a:t>
            </a:r>
          </a:p>
          <a:p>
            <a:pPr marL="0" lvl="0" indent="0">
              <a:buClrTx/>
              <a:buSzTx/>
              <a:buNone/>
              <a:defRPr/>
            </a:pPr>
            <a:endParaRPr lang="ru-RU" sz="1300" dirty="0">
              <a:solidFill>
                <a:schemeClr val="dk1"/>
              </a:solidFill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sz="1300" b="1" dirty="0">
                <a:solidFill>
                  <a:schemeClr val="dk1"/>
                </a:solidFill>
              </a:rPr>
              <a:t>Основные функции / возможности:</a:t>
            </a:r>
          </a:p>
          <a:p>
            <a:pPr marL="0" lvl="0" indent="0">
              <a:buClrTx/>
              <a:buSzTx/>
              <a:buNone/>
              <a:defRPr/>
            </a:pPr>
            <a:r>
              <a:rPr lang="ru-RU" sz="1300" dirty="0">
                <a:solidFill>
                  <a:schemeClr val="dk1"/>
                </a:solidFill>
              </a:rPr>
              <a:t>Выдача поштучной канцелярской продукции простейшим способом</a:t>
            </a:r>
          </a:p>
          <a:p>
            <a:pPr marL="0" lvl="0" indent="0">
              <a:buClrTx/>
              <a:buSzTx/>
              <a:buNone/>
              <a:defRPr/>
            </a:pPr>
            <a:endParaRPr lang="ru-RU" sz="1300" dirty="0">
              <a:solidFill>
                <a:schemeClr val="dk1"/>
              </a:solidFill>
            </a:endParaRPr>
          </a:p>
          <a:p>
            <a:pPr marL="0" lvl="0" indent="0">
              <a:buClrTx/>
              <a:buSzTx/>
              <a:buNone/>
              <a:defRPr/>
            </a:pPr>
            <a:r>
              <a:rPr lang="ru-RU" sz="1300" b="1" dirty="0">
                <a:solidFill>
                  <a:schemeClr val="dk1"/>
                </a:solidFill>
              </a:rPr>
              <a:t>Сценарий использования:</a:t>
            </a:r>
            <a:br>
              <a:rPr lang="ru-RU" sz="1300" b="1" dirty="0">
                <a:solidFill>
                  <a:schemeClr val="dk1"/>
                </a:solidFill>
              </a:rPr>
            </a:br>
            <a:r>
              <a:rPr lang="ru-RU" sz="1300" dirty="0">
                <a:solidFill>
                  <a:schemeClr val="dk1"/>
                </a:solidFill>
              </a:rPr>
              <a:t>Для использования торгового автомата необходимо выбрать нужный товар, оплатить их наличными или картой и получить их в специальных отсеках</a:t>
            </a:r>
            <a:r>
              <a:rPr lang="ru-RU" sz="1300" dirty="0"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lang="ru-RU" sz="13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4" name="Google Shape;554;p66"/>
          <p:cNvSpPr txBox="1">
            <a:spLocks noGrp="1"/>
          </p:cNvSpPr>
          <p:nvPr>
            <p:ph type="title"/>
          </p:nvPr>
        </p:nvSpPr>
        <p:spPr>
          <a:xfrm>
            <a:off x="95406" y="305877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>
              <a:buClrTx/>
              <a:buSzTx/>
              <a:defRPr/>
            </a:pPr>
            <a:r>
              <a:rPr lang="ru-RU" sz="3200" dirty="0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ПРОДУКТ ПРОЕКТА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605082" y="788505"/>
            <a:ext cx="2330820" cy="31077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3"/>
          <p:cNvSpPr txBox="1">
            <a:spLocks noGrp="1"/>
          </p:cNvSpPr>
          <p:nvPr>
            <p:ph type="title"/>
          </p:nvPr>
        </p:nvSpPr>
        <p:spPr>
          <a:xfrm>
            <a:off x="0" y="290340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Технологии</a:t>
            </a:r>
            <a:endParaRPr b="1" dirty="0"/>
          </a:p>
        </p:txBody>
      </p:sp>
      <p:sp>
        <p:nvSpPr>
          <p:cNvPr id="535" name="Google Shape;535;p63"/>
          <p:cNvSpPr txBox="1">
            <a:spLocks noGrp="1"/>
          </p:cNvSpPr>
          <p:nvPr>
            <p:ph type="subTitle" idx="1"/>
          </p:nvPr>
        </p:nvSpPr>
        <p:spPr>
          <a:xfrm>
            <a:off x="444795" y="1012605"/>
            <a:ext cx="3835658" cy="35395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spcAft>
                <a:spcPts val="1200"/>
              </a:spcAft>
            </a:pPr>
            <a:r>
              <a:rPr lang="ru-RU" sz="1400" b="1" dirty="0" smtClean="0"/>
              <a:t>Интернет </a:t>
            </a:r>
            <a:r>
              <a:rPr lang="ru-RU" sz="1400" b="1" dirty="0"/>
              <a:t>вещей (</a:t>
            </a:r>
            <a:r>
              <a:rPr lang="ru-RU" sz="1400" b="1" dirty="0" err="1"/>
              <a:t>Internet</a:t>
            </a:r>
            <a:r>
              <a:rPr lang="ru-RU" sz="1400" b="1" dirty="0"/>
              <a:t> </a:t>
            </a:r>
            <a:r>
              <a:rPr lang="ru-RU" sz="1400" b="1" dirty="0" err="1"/>
              <a:t>of</a:t>
            </a:r>
            <a:r>
              <a:rPr lang="ru-RU" sz="1400" b="1" dirty="0"/>
              <a:t> </a:t>
            </a:r>
            <a:r>
              <a:rPr lang="ru-RU" sz="1400" b="1" dirty="0" err="1"/>
              <a:t>Things</a:t>
            </a:r>
            <a:r>
              <a:rPr lang="ru-RU" sz="1400" b="1" dirty="0"/>
              <a:t>, </a:t>
            </a:r>
            <a:r>
              <a:rPr lang="ru-RU" sz="1400" b="1" dirty="0" err="1"/>
              <a:t>IoT</a:t>
            </a:r>
            <a:r>
              <a:rPr lang="ru-RU" sz="1400" b="1" dirty="0"/>
              <a:t>): </a:t>
            </a:r>
            <a:br>
              <a:rPr lang="ru-RU" sz="1400" b="1" dirty="0"/>
            </a:br>
            <a:r>
              <a:rPr lang="ru-RU" sz="1400" dirty="0"/>
              <a:t>Программно-аппаратный комплекс способен отслеживать наличие товара в автомате, вести журнал продаж, напоминать о необходимости обслуживания автомата. Шлюз собирает сведения, поступающие от датчика температуры, от шаговых двигателей, приводящих в движение спирали для выдачи товаров, и от приложения, ответственного за продажу. Данные можно анализировать на шлюзе и передавать в облако для накопления и дальнейшего исследования.  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8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870174" y="1035794"/>
            <a:ext cx="3558210" cy="271843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Продукт обладает следующими техническими параметрами: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Средняя потребляемая мощность - 1,7-1,8 кВт.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Питание: 220 В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Вместимость: 300-400 штук.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Количество полок: </a:t>
            </a:r>
            <a:r>
              <a:rPr lang="ru-RU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ряда по 8 полок.</a:t>
            </a:r>
          </a:p>
          <a:p>
            <a:pPr marL="239820" marR="0" indent="-2398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Уровень готовности технологии: </a:t>
            </a:r>
            <a:r>
              <a:rPr lang="en-US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TRL </a:t>
            </a:r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№</a:t>
            </a:r>
            <a:r>
              <a:rPr lang="en-US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2  </a:t>
            </a:r>
            <a:endParaRPr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-66261" y="249772"/>
            <a:ext cx="5128591" cy="558612"/>
          </a:xfrm>
        </p:spPr>
        <p:txBody>
          <a:bodyPr/>
          <a:lstStyle/>
          <a:p>
            <a:r>
              <a:rPr lang="ru-RU" b="1" dirty="0" smtClean="0"/>
              <a:t>Конкурентный анализ</a:t>
            </a:r>
            <a:endParaRPr lang="ru-RU" b="1" dirty="0"/>
          </a:p>
        </p:txBody>
      </p:sp>
      <p:graphicFrame>
        <p:nvGraphicFramePr>
          <p:cNvPr id="3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4089523"/>
              </p:ext>
            </p:extLst>
          </p:nvPr>
        </p:nvGraphicFramePr>
        <p:xfrm>
          <a:off x="106017" y="1503682"/>
          <a:ext cx="8958472" cy="2522918"/>
        </p:xfrm>
        <a:graphic>
          <a:graphicData uri="http://schemas.openxmlformats.org/drawingml/2006/table">
            <a:tbl>
              <a:tblPr firstRow="1" bandRow="1"/>
              <a:tblGrid>
                <a:gridCol w="1319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04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Критерии</a:t>
                      </a:r>
                      <a:endParaRPr sz="1100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Наш проект</a:t>
                      </a:r>
                      <a:endParaRPr sz="1100" b="1">
                        <a:latin typeface="Abyssinica SIL"/>
                        <a:cs typeface="Abyssinica SIL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«Автомат с канцтоварами»</a:t>
                      </a:r>
                      <a:endParaRPr sz="1100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Соседний с ФЭИ магазин канцтоваров</a:t>
                      </a:r>
                      <a:r>
                        <a:rPr lang="ru-RU" sz="110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 </a:t>
                      </a:r>
                      <a:endParaRPr sz="1100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Учебные помещения</a:t>
                      </a:r>
                      <a:endParaRPr sz="1100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Другие студенты и преподаватели</a:t>
                      </a:r>
                      <a:endParaRPr sz="1100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Магазин для творчества «Леонардо»</a:t>
                      </a:r>
                      <a:endParaRPr sz="1100" b="1" i="0" u="none" strike="noStrike" cap="none" spc="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bg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Сервис доставки «Delivery Club»</a:t>
                      </a:r>
                      <a:endParaRPr sz="1100" b="1" i="0" u="none" strike="noStrike" cap="none" spc="0">
                        <a:solidFill>
                          <a:schemeClr val="bg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8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 i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Расположение</a:t>
                      </a:r>
                      <a:endParaRPr sz="1100" b="1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 учебном корпусе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5 минут от ФЭИ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 учебном корпусе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 учебном корпусе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25 минут от ФЭИ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Время ожидания: 30-60 минут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 i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Цена товара</a:t>
                      </a:r>
                      <a:endParaRPr sz="1100" b="1"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Чуть выше средней средняя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Невысокая, средняя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Бесплатно, но на время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Бесплатно, но на время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Выше средней</a:t>
                      </a:r>
                      <a:endParaRPr sz="900" b="0" i="0" u="none" strike="noStrike" cap="none" spc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Невысокая, средняя</a:t>
                      </a:r>
                      <a:endParaRPr sz="900" b="0" i="0" u="none" strike="noStrike" cap="none" spc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29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 i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Наличие товара</a:t>
                      </a:r>
                      <a:endParaRPr sz="900" b="1" i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Базовая канцелярия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Большой ассортимент различной канцелярии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Очень маленький ассортимент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Очень маленький ассортимент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Большой ассортимент различной канцелярии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Базовая канцелярия</a:t>
                      </a:r>
                      <a:endParaRPr lang="ru-RU" sz="900" b="0" i="0" u="none" strike="noStrike" cap="none" spc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29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 i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Часы работы</a:t>
                      </a:r>
                      <a:endParaRPr sz="900" b="1" i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круглосуточно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10.00 - 19.00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 зависимости от проходящих пар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В зависимости от проходящих пар</a:t>
                      </a:r>
                      <a:endParaRPr sz="900" i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Abyssinica SIL"/>
                          <a:ea typeface="Abyssinica SIL"/>
                          <a:cs typeface="Abyssinica SIL"/>
                        </a:rPr>
                        <a:t>10.00 - 22.00</a:t>
                      </a:r>
                      <a:endParaRPr sz="900" b="0" i="0" u="none" strike="noStrike" cap="none" spc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 b="0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Будние</a:t>
                      </a:r>
                      <a:r>
                        <a:rPr sz="900" b="0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</a:t>
                      </a:r>
                      <a:r>
                        <a:rPr sz="900" b="0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дни</a:t>
                      </a:r>
                      <a:r>
                        <a:rPr sz="900" b="0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с 10:00 </a:t>
                      </a:r>
                      <a:r>
                        <a:rPr sz="900" b="0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до</a:t>
                      </a:r>
                      <a:r>
                        <a:rPr sz="900" b="0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22:00, а в </a:t>
                      </a:r>
                      <a:r>
                        <a:rPr sz="900" b="0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выходные</a:t>
                      </a:r>
                      <a:r>
                        <a:rPr sz="900" b="0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— с 11:00 </a:t>
                      </a:r>
                      <a:r>
                        <a:rPr sz="900" b="0" i="0" u="none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до</a:t>
                      </a:r>
                      <a:r>
                        <a:rPr sz="900" b="0" i="0" u="none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21:00</a:t>
                      </a:r>
                      <a:endParaRPr sz="900" b="0" i="0" u="none" strike="noStrike" cap="none" spc="0" dirty="0">
                        <a:solidFill>
                          <a:schemeClr val="tx1"/>
                        </a:solidFill>
                        <a:latin typeface="Abyssinica SIL"/>
                        <a:cs typeface="Abyssinica SIL"/>
                      </a:endParaRPr>
                    </a:p>
                  </a:txBody>
                  <a:tcPr marL="71174" marR="71174" marT="35587" marB="35587" anchor="ctr">
                    <a:lnL w="6347" algn="ctr">
                      <a:solidFill>
                        <a:schemeClr val="tx1"/>
                      </a:solidFill>
                    </a:lnL>
                    <a:lnR w="6347" algn="ctr">
                      <a:solidFill>
                        <a:schemeClr val="tx1"/>
                      </a:solidFill>
                    </a:lnR>
                    <a:lnT w="6347" algn="ctr">
                      <a:solidFill>
                        <a:schemeClr val="tx1"/>
                      </a:solidFill>
                    </a:lnT>
                    <a:lnB w="6347" algn="ctr">
                      <a:solidFill>
                        <a:schemeClr val="tx1"/>
                      </a:solidFill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5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98"/>
          <p:cNvSpPr txBox="1">
            <a:spLocks noGrp="1"/>
          </p:cNvSpPr>
          <p:nvPr>
            <p:ph type="subTitle" idx="4"/>
          </p:nvPr>
        </p:nvSpPr>
        <p:spPr>
          <a:xfrm>
            <a:off x="292656" y="1179444"/>
            <a:ext cx="4305848" cy="32799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buClrTx/>
              <a:buSzTx/>
              <a:defRPr/>
            </a:pPr>
            <a:r>
              <a:rPr lang="ru-RU" dirty="0"/>
              <a:t>Гипотеза:</a:t>
            </a:r>
          </a:p>
          <a:p>
            <a:pPr marL="0" lvl="0" indent="0" algn="l">
              <a:buClrTx/>
              <a:buSzTx/>
              <a:defRPr/>
            </a:pPr>
            <a:r>
              <a:rPr lang="ru-RU" dirty="0"/>
              <a:t>48% студентов </a:t>
            </a:r>
            <a:r>
              <a:rPr lang="ru-RU" dirty="0" err="1"/>
              <a:t>ТюмГУ</a:t>
            </a:r>
            <a:r>
              <a:rPr lang="ru-RU" dirty="0"/>
              <a:t> в возрасте от 17 до 30 лет, забывают или теряют свои канцелярские принадлежности. </a:t>
            </a:r>
          </a:p>
          <a:p>
            <a:pPr marL="0" lvl="0" indent="0" algn="l">
              <a:buClrTx/>
              <a:buSzTx/>
              <a:defRPr/>
            </a:pPr>
            <a:endParaRPr lang="ru-RU" dirty="0"/>
          </a:p>
          <a:p>
            <a:pPr marL="0" lvl="0" indent="0" algn="l">
              <a:buClrTx/>
              <a:buSzTx/>
              <a:defRPr/>
            </a:pPr>
            <a:endParaRPr lang="ru-RU" dirty="0"/>
          </a:p>
          <a:p>
            <a:pPr marL="0" lvl="0" indent="0" algn="l">
              <a:buClrTx/>
              <a:buSzTx/>
              <a:defRPr/>
            </a:pPr>
            <a:r>
              <a:rPr lang="ru-RU" dirty="0"/>
              <a:t>Способ проверки:</a:t>
            </a:r>
          </a:p>
          <a:p>
            <a:pPr marL="0" lvl="0" indent="0" algn="l">
              <a:buClrTx/>
              <a:buSzTx/>
              <a:defRPr/>
            </a:pPr>
            <a:r>
              <a:rPr lang="ru-RU" dirty="0"/>
              <a:t>Наша команда решила провести опрос среди студентов.</a:t>
            </a:r>
          </a:p>
          <a:p>
            <a:pPr marL="0" lvl="0" indent="0" algn="l">
              <a:buClrTx/>
              <a:buSzTx/>
              <a:defRPr/>
            </a:pPr>
            <a:endParaRPr lang="ru-RU" dirty="0"/>
          </a:p>
          <a:p>
            <a:pPr marL="0" lvl="0" indent="0" algn="l">
              <a:buClrTx/>
              <a:buSzTx/>
              <a:defRPr/>
            </a:pPr>
            <a:endParaRPr lang="ru-RU" dirty="0"/>
          </a:p>
          <a:p>
            <a:pPr marL="0" lvl="0" indent="0" algn="l">
              <a:buClrTx/>
              <a:buSzTx/>
              <a:defRPr/>
            </a:pPr>
            <a:r>
              <a:rPr lang="ru-RU" dirty="0"/>
              <a:t>Целевое количество респондентов: </a:t>
            </a:r>
          </a:p>
          <a:p>
            <a:pPr marL="0" lvl="0" indent="0" algn="l">
              <a:buClrTx/>
              <a:buSzTx/>
              <a:defRPr/>
            </a:pPr>
            <a:r>
              <a:rPr lang="ru-RU" dirty="0"/>
              <a:t>25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155" name="Google Shape;1155;p98"/>
          <p:cNvSpPr txBox="1">
            <a:spLocks noGrp="1"/>
          </p:cNvSpPr>
          <p:nvPr>
            <p:ph type="title"/>
          </p:nvPr>
        </p:nvSpPr>
        <p:spPr>
          <a:xfrm>
            <a:off x="166676" y="312502"/>
            <a:ext cx="5657654" cy="6151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>
              <a:buClrTx/>
              <a:buSzTx/>
              <a:defRPr/>
            </a:pPr>
            <a:r>
              <a:rPr lang="ru-RU" sz="3200" dirty="0" smtClean="0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ГИПОТЕЗЫ </a:t>
            </a:r>
            <a:r>
              <a:rPr lang="ru-RU" sz="3200" dirty="0">
                <a:solidFill>
                  <a:prstClr val="black"/>
                </a:solidFill>
                <a:latin typeface="Arial Black"/>
                <a:ea typeface="Arial"/>
                <a:cs typeface="Arial"/>
              </a:rPr>
              <a:t>ПРОЕКТА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91878" y="1099932"/>
            <a:ext cx="4552122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ru-RU" sz="11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Вопросы для опроса:</a:t>
            </a:r>
          </a:p>
          <a:p>
            <a:pPr marL="228600" lvl="0" indent="-228600">
              <a:buClrTx/>
              <a:buAutoNum type="arabicPeriod"/>
              <a:defRPr/>
            </a:pP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Бывает ли у вас такое, что вы теряете или забываете какие-либо канцелярские товары приходя на пары?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Что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вы делаете если забыли или потеряли канцелярские принадлежности? 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Как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вам идея покупки канцелярских товаров через автомат? 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Какой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ассортимент товаров вы хотели бы видеть в автомате с канцелярскими принадлежностями?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Является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ли для вас важным наличие определенных брендовых канцелярских товаров в автомате?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Какая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цена вам кажется оптимальной для покупки канцелярских товаров в автомате?</a:t>
            </a:r>
          </a:p>
          <a:p>
            <a:pPr marL="228600" lvl="0" indent="-228600">
              <a:buClrTx/>
              <a:buFont typeface="+mj-lt"/>
              <a:buAutoNum type="arabicPeriod"/>
              <a:defRPr/>
            </a:pPr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>
              <a:buClrTx/>
              <a:buFont typeface="+mj-lt"/>
              <a:buAutoNum type="arabicPeriod"/>
              <a:defRPr/>
            </a:pP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Хотели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ли вы видеть автомат с канцелярскими товарами в своем учебном корпусе?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41263112"/>
              </p:ext>
            </p:extLst>
          </p:nvPr>
        </p:nvGraphicFramePr>
        <p:xfrm>
          <a:off x="3686630" y="827314"/>
          <a:ext cx="5334000" cy="276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72938961"/>
              </p:ext>
            </p:extLst>
          </p:nvPr>
        </p:nvGraphicFramePr>
        <p:xfrm>
          <a:off x="65315" y="1037770"/>
          <a:ext cx="5109028" cy="2460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04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>
            <a:spLocks noGrp="1"/>
          </p:cNvSpPr>
          <p:nvPr>
            <p:ph type="title"/>
          </p:nvPr>
        </p:nvSpPr>
        <p:spPr>
          <a:xfrm>
            <a:off x="521066" y="219739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600" b="1" dirty="0" smtClean="0"/>
              <a:t>ОБЪЁМ </a:t>
            </a:r>
            <a:r>
              <a:rPr lang="ru-RU" sz="3600" b="1" dirty="0"/>
              <a:t>РЫНКА</a:t>
            </a:r>
            <a:br>
              <a:rPr lang="ru-RU" sz="3600" b="1" dirty="0"/>
            </a:br>
            <a:endParaRPr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24070" y="1225109"/>
            <a:ext cx="8063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Динамика рынка: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По статистике запросов в Яндексе, канцелярию искали  </a:t>
            </a:r>
            <a:r>
              <a:rPr lang="ru-RU" sz="10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1 260 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в Тюмени, по России в целом </a:t>
            </a:r>
            <a:r>
              <a:rPr lang="ru-RU" sz="10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260 000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,  а автомат с канцелярскими товарами </a:t>
            </a:r>
            <a:r>
              <a:rPr lang="ru-RU" sz="10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41 раз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. данная статистика в месяц. большинство компаний на этом рынке закончили 2021 год с увеличением выручки. (https://wordstat.yandex.ru/#!/regions?filter=cities&amp;words=канцтовары)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</a:t>
            </a:r>
          </a:p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Основные «игроки» на рынке: 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Самые крупные поставщики канцтоваров в РФ это компания </a:t>
            </a:r>
            <a:r>
              <a:rPr lang="ru-RU" sz="10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Комус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 с выручкой 90 миллиардов рублей, группа компаний Самсон с выручкой 29 миллиардов рублей. Если мы говорим про местные компании, то можно назвать Тюменскую фабрику бумажных изделий с выручкой 1 миллиард 285 миллионов рублей, компания </a:t>
            </a:r>
            <a:r>
              <a:rPr lang="ru-RU" sz="10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СнаБдим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 с выручкой 52 миллиона рублей и Курсив с выручкой в 44 миллиона рублей. (https://kanzoboz.ru/firms/user_top100/)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</a:t>
            </a:r>
          </a:p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Планируемая доля рынка: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Мы планируем занять </a:t>
            </a:r>
            <a:r>
              <a:rPr lang="ru-RU" sz="10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15% рынка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, так как:</a:t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1. Мы планируем закупать товар оптом, но не в таких масштабах, как у канцелярских магазинов, следовательно цена с наценкой будет выше средних.</a:t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2. В сравнении с канцелярскими магазинами ассортимент товаров у нас будет не такой широкий</a:t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3. Студены и преподаватели зачастую покупают канцелярию "</a:t>
            </a:r>
            <a:r>
              <a:rPr lang="ru-RU" sz="10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планово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", а наш проект ориентирован на "вынужденные" и неожиданные покупки.</a:t>
            </a:r>
          </a:p>
        </p:txBody>
      </p:sp>
    </p:spTree>
    <p:extLst>
      <p:ext uri="{BB962C8B-B14F-4D97-AF65-F5344CB8AC3E}">
        <p14:creationId xmlns:p14="http://schemas.microsoft.com/office/powerpoint/2010/main" val="714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7"/>
          <p:cNvSpPr txBox="1">
            <a:spLocks noGrp="1"/>
          </p:cNvSpPr>
          <p:nvPr>
            <p:ph type="title"/>
          </p:nvPr>
        </p:nvSpPr>
        <p:spPr>
          <a:xfrm>
            <a:off x="72887" y="106018"/>
            <a:ext cx="7719391" cy="9011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 smtClean="0"/>
              <a:t>Бизнес модель</a:t>
            </a:r>
            <a:endParaRPr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20651" y="915429"/>
            <a:ext cx="464326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Модель монетизации для сети автоматов с канцелярскими принадлежностями: </a:t>
            </a:r>
          </a:p>
          <a:p>
            <a:r>
              <a:rPr lang="ru-RU" sz="1000" i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Продажа и перепродажа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Мы собираемся потратить 1 миллион рублей на пилотный выпуск нескольких автоматов, которые будут размещены в некоторых корпусах университета, в них мы будем продавать необходимую канцелярскую продукцию. И на вырученные с </a:t>
            </a:r>
            <a:r>
              <a:rPr lang="ru-RU" sz="10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вендинговых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аппаратов деньги, мы будем открывать такие автоматы в недостающих институтах.</a:t>
            </a:r>
          </a:p>
          <a:p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lang="ru-RU" sz="1050" b="1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 и регулярность: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i="1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Для </a:t>
            </a:r>
            <a:r>
              <a:rPr lang="ru-RU" sz="1000" i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команды: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Один автомат стоит порядка 207 тыс. руб. 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Расходы на закупку товара </a:t>
            </a:r>
            <a:r>
              <a:rPr lang="ru-RU" sz="10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0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30 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тыс. руб. ежемесячно.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Логистика и услуги по тех. обслуживанию автомата - </a:t>
            </a:r>
            <a:r>
              <a:rPr lang="ru-RU" sz="10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75 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тыс. руб. ежемесячно.</a:t>
            </a:r>
          </a:p>
          <a:p>
            <a:r>
              <a:rPr lang="ru-RU" sz="1000" i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Для потребителя: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Товары по приемлемым ценам, от 5 до 50 рублей, ежедневно.</a:t>
            </a:r>
          </a:p>
          <a:p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</a:p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каналы сбыта: 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Физический автомат с канцелярскими товарами, установленный в университете </a:t>
            </a:r>
            <a:r>
              <a:rPr lang="ru-RU" sz="10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ТюмГУ</a:t>
            </a:r>
            <a:r>
              <a:rPr lang="ru-RU" sz="10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ru-RU" sz="10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4035" y="874643"/>
            <a:ext cx="3975652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Ценностное предложение: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</a:t>
            </a:r>
            <a:endParaRPr lang="ru-RU" sz="1050" dirty="0" smtClean="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  <a:p>
            <a:r>
              <a:rPr lang="ru-RU" sz="1000" i="1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мы </a:t>
            </a:r>
            <a:r>
              <a:rPr lang="ru-RU" sz="1000" i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гарантируем, что: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- наш автомат всегда будет заполнен широким ассортиментом качественных канцелярских товаров, необходимых студентам для их учебных и творческих проектов;</a:t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- цены на товары будут конкурентоспособными и доступными для студентов;</a:t>
            </a:r>
            <a:b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- автомат будет работать круглосуточно, обеспечивая доступность покупки в любое время дня и ночи.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-автомат будет прямо в корпусе и никуда идти на улицу не нужно</a:t>
            </a:r>
          </a:p>
          <a:p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Основные каналы взаимодействия с пользователем:</a:t>
            </a:r>
          </a:p>
          <a:p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Физический автомат, где студенты могут непосредственно выбрать и купить необходимые товары.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8551" y="3582818"/>
            <a:ext cx="38849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Партнёры:</a:t>
            </a:r>
            <a:endParaRPr lang="ru-RU" sz="1200" dirty="0"/>
          </a:p>
          <a:p>
            <a:r>
              <a:rPr lang="ru-RU" sz="9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1. Университет </a:t>
            </a:r>
            <a:r>
              <a:rPr lang="ru-RU" sz="900" dirty="0" err="1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ТюмГУ</a:t>
            </a:r>
            <a:r>
              <a:rPr lang="ru-RU" sz="9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, который предоставляет место для установки автомата и может рекламировать его среди студентов.</a:t>
            </a:r>
            <a:br>
              <a:rPr lang="ru-RU" sz="9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</a:br>
            <a:r>
              <a:rPr lang="ru-RU" sz="9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2. Поставщики канцелярских товаров, с которыми можно заключить партнерские соглашения для поставок товаров и поддержания актуальности ассортимента</a:t>
            </a:r>
            <a:r>
              <a:rPr lang="ru-RU" sz="10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.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 </a:t>
            </a:r>
          </a:p>
          <a:p>
            <a:endParaRPr lang="ru-RU" sz="1050" dirty="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61" y="119089"/>
            <a:ext cx="7717500" cy="572700"/>
          </a:xfrm>
        </p:spPr>
        <p:txBody>
          <a:bodyPr/>
          <a:lstStyle/>
          <a:p>
            <a:r>
              <a:rPr lang="ru-RU" dirty="0" smtClean="0"/>
              <a:t>Диаграмма </a:t>
            </a:r>
            <a:r>
              <a:rPr lang="ru-RU" dirty="0" err="1" smtClean="0"/>
              <a:t>Ганта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8296" y="4485862"/>
            <a:ext cx="34948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Общий срок реализации проекта</a:t>
            </a:r>
            <a:r>
              <a:rPr lang="ru-RU" sz="110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: </a:t>
            </a:r>
            <a:r>
              <a:rPr lang="ru-RU" sz="11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6 месяца</a:t>
            </a:r>
            <a:endParaRPr lang="ru-RU" sz="1100" dirty="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657636"/>
              </p:ext>
            </p:extLst>
          </p:nvPr>
        </p:nvGraphicFramePr>
        <p:xfrm>
          <a:off x="191665" y="722568"/>
          <a:ext cx="8769560" cy="3568564"/>
        </p:xfrm>
        <a:graphic>
          <a:graphicData uri="http://schemas.openxmlformats.org/drawingml/2006/table">
            <a:tbl>
              <a:tblPr/>
              <a:tblGrid>
                <a:gridCol w="2259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8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7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4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6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86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52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36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3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42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300" dirty="0"/>
                    </a:p>
                  </a:txBody>
                  <a:tcPr marL="71628" marR="71628" marT="35814" marB="35814"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300"/>
                    </a:p>
                  </a:txBody>
                  <a:tcPr marL="71628" marR="71628" marT="35814" marB="35814"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300"/>
                    </a:p>
                  </a:txBody>
                  <a:tcPr marL="71628" marR="71628" marT="35814" marB="35814"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300"/>
                    </a:p>
                  </a:txBody>
                  <a:tcPr marL="71628" marR="71628" marT="35814" marB="35814"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</a:p>
                  </a:txBody>
                  <a:tcPr marL="11946" marR="11946" marT="7964" marB="7964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9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Разработка концепта нашего проекта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12. 10. 23</a:t>
                      </a:r>
                      <a:endParaRPr sz="9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 dirty="0" err="1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Яруллин</a:t>
                      </a:r>
                      <a:r>
                        <a:rPr lang="ru-RU" sz="900" b="0" i="0" u="none" strike="noStrike" cap="none" spc="0" dirty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Тимофей</a:t>
                      </a:r>
                      <a:endParaRPr lang="ru-RU" sz="900" b="0" i="0" u="none" strike="noStrike" cap="none" spc="0" dirty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Поиск визуальных примеров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12. 10. 23</a:t>
                      </a:r>
                      <a:endParaRPr sz="9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12. 10. 23</a:t>
                      </a:r>
                      <a:endParaRPr sz="9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Анастасия Пикушева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56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Поиск или нахождение ца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12. 10. 23</a:t>
                      </a:r>
                      <a:endParaRPr sz="9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Замятина Ксения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43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Оценка возможности реализации проекта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19. 10. 23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Мамонтова Элина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93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Проведение опроса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Белозерцева Варвара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  <a:bevel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Сбор полученной информации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29. 10. 23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Гончар Лада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>
                          <a:latin typeface="Arial"/>
                          <a:cs typeface="Arial"/>
                        </a:rPr>
                        <a:t>Проверка нашей проблематики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30. 11. 23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1. 11. 23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Рогачева Кристина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43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Пилотирование с идеей нашего проекта</a:t>
                      </a:r>
                      <a:endParaRPr lang="ru-RU" sz="900" b="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2. 11. 23 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2. 11. 23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Мамонтова Элина</a:t>
                      </a:r>
                      <a:endParaRPr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Закупка товаров и оборудования</a:t>
                      </a:r>
                      <a:endParaRPr lang="ru-RU" sz="900" b="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6. 12. 23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11. 12. 23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Гончар Лада</a:t>
                      </a:r>
                      <a:endParaRPr lang="ru-RU"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Тестирование автомат с канцелярией </a:t>
                      </a:r>
                      <a:endParaRPr sz="900" b="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23. 12. 23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25. 12. 23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Белозерцева Варвара</a:t>
                      </a:r>
                      <a:endParaRPr sz="9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рекламы</a:t>
                      </a: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25. 12. 23</a:t>
                      </a: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21. 02. 24</a:t>
                      </a: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Рогачева Кристина</a:t>
                      </a: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5" marR="11945" marT="7963" marB="7963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43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Выпустить первый автомат с канцелярией</a:t>
                      </a:r>
                      <a:endParaRPr lang="ru-RU" sz="900" b="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26. 12. 23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15. 01. 24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Замятина Ксения</a:t>
                      </a:r>
                      <a:endParaRPr lang="ru-RU" sz="9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43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 b="0" dirty="0">
                          <a:latin typeface="Arial"/>
                          <a:cs typeface="Arial"/>
                        </a:rPr>
                        <a:t>Выпустить </a:t>
                      </a:r>
                      <a:r>
                        <a:rPr lang="ru-RU" sz="900" b="0" dirty="0" err="1">
                          <a:latin typeface="Arial"/>
                          <a:cs typeface="Arial"/>
                        </a:rPr>
                        <a:t>ёще</a:t>
                      </a:r>
                      <a:r>
                        <a:rPr lang="ru-RU" sz="900" b="0" dirty="0">
                          <a:latin typeface="Arial"/>
                          <a:cs typeface="Arial"/>
                        </a:rPr>
                        <a:t> один автомат с канцелярией 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16. 01. 24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21. 03. 24</a:t>
                      </a: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Яруллин Тимофей</a:t>
                      </a:r>
                      <a:endParaRPr lang="ru-RU" sz="9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Liberation Sans"/>
                        <a:cs typeface="Liberation Sans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11946" marR="11946" marT="7964" marB="7964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0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77" y="113720"/>
            <a:ext cx="7717500" cy="572700"/>
          </a:xfrm>
        </p:spPr>
        <p:txBody>
          <a:bodyPr/>
          <a:lstStyle/>
          <a:p>
            <a:r>
              <a:rPr lang="ru-RU" b="1" dirty="0" smtClean="0"/>
              <a:t>Финансовый план</a:t>
            </a:r>
            <a:endParaRPr lang="ru-RU" b="1" dirty="0"/>
          </a:p>
        </p:txBody>
      </p:sp>
      <p:graphicFrame>
        <p:nvGraphicFramePr>
          <p:cNvPr id="3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991645"/>
              </p:ext>
            </p:extLst>
          </p:nvPr>
        </p:nvGraphicFramePr>
        <p:xfrm>
          <a:off x="539658" y="629599"/>
          <a:ext cx="8332673" cy="3688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5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1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20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800" b="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Ноябрь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Декабрь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Январь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Февраль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Март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04"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72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700" dirty="0">
                          <a:latin typeface="Arial"/>
                          <a:cs typeface="Arial"/>
                        </a:rPr>
                        <a:t>(цена товаров: </a:t>
                      </a:r>
                      <a:r>
                        <a:rPr lang="ru-RU" sz="700" dirty="0" smtClean="0">
                          <a:latin typeface="Arial"/>
                          <a:cs typeface="Arial"/>
                        </a:rPr>
                        <a:t>30. </a:t>
                      </a:r>
                      <a:r>
                        <a:rPr lang="ru-RU" sz="700" dirty="0">
                          <a:latin typeface="Arial"/>
                          <a:cs typeface="Arial"/>
                        </a:rPr>
                        <a:t>000 руб., цена оборудования: 207. 000 руб.)</a:t>
                      </a:r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110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125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7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 smtClean="0">
                          <a:latin typeface="Arial"/>
                          <a:cs typeface="Arial"/>
                        </a:rPr>
                        <a:t>600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918"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 marL="239821" indent="-239821">
                        <a:buFont typeface="Arial"/>
                        <a:buChar char="–"/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Программист</a:t>
                      </a:r>
                    </a:p>
                  </a:txBody>
                  <a:tcPr marL="64390" marR="64390" marT="32194" marB="32194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 </a:t>
                      </a: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357">
                <a:tc>
                  <a:txBody>
                    <a:bodyPr/>
                    <a:lstStyle/>
                    <a:p>
                      <a:pPr marL="239821" indent="-23982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–"/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Бухгалтер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 smtClean="0">
                          <a:latin typeface="Arial"/>
                          <a:cs typeface="Arial"/>
                        </a:rPr>
                        <a:t>15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15 000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Обслуживание автоматов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b="0" i="0" u="none" strike="noStrike" cap="none" spc="0" dirty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Оборудование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207 000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207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 sz="90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90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8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– Печать листовок</a:t>
                      </a: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Закупка товаров</a:t>
                      </a:r>
                    </a:p>
                  </a:txBody>
                  <a:tcPr marL="64390" marR="64390" marT="32194" marB="32194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30 000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1 000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44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000</a:t>
                      </a:r>
                      <a:endParaRPr sz="900" dirty="0"/>
                    </a:p>
                  </a:txBody>
                  <a:tcPr marL="64390" marR="64390" marT="32194" marB="32194"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9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sz="900" dirty="0"/>
                    </a:p>
                  </a:txBody>
                  <a:tcPr marL="64390" marR="64390" marT="32194" marB="32194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+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600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312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000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+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21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214</a:t>
                      </a:r>
                      <a:r>
                        <a:rPr lang="ru-RU" sz="9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900" dirty="0" smtClean="0">
                          <a:latin typeface="Arial"/>
                          <a:cs typeface="Arial"/>
                        </a:rPr>
                        <a:t>500</a:t>
                      </a:r>
                      <a:endParaRPr lang="ru-RU" sz="900" dirty="0">
                        <a:latin typeface="Arial"/>
                        <a:cs typeface="Arial"/>
                      </a:endParaRP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>
                          <a:latin typeface="Arial"/>
                          <a:cs typeface="Arial"/>
                        </a:rPr>
                        <a:t>+46 500</a:t>
                      </a:r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900" b="0" i="0" u="none" strike="noStrike" cap="none" spc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53</a:t>
                      </a:r>
                      <a:r>
                        <a:rPr lang="ru-RU" sz="900" b="0" i="0" u="none" strike="noStrike" cap="none" spc="0" baseline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900" b="0" i="0" u="none" strike="noStrike" cap="none" spc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sz="900" dirty="0"/>
                    </a:p>
                  </a:txBody>
                  <a:tcPr marL="64390" marR="64390" marT="32194" marB="32194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8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TextBox 5"/>
          <p:cNvSpPr txBox="1"/>
          <p:nvPr/>
        </p:nvSpPr>
        <p:spPr bwMode="auto">
          <a:xfrm>
            <a:off x="67650" y="4443995"/>
            <a:ext cx="87091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Общая стоимость реализации проекта</a:t>
            </a:r>
            <a:r>
              <a:rPr lang="ru-RU" sz="1050" b="1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: </a:t>
            </a:r>
            <a:r>
              <a:rPr lang="ru-RU" sz="105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600 000</a:t>
            </a:r>
            <a:r>
              <a:rPr lang="ru-RU" sz="1050" b="1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 </a:t>
            </a:r>
            <a:endParaRPr sz="1050" b="1" dirty="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050" b="1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Период окупаемости: </a:t>
            </a:r>
            <a:r>
              <a:rPr lang="ru-RU" sz="1050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24 месяца</a:t>
            </a:r>
            <a:endParaRPr sz="1050" dirty="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0641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73"/>
          <p:cNvSpPr txBox="1">
            <a:spLocks noGrp="1"/>
          </p:cNvSpPr>
          <p:nvPr>
            <p:ph type="title"/>
          </p:nvPr>
        </p:nvSpPr>
        <p:spPr>
          <a:xfrm>
            <a:off x="216269" y="319129"/>
            <a:ext cx="632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 smtClean="0"/>
              <a:t>Результаты</a:t>
            </a:r>
            <a:endParaRPr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52375" y="1469960"/>
            <a:ext cx="396755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Vidaloka"/>
              </a:rPr>
              <a:t>Качественные результаты: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Vidaloka"/>
              </a:rPr>
              <a:t>Имидж университета повысился за счет современного подхода к организации комфортных условий для студентов и преподавателей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Vidaloka"/>
              </a:rPr>
              <a:t>Студентам и преподавателям стало в разы удобней и комфортней покупать канцелярию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Vidaloka"/>
              </a:rPr>
              <a:t>У студентов и преподавателей появилось больше возможностей по покупке канцелярских товаров</a:t>
            </a:r>
          </a:p>
          <a:p>
            <a:pPr lvl="0"/>
            <a:endParaRPr lang="ru-RU" dirty="0">
              <a:solidFill>
                <a:schemeClr val="dk2"/>
              </a:solidFill>
              <a:latin typeface="Montserrat"/>
              <a:ea typeface="Montserrat"/>
              <a:cs typeface="Montserrat"/>
              <a:sym typeface="Vidaloka"/>
            </a:endParaRPr>
          </a:p>
          <a:p>
            <a:endParaRPr lang="ru-RU" dirty="0">
              <a:solidFill>
                <a:schemeClr val="dk2"/>
              </a:solidFill>
              <a:latin typeface="Montserrat"/>
              <a:ea typeface="Montserrat"/>
              <a:cs typeface="Montserrat"/>
              <a:sym typeface="Vidalok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851" y="1578480"/>
            <a:ext cx="41318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ru-RU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Количественные результаты: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Размещение торговых автоматов в </a:t>
            </a:r>
            <a:r>
              <a:rPr lang="ru-RU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2 </a:t>
            </a:r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корпусах ТЮМГУ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Ассортимент товаров в торговых автоматах имеет 16 позиций</a:t>
            </a: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</a:rPr>
              <a:t>Время, затрачиваемое студентами и преподавателями на покупку товаров, сократилось приблизительно на 50 минут. Уровень удовлетворённости покупателей составляет 80%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8"/>
          <p:cNvSpPr txBox="1">
            <a:spLocks noGrp="1"/>
          </p:cNvSpPr>
          <p:nvPr>
            <p:ph type="title"/>
          </p:nvPr>
        </p:nvSpPr>
        <p:spPr>
          <a:xfrm>
            <a:off x="780989" y="304177"/>
            <a:ext cx="6839012" cy="12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 smtClean="0"/>
              <a:t>Выводы</a:t>
            </a:r>
            <a:endParaRPr sz="6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1195" y="1564640"/>
            <a:ext cx="78153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Проект целесообразен для реализации по следующим причинам: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Среди студентов и преподавателей действительно есть проблема забывания канцелярских принадлежностей.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По ряду критериев студенты и преподаватели будут выбирать именно нас.</a:t>
            </a:r>
          </a:p>
          <a:p>
            <a:endParaRPr lang="ru-RU" sz="1200" dirty="0" smtClean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endParaRPr lang="ru-RU" sz="12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ru-RU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В среднесрочной перспективе (3-5 лет) мы планируем увеличить количество размещенных торговых автоматов, понизить стоимость оптовых закупок у поставщиков благодаря стабильной закупке именно у них, расширить ассортимент товаров и рассмотреть вариант покупки более дорогих автоматов с большим функционалом.</a:t>
            </a:r>
          </a:p>
          <a:p>
            <a:pPr lvl="0"/>
            <a:endParaRPr lang="ru-RU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endParaRPr lang="ru-RU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1272</Words>
  <Application>Microsoft Office PowerPoint</Application>
  <PresentationFormat>Экран (16:9)</PresentationFormat>
  <Paragraphs>303</Paragraphs>
  <Slides>16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Lato</vt:lpstr>
      <vt:lpstr>Abyssinica SIL</vt:lpstr>
      <vt:lpstr>Montserrat</vt:lpstr>
      <vt:lpstr>Merriweather Light</vt:lpstr>
      <vt:lpstr>Liberation Sans</vt:lpstr>
      <vt:lpstr>Arial</vt:lpstr>
      <vt:lpstr>Vidaloka</vt:lpstr>
      <vt:lpstr>Crimson Text</vt:lpstr>
      <vt:lpstr>Arial Black</vt:lpstr>
      <vt:lpstr>Minimalist Business Slides XL by Slidesgo</vt:lpstr>
      <vt:lpstr>Сеть автоматов с канцелярией  </vt:lpstr>
      <vt:lpstr>Профиль команды</vt:lpstr>
      <vt:lpstr>Проблема</vt:lpstr>
      <vt:lpstr>Целевая аудитория</vt:lpstr>
      <vt:lpstr>Идея проекта</vt:lpstr>
      <vt:lpstr>ПРОДУКТ ПРОЕКТА</vt:lpstr>
      <vt:lpstr>Технологии</vt:lpstr>
      <vt:lpstr>Презентация PowerPoint</vt:lpstr>
      <vt:lpstr>ГИПОТЕЗЫ ПРОЕКТА</vt:lpstr>
      <vt:lpstr>Презентация PowerPoint</vt:lpstr>
      <vt:lpstr>ОБЪЁМ РЫНКА </vt:lpstr>
      <vt:lpstr>Бизнес модель</vt:lpstr>
      <vt:lpstr>Диаграмма Ганта</vt:lpstr>
      <vt:lpstr>Финансовый план</vt:lpstr>
      <vt:lpstr>Результаты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автоматов с канцелярией</dc:title>
  <dc:creator>ПК</dc:creator>
  <cp:lastModifiedBy>ПК</cp:lastModifiedBy>
  <cp:revision>19</cp:revision>
  <dcterms:modified xsi:type="dcterms:W3CDTF">2023-11-02T09:31:44Z</dcterms:modified>
</cp:coreProperties>
</file>