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46" r:id="rId3"/>
    <p:sldId id="328" r:id="rId4"/>
    <p:sldId id="314" r:id="rId5"/>
    <p:sldId id="316" r:id="rId6"/>
    <p:sldId id="352" r:id="rId7"/>
    <p:sldId id="354" r:id="rId8"/>
    <p:sldId id="355" r:id="rId9"/>
    <p:sldId id="356" r:id="rId10"/>
    <p:sldId id="329" r:id="rId11"/>
    <p:sldId id="318" r:id="rId12"/>
    <p:sldId id="349" r:id="rId13"/>
    <p:sldId id="321" r:id="rId14"/>
    <p:sldId id="353" r:id="rId15"/>
    <p:sldId id="324" r:id="rId1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9FF"/>
    <a:srgbClr val="C59EE2"/>
    <a:srgbClr val="8F00FF"/>
    <a:srgbClr val="DDAFFF"/>
    <a:srgbClr val="E7ABE8"/>
    <a:srgbClr val="484F96"/>
    <a:srgbClr val="4569AB"/>
    <a:srgbClr val="6771CD"/>
    <a:srgbClr val="A9A9A9"/>
    <a:srgbClr val="C3C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13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График роста и бюджета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2156589417436"/>
          <c:y val="0.11069396907868401"/>
          <c:w val="0.86730145286194205"/>
          <c:h val="0.7657612400677079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Прогноз дохода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-350000</c:v>
                </c:pt>
                <c:pt idx="1">
                  <c:v>100000</c:v>
                </c:pt>
                <c:pt idx="2">
                  <c:v>700000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C0-4E53-837E-F92AA1CAEC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расходов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470000</c:v>
                </c:pt>
                <c:pt idx="1">
                  <c:v>200000</c:v>
                </c:pt>
                <c:pt idx="2">
                  <c:v>300000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C0-4E53-837E-F92AA1CAEC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Прибыль/Убыток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-350000</c:v>
                </c:pt>
                <c:pt idx="1">
                  <c:v>100000</c:v>
                </c:pt>
                <c:pt idx="2">
                  <c:v>700000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C0-4E53-837E-F92AA1CAE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0036272"/>
        <c:axId val="470036632"/>
      </c:lineChart>
      <c:catAx>
        <c:axId val="47003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0036632"/>
        <c:crosses val="autoZero"/>
        <c:auto val="1"/>
        <c:lblAlgn val="ctr"/>
        <c:lblOffset val="100"/>
        <c:noMultiLvlLbl val="0"/>
      </c:catAx>
      <c:valAx>
        <c:axId val="47003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003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uri="{0b15fc19-7d7d-44ad-8c2d-2c3a37ce22c3}">
        <chartProps xmlns="https://web.wps.cn/et/2018/main" chartId="{59cca102-832e-4157-8ef0-3bd5534cb5ba}"/>
      </c:ext>
    </c:extLst>
  </c:chart>
  <c:spPr>
    <a:noFill/>
    <a:ln>
      <a:noFill/>
    </a:ln>
    <a:effectLst/>
  </c:spPr>
  <c:txPr>
    <a:bodyPr/>
    <a:lstStyle/>
    <a:p>
      <a:pPr>
        <a:defRPr lang="en-US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CF9D1-763B-4EC7-BEA4-94398E13465F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46814-AECC-4282-8F9C-894C737F8C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v-LV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FE446-3B14-44CE-A438-78CF4F994BFB}" type="datetimeFigureOut">
              <a:rPr lang="lv-LV" smtClean="0"/>
              <a:t>30.11.2025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FD3E-8490-412B-BCE8-0CFE735DBE60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9C9446-D671-C03F-AD74-F0B0E560D828}"/>
              </a:ext>
            </a:extLst>
          </p:cNvPr>
          <p:cNvSpPr/>
          <p:nvPr/>
        </p:nvSpPr>
        <p:spPr>
          <a:xfrm>
            <a:off x="6741268" y="0"/>
            <a:ext cx="5450732" cy="3570051"/>
          </a:xfrm>
          <a:prstGeom prst="rect">
            <a:avLst/>
          </a:prstGeom>
          <a:solidFill>
            <a:srgbClr val="DDA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Текст 2"/>
          <p:cNvSpPr txBox="1"/>
          <p:nvPr/>
        </p:nvSpPr>
        <p:spPr>
          <a:xfrm>
            <a:off x="413274" y="771525"/>
            <a:ext cx="5577951" cy="329564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 fontScale="47500" lnSpcReduction="20000"/>
          </a:bodyPr>
          <a:lstStyle/>
          <a:p>
            <a:pPr defTabSz="877570">
              <a:lnSpc>
                <a:spcPct val="11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9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Gilroy-ExtraBold"/>
                <a:cs typeface="Gilroy-ExtraBold"/>
                <a:sym typeface="Gilroy-Light"/>
              </a:rPr>
              <a:t>Технологическая цифровизация городской среды</a:t>
            </a:r>
          </a:p>
          <a:p>
            <a:pPr defTabSz="877570">
              <a:lnSpc>
                <a:spcPct val="11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5400" b="1" dirty="0">
              <a:solidFill>
                <a:schemeClr val="accent1">
                  <a:lumMod val="50000"/>
                </a:schemeClr>
              </a:solidFill>
              <a:latin typeface="+mj-lt"/>
              <a:ea typeface="Gilroy-ExtraBold"/>
              <a:cs typeface="Gilroy-ExtraBold"/>
              <a:sym typeface="Gilroy-Light"/>
            </a:endParaRPr>
          </a:p>
          <a:p>
            <a:pPr marL="342900" indent="-342900" defTabSz="877570">
              <a:lnSpc>
                <a:spcPct val="150000"/>
              </a:lnSpc>
              <a:buFont typeface="Arial" panose="020B0604020202020204" pitchFamily="34" charset="0"/>
              <a:buChar char="•"/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3600" dirty="0">
                <a:latin typeface="Gilroy-Light"/>
                <a:ea typeface="Gilroy-ExtraBold"/>
                <a:cs typeface="Gilroy-ExtraBold"/>
                <a:sym typeface="Gilroy-Light"/>
              </a:rPr>
              <a:t>ТРЕК: ПРЕДПРИНИМАТЕЛЬСКИЙ</a:t>
            </a:r>
            <a:endParaRPr sz="8700"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 marL="342900" indent="-342900" defTabSz="877570">
              <a:lnSpc>
                <a:spcPct val="150000"/>
              </a:lnSpc>
              <a:buFont typeface="Arial" panose="020B0604020202020204" pitchFamily="34" charset="0"/>
              <a:buChar char="•"/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3600" dirty="0"/>
              <a:t>РУКОВОДИТЕЛЬ: БОБОК А.А.</a:t>
            </a:r>
            <a:endParaRPr sz="3600" dirty="0"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0430" y="4067174"/>
            <a:ext cx="605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Акселерационная программа: Центр развития студенческого предпринимательства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89F67-19C4-76AF-78C3-0C208150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311" y="0"/>
            <a:ext cx="4398415" cy="32932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821A02-70FF-3143-8D88-AAA2AACCF0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68" y="3564724"/>
            <a:ext cx="5450732" cy="32932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9223" y="156919"/>
            <a:ext cx="222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Бизнес-модель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1937" y="683098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134248" y="2847820"/>
            <a:ext cx="1389752" cy="11807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ООО «Умный город»</a:t>
            </a:r>
            <a:endParaRPr lang="lv-LV" dirty="0"/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2700762" y="1071333"/>
            <a:ext cx="1399713" cy="6835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ТСЖ (ТОСы) и УК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2308797" y="1873712"/>
            <a:ext cx="2183642" cy="16088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Строительные компании («Деловой партнер», «</a:t>
            </a:r>
            <a:r>
              <a:rPr lang="ru-RU" dirty="0" err="1">
                <a:solidFill>
                  <a:schemeClr val="tx1"/>
                </a:solidFill>
              </a:rPr>
              <a:t>Новстрой</a:t>
            </a:r>
            <a:r>
              <a:rPr lang="ru-RU" dirty="0">
                <a:solidFill>
                  <a:schemeClr val="tx1"/>
                </a:solidFill>
              </a:rPr>
              <a:t>» и т.д.)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2416733" y="3601389"/>
            <a:ext cx="2075705" cy="16474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«Водоканал», «Газпром», «ТНС Энерго», «ТК Новгородская»,  провайдеры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2416733" y="5330567"/>
            <a:ext cx="1967748" cy="14417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БТ компании («Строй-капитал», «</a:t>
            </a:r>
            <a:r>
              <a:rPr lang="ru-RU" dirty="0" err="1">
                <a:solidFill>
                  <a:schemeClr val="tx1"/>
                </a:solidFill>
              </a:rPr>
              <a:t>Лориен</a:t>
            </a:r>
            <a:r>
              <a:rPr lang="ru-RU" dirty="0">
                <a:solidFill>
                  <a:schemeClr val="tx1"/>
                </a:solidFill>
              </a:rPr>
              <a:t>»)</a:t>
            </a:r>
            <a:endParaRPr lang="lv-LV" dirty="0">
              <a:solidFill>
                <a:schemeClr val="tx1"/>
              </a:solidFill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179476" y="1429375"/>
            <a:ext cx="517586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1519662" y="2736857"/>
            <a:ext cx="618304" cy="269105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4492438" y="6006842"/>
            <a:ext cx="451037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4604880" y="4429712"/>
            <a:ext cx="462420" cy="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4604880" y="2849446"/>
            <a:ext cx="462420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1110813" y="4159883"/>
            <a:ext cx="1197984" cy="135586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V="1">
            <a:off x="1096920" y="1429375"/>
            <a:ext cx="1471621" cy="1408445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1604317" y="3631336"/>
            <a:ext cx="533649" cy="220703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0"/>
            <a:ext cx="1861924" cy="673300"/>
          </a:xfrm>
          <a:prstGeom prst="rect">
            <a:avLst/>
          </a:prstGeom>
        </p:spPr>
      </p:pic>
      <p:sp>
        <p:nvSpPr>
          <p:cNvPr id="22" name="Прямоугольник: скругленные углы 21"/>
          <p:cNvSpPr/>
          <p:nvPr/>
        </p:nvSpPr>
        <p:spPr>
          <a:xfrm>
            <a:off x="4801900" y="747613"/>
            <a:ext cx="4210176" cy="14480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Информация об объекте (площадь, кол-во жилых помещений, занимаемые в здании, имеет ли объект помещения вертикального смешанного использования</a:t>
            </a:r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5129223" y="2301015"/>
            <a:ext cx="3832335" cy="12482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Привлечение компаний для дальнейшего сотрудничества с ТСЖ, УК, ЖК-компаниями</a:t>
            </a: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5152466" y="3657566"/>
            <a:ext cx="3809092" cy="16174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Информация о коммуникациях и инженерных системах, управлении жилищно-коммунальным хозяйством</a:t>
            </a:r>
          </a:p>
        </p:txBody>
      </p:sp>
      <p:sp>
        <p:nvSpPr>
          <p:cNvPr id="27" name="Прямоугольник: скругленные углы 26"/>
          <p:cNvSpPr/>
          <p:nvPr/>
        </p:nvSpPr>
        <p:spPr>
          <a:xfrm>
            <a:off x="5051433" y="5416989"/>
            <a:ext cx="3910126" cy="12688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Вовлечение БТ компаний в облагораживании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9116914" y="1306798"/>
            <a:ext cx="1189136" cy="156461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9116914" y="3024382"/>
            <a:ext cx="420225" cy="296609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9046724" y="4111534"/>
            <a:ext cx="417674" cy="23721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9116914" y="4612594"/>
            <a:ext cx="1074836" cy="124528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9587657" y="2966933"/>
            <a:ext cx="2542277" cy="1603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Посредническая компания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3756" y="37061"/>
            <a:ext cx="181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Конкуренты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40732" y="498726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341891"/>
              </p:ext>
            </p:extLst>
          </p:nvPr>
        </p:nvGraphicFramePr>
        <p:xfrm>
          <a:off x="186244" y="627270"/>
          <a:ext cx="7437575" cy="61824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2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1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21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</a:rPr>
                        <a:t>Название компании/продукта проекта</a:t>
                      </a:r>
                      <a:endParaRPr lang="ru-RU" sz="1400" b="1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l"/>
                      <a:endParaRPr lang="ru-RU" sz="14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0532" marR="60532" marT="29614" marB="29614" anchor="ctr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ООО «</a:t>
                      </a:r>
                      <a:r>
                        <a:rPr lang="ru-RU" sz="1400" b="1" dirty="0" err="1"/>
                        <a:t>Геокадастр</a:t>
                      </a:r>
                      <a:r>
                        <a:rPr lang="ru-RU" sz="1400" b="1" dirty="0"/>
                        <a:t>»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32" marR="60532" marT="29614" marB="29614" anchor="ctr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</a:rPr>
                        <a:t>ООО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</a:rPr>
                        <a:t>ГеоНика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</a:rPr>
                        <a:t>»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0532" marR="60532" marT="29614" marB="29614" anchor="ctr">
                    <a:solidFill>
                      <a:srgbClr val="C59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071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Ключевые характеристики компании/</a:t>
                      </a:r>
                      <a:r>
                        <a:rPr lang="ru-RU" sz="1400" b="1" baseline="0" dirty="0"/>
                        <a:t> продукта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 marL="60532" marR="60532" marT="29614" marB="29614" anchor="ctr">
                    <a:solidFill>
                      <a:srgbClr val="EFD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Услуги, связанные с кадастровыми, геодезическими и землеустроительными работами</a:t>
                      </a:r>
                    </a:p>
                  </a:txBody>
                  <a:tcPr marL="60532" marR="60532" marT="29614" marB="2961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/>
                        <a:t>Услуги в сфере инженерных изысканий (геодезических и геологических), проектирования и кадастровых работ</a:t>
                      </a:r>
                      <a:endParaRPr lang="ru-RU" sz="1400" b="0" dirty="0">
                        <a:latin typeface="+mj-lt"/>
                      </a:endParaRPr>
                    </a:p>
                  </a:txBody>
                  <a:tcPr marL="60532" marR="60532" marT="29614" marB="296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28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Цель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 marL="60532" marR="60532" marT="29614" marB="29614" anchor="ctr">
                    <a:solidFill>
                      <a:srgbClr val="EFD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Сбор, систематизация и оформление данных об объектах недвижимости для их официальной регистрации в государственных органах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0532" marR="60532" marT="29614" marB="296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</a:rPr>
                        <a:t>Топографическая и исполнительная съёмка, бурение скважин для геологических изысканий, проектирование различных систем и зданий, а также межевание и кадастровые работы</a:t>
                      </a:r>
                    </a:p>
                  </a:txBody>
                  <a:tcPr marL="60532" marR="60532" marT="29614" marB="296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0091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Вид деятельности</a:t>
                      </a:r>
                      <a:endParaRPr lang="ru-RU" sz="1400" b="1" dirty="0">
                        <a:latin typeface="+mj-lt"/>
                      </a:endParaRPr>
                    </a:p>
                  </a:txBody>
                  <a:tcPr marL="60532" marR="60532" marT="29614" marB="29614" anchor="ctr">
                    <a:solidFill>
                      <a:srgbClr val="EFD9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Кадастровые работы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Подготовка документации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Межевание земельных участков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Геодезические работы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0532" marR="60532" marT="29614" marB="29614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+mj-lt"/>
                        </a:rPr>
                        <a:t>Инженерно-геодезические изыскания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+mj-lt"/>
                        </a:rPr>
                        <a:t>Инженерно-геологические изыскания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+mj-lt"/>
                        </a:rPr>
                        <a:t>Проектирование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+mj-lt"/>
                        </a:rPr>
                        <a:t>Кадастровые и землеустроительные работы</a:t>
                      </a:r>
                    </a:p>
                  </a:txBody>
                  <a:tcPr marL="60532" marR="60532" marT="29614" marB="296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Rounded Rectangle 2099"/>
          <p:cNvSpPr/>
          <p:nvPr/>
        </p:nvSpPr>
        <p:spPr>
          <a:xfrm>
            <a:off x="8216023" y="1079399"/>
            <a:ext cx="3390899" cy="5417793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txBody>
          <a:bodyPr wrap="square" lIns="65309" tIns="32654" rIns="65309" bIns="32654" anchor="t">
            <a:noAutofit/>
          </a:bodyPr>
          <a:lstStyle/>
          <a:p>
            <a:pPr algn="ctr">
              <a:spcAft>
                <a:spcPts val="855"/>
              </a:spcAft>
            </a:pPr>
            <a:r>
              <a:rPr lang="ru-RU" sz="2400" b="1" dirty="0">
                <a:solidFill>
                  <a:schemeClr val="tx2"/>
                </a:solidFill>
                <a:latin typeface="Calibri Light" panose="020F0302020204030204"/>
                <a:ea typeface="Helvetica Neue" charset="0"/>
                <a:cs typeface="Helvetica Neue" charset="0"/>
              </a:rPr>
              <a:t>Конкурентные преимущества продукта </a:t>
            </a:r>
          </a:p>
          <a:p>
            <a:pPr marL="129540" indent="-129540">
              <a:spcAft>
                <a:spcPts val="43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ea typeface="Helvetica Neue" charset="0"/>
                <a:cs typeface="Helvetica Neue" charset="0"/>
              </a:rPr>
              <a:t>Посреднический характер между различными компаниями </a:t>
            </a:r>
          </a:p>
          <a:p>
            <a:pPr marL="129540" indent="-129540">
              <a:spcAft>
                <a:spcPts val="43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ea typeface="Helvetica Neue" charset="0"/>
                <a:cs typeface="Helvetica Neue" charset="0"/>
              </a:rPr>
              <a:t>Работа с различными формами компаний, организаций и самоуправлениями</a:t>
            </a:r>
          </a:p>
          <a:p>
            <a:pPr marL="129540" indent="-129540">
              <a:spcAft>
                <a:spcPts val="43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ea typeface="Helvetica Neue" charset="0"/>
                <a:cs typeface="Helvetica Neue" charset="0"/>
              </a:rPr>
              <a:t>Упрощенный процесс документооборота, так как имеется одна большая база данных посредством передачи информации ЖК-компаниями</a:t>
            </a:r>
          </a:p>
          <a:p>
            <a:pPr marL="129540" indent="-129540">
              <a:spcAft>
                <a:spcPts val="43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ea typeface="Helvetica Neue" charset="0"/>
                <a:cs typeface="Helvetica Neue" charset="0"/>
              </a:rPr>
              <a:t>Вовлечение помимо строительных, благоустраивающих и жилищно-коммунальных компаний территориальные общественные самоуправления и товарищества собственников жилья</a:t>
            </a:r>
          </a:p>
          <a:p>
            <a:pPr>
              <a:spcAft>
                <a:spcPts val="430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  <a:ea typeface="Helvetica Neue" charset="0"/>
              <a:cs typeface="Helvetica Neue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76" y="37061"/>
            <a:ext cx="1861924" cy="673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8609" y="146373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Финансовый анализ проекта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24000" y="754417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86996" y="1063023"/>
            <a:ext cx="184731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85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76" y="40555"/>
            <a:ext cx="1861924" cy="673300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/>
        </p:nvGraphicFramePr>
        <p:xfrm>
          <a:off x="233464" y="946963"/>
          <a:ext cx="6682902" cy="5424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916366" y="1353231"/>
          <a:ext cx="5068111" cy="2323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6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5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Прогноз дохода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Прогноз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Прибыль/Убыток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5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2025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-470000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470000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-120000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5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2026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>
                          <a:effectLst/>
                        </a:rPr>
                        <a:t>100000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200000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100000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5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2027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>
                          <a:effectLst/>
                        </a:rPr>
                        <a:t>700000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300000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700000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43976" y="4072258"/>
            <a:ext cx="4514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Начальный бюджет, затрачиваемый на проект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350 000 рублей </a:t>
            </a:r>
            <a:r>
              <a:rPr lang="ru-RU" sz="2000" dirty="0"/>
              <a:t>– составление социального контракта с «</a:t>
            </a:r>
            <a:r>
              <a:rPr lang="ru-RU" sz="2000" dirty="0" err="1"/>
              <a:t>КонтурЭльба</a:t>
            </a:r>
            <a:r>
              <a:rPr lang="ru-RU" sz="2000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120 000 рублей </a:t>
            </a:r>
            <a:r>
              <a:rPr lang="ru-RU" sz="2000" dirty="0"/>
              <a:t>– сумма, с которой участники команды готовы вложиться в проект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6"/>
          <a:stretch>
            <a:fillRect/>
          </a:stretch>
        </p:blipFill>
        <p:spPr>
          <a:xfrm>
            <a:off x="7250084" y="4546147"/>
            <a:ext cx="2497031" cy="2311854"/>
          </a:xfrm>
          <a:prstGeom prst="rect">
            <a:avLst/>
          </a:prstGeom>
        </p:spPr>
      </p:pic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91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12700" imgH="12700" progId="TCLayout.ActiveDocument.1">
                  <p:embed/>
                </p:oleObj>
              </mc:Choice>
              <mc:Fallback>
                <p:oleObj name="think-cell Slide" r:id="rId4" imgW="12700" imgH="12700" progId="TCLayout.ActiveDocument.1">
                  <p:embed/>
                  <p:pic>
                    <p:nvPicPr>
                      <p:cNvPr id="0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91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156238" y="129643"/>
            <a:ext cx="387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План по расходам и доходу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76" y="81117"/>
            <a:ext cx="1861924" cy="6733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40287"/>
              </p:ext>
            </p:extLst>
          </p:nvPr>
        </p:nvGraphicFramePr>
        <p:xfrm>
          <a:off x="740283" y="941637"/>
          <a:ext cx="4765573" cy="4853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1" u="none" strike="noStrike" dirty="0">
                          <a:effectLst/>
                        </a:rPr>
                        <a:t>Статья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1" u="none" strike="noStrike" dirty="0">
                          <a:effectLst/>
                        </a:rPr>
                        <a:t>Сумма за месяц (руб.)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Программисты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210000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Служба поддержки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100000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Технологи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100000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>
                          <a:effectLst/>
                        </a:rPr>
                        <a:t>Системный администратор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Геодезисты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160000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Пиар и маркетинг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30000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Оборудование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70000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Аренда офисов и помещений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Зарплата управленческого аппарата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Госпошлины и налоги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58000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953328" y="1063338"/>
          <a:ext cx="5350212" cy="3419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0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1" u="none" strike="noStrike" dirty="0">
                          <a:effectLst/>
                        </a:rPr>
                        <a:t>Компания-партнер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1" u="none" strike="noStrike" dirty="0">
                          <a:effectLst/>
                        </a:rPr>
                        <a:t>Ожидаемый доход (%)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1" u="none" strike="noStrike" dirty="0">
                          <a:effectLst/>
                        </a:rPr>
                        <a:t>Доход (руб.) в месяц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УК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>
                          <a:effectLst/>
                        </a:rPr>
                        <a:t>5%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50000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18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Строительные компании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10%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>
                          <a:effectLst/>
                        </a:rPr>
                        <a:t>100000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18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Благоустраивающие компании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>
                          <a:effectLst/>
                        </a:rPr>
                        <a:t>7%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>
                          <a:effectLst/>
                        </a:rPr>
                        <a:t>70000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42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Жилищно-коммунальные организации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6%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60000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09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1" u="none" strike="noStrike" dirty="0">
                          <a:effectLst/>
                        </a:rPr>
                        <a:t>Итого доходов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800" b="0" u="none" strike="noStrike" dirty="0">
                          <a:effectLst/>
                        </a:rPr>
                        <a:t>280000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1524000" y="754417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96" y="1692615"/>
            <a:ext cx="3716055" cy="3716055"/>
          </a:xfrm>
          <a:prstGeom prst="rect">
            <a:avLst/>
          </a:prstGeom>
        </p:spPr>
      </p:pic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91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12700" imgH="12700" progId="TCLayout.ActiveDocument.1">
                  <p:embed/>
                </p:oleObj>
              </mc:Choice>
              <mc:Fallback>
                <p:oleObj name="think-cell Slide" r:id="rId4" imgW="12700" imgH="12700" progId="TCLayout.ActiveDocument.1">
                  <p:embed/>
                  <p:pic>
                    <p:nvPicPr>
                      <p:cNvPr id="0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91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816818" y="186934"/>
            <a:ext cx="455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Планируемый штат сотрудников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524000" y="754417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868" y="81117"/>
            <a:ext cx="1861924" cy="6733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549086"/>
              </p:ext>
            </p:extLst>
          </p:nvPr>
        </p:nvGraphicFramePr>
        <p:xfrm>
          <a:off x="1616676" y="1162349"/>
          <a:ext cx="5815518" cy="4664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65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1" u="none" strike="noStrike" dirty="0">
                          <a:effectLst/>
                        </a:rPr>
                        <a:t>Должность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1" u="none" strike="noStrike" dirty="0">
                          <a:effectLst/>
                        </a:rPr>
                        <a:t>Количество сотрудников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1" u="none" strike="noStrike" dirty="0">
                          <a:effectLst/>
                        </a:rPr>
                        <a:t>Зарплата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Программисты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Служба поддержки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>
                          <a:effectLst/>
                        </a:rPr>
                        <a:t>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Технологи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Системный администратор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>
                          <a:effectLst/>
                        </a:rPr>
                        <a:t>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45000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>
                          <a:effectLst/>
                        </a:rPr>
                        <a:t>Геодезисты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80000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Директор (лидер)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70000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Технический директор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65000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Бухгалтер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2736743" y="3113286"/>
            <a:ext cx="6718513" cy="11217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8401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9370" marR="18415">
              <a:lnSpc>
                <a:spcPct val="112000"/>
              </a:lnSpc>
              <a:spcBef>
                <a:spcPts val="630"/>
              </a:spcBef>
            </a:pPr>
            <a:r>
              <a:rPr lang="ru-RU" sz="4800" spc="-44" dirty="0">
                <a:solidFill>
                  <a:srgbClr val="8F00FF"/>
                </a:solidFill>
                <a:latin typeface="Lato Black"/>
                <a:cs typeface="Lato Black"/>
              </a:rPr>
              <a:t>Спасибо за внимание!</a:t>
            </a:r>
            <a:br>
              <a:rPr lang="ru-RU" b="1" dirty="0">
                <a:solidFill>
                  <a:srgbClr val="8F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2400" spc="-2" dirty="0">
              <a:solidFill>
                <a:srgbClr val="8F00FF"/>
              </a:solidFill>
              <a:latin typeface="Lato"/>
              <a:cs typeface="Lato"/>
            </a:endParaRPr>
          </a:p>
        </p:txBody>
      </p:sp>
      <p:sp>
        <p:nvSpPr>
          <p:cNvPr id="3" name="Нижний колонтитул 3"/>
          <p:cNvSpPr txBox="1"/>
          <p:nvPr/>
        </p:nvSpPr>
        <p:spPr>
          <a:xfrm>
            <a:off x="1342730" y="6498785"/>
            <a:ext cx="2788025" cy="359215"/>
          </a:xfrm>
          <a:prstGeom prst="rect">
            <a:avLst/>
          </a:prstGeom>
        </p:spPr>
        <p:txBody>
          <a:bodyPr vert="horz" lIns="83988" tIns="41994" rIns="83988" bIns="41994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>
                <a:solidFill>
                  <a:srgbClr val="8F00FF"/>
                </a:solidFill>
              </a:rPr>
              <a:t>2025, Институт экономики</a:t>
            </a:r>
          </a:p>
        </p:txBody>
      </p:sp>
      <p:pic>
        <p:nvPicPr>
          <p:cNvPr id="8" name="Рисунок 7" descr="Pusheen-умниц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3" y="3249785"/>
            <a:ext cx="3810000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BECB6A-F5B8-7E2F-A8D0-A58C48F86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1474" y="136085"/>
            <a:ext cx="3779525" cy="2829888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A35E67D-6587-C219-33BE-7E9CE5C67036}"/>
              </a:ext>
            </a:extLst>
          </p:cNvPr>
          <p:cNvCxnSpPr/>
          <p:nvPr/>
        </p:nvCxnSpPr>
        <p:spPr>
          <a:xfrm>
            <a:off x="1529295" y="6485933"/>
            <a:ext cx="8759335" cy="0"/>
          </a:xfrm>
          <a:prstGeom prst="line">
            <a:avLst/>
          </a:prstGeom>
          <a:ln>
            <a:solidFill>
              <a:srgbClr val="8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33511" r="3617" b="27741"/>
          <a:stretch>
            <a:fillRect/>
          </a:stretch>
        </p:blipFill>
        <p:spPr>
          <a:xfrm>
            <a:off x="7885182" y="5085178"/>
            <a:ext cx="4231532" cy="17715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3511" r="4487" b="27741"/>
          <a:stretch>
            <a:fillRect/>
          </a:stretch>
        </p:blipFill>
        <p:spPr>
          <a:xfrm>
            <a:off x="3998852" y="5085178"/>
            <a:ext cx="4097398" cy="1771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2843" y="233593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Актуальность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840" y="1610360"/>
            <a:ext cx="9888855" cy="2990215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noAutofit/>
          </a:bodyPr>
          <a:lstStyle/>
          <a:p>
            <a:pPr lvl="0" algn="ctr"/>
            <a:r>
              <a:rPr lang="ru-RU" sz="2800" dirty="0"/>
              <a:t>Администрация Великого Новгорода заинтересована в создании благополучной среды и повышении комфортных условий на территории города. </a:t>
            </a:r>
          </a:p>
          <a:p>
            <a:pPr lvl="0" algn="ctr"/>
            <a:r>
              <a:rPr lang="ru-RU" sz="2800" dirty="0"/>
              <a:t>Но для того, чтоб начать строительство на определенной территории, сбор документации о земле и его слоях приходится ждать от трёх и более месяцев.</a:t>
            </a:r>
          </a:p>
          <a:p>
            <a:pPr lvl="0" algn="ctr"/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en-US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33511" r="4837" b="27741"/>
          <a:stretch>
            <a:fillRect/>
          </a:stretch>
        </p:blipFill>
        <p:spPr>
          <a:xfrm>
            <a:off x="0" y="5085180"/>
            <a:ext cx="4175760" cy="1771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02" y="49867"/>
            <a:ext cx="1861924" cy="673300"/>
          </a:xfrm>
          <a:prstGeom prst="rect">
            <a:avLst/>
          </a:prstGeom>
        </p:spPr>
      </p:pic>
      <p:cxnSp>
        <p:nvCxnSpPr>
          <p:cNvPr id="2" name="Прямая соединительная линия 1"/>
          <p:cNvCxnSpPr/>
          <p:nvPr/>
        </p:nvCxnSpPr>
        <p:spPr>
          <a:xfrm>
            <a:off x="1411356" y="756813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527996" y="5837384"/>
            <a:ext cx="9416010" cy="640404"/>
          </a:xfrm>
          <a:prstGeom prst="rect">
            <a:avLst/>
          </a:prstGeom>
          <a:solidFill>
            <a:srgbClr val="EFD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" y="466593"/>
            <a:ext cx="2676624" cy="267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8927" y="103436"/>
            <a:ext cx="15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Проблема</a:t>
            </a:r>
          </a:p>
        </p:txBody>
      </p:sp>
      <p:sp>
        <p:nvSpPr>
          <p:cNvPr id="6" name="Текст 10"/>
          <p:cNvSpPr txBox="1"/>
          <p:nvPr/>
        </p:nvSpPr>
        <p:spPr>
          <a:xfrm>
            <a:off x="3632170" y="923659"/>
            <a:ext cx="4927656" cy="2021587"/>
          </a:xfrm>
          <a:prstGeom prst="rect">
            <a:avLst/>
          </a:prstGeom>
          <a:solidFill>
            <a:srgbClr val="EFD9FF"/>
          </a:solidFill>
          <a:ln>
            <a:solidFill>
              <a:schemeClr val="tx1"/>
            </a:solidFill>
          </a:ln>
        </p:spPr>
        <p:txBody>
          <a:bodyPr/>
          <a:lstStyle>
            <a:lvl1pPr marL="210185" indent="-210185" algn="l" defTabSz="840105" rtl="0" eaLnBrk="1" latinLnBrk="0" hangingPunct="1">
              <a:lnSpc>
                <a:spcPct val="90000"/>
              </a:lnSpc>
              <a:spcBef>
                <a:spcPts val="92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20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965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002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9760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0949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86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9600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933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00" b="1" dirty="0"/>
              <a:t>В современных условиях сроки подготовки технической документации доходят до 3 месяцев, цифровизация городской среды позволит значительно их снизить и уменьшить финансовую нагрузку на бизнес</a:t>
            </a:r>
            <a:r>
              <a:rPr lang="ru-RU" sz="1600" b="1" dirty="0"/>
              <a:t>.</a:t>
            </a:r>
          </a:p>
          <a:p>
            <a:pPr marL="0" indent="0" algn="ctr">
              <a:buNone/>
            </a:pPr>
            <a:r>
              <a:rPr lang="ru-RU" sz="1600" dirty="0"/>
              <a:t>Так же на проблему влияет дефицит кадров в сфере коммунального хозяйства, строительства, вследствие чего идёт технологическая сложность реализации</a:t>
            </a:r>
            <a:r>
              <a:rPr lang="ru-RU" sz="1600" b="1" dirty="0"/>
              <a:t>.</a:t>
            </a:r>
          </a:p>
          <a:p>
            <a:pPr marL="0" indent="0" algn="ctr">
              <a:buNone/>
            </a:pPr>
            <a:endParaRPr lang="ru-RU" sz="1600" b="1" dirty="0"/>
          </a:p>
        </p:txBody>
      </p:sp>
      <p:sp>
        <p:nvSpPr>
          <p:cNvPr id="9" name="Текст 15"/>
          <p:cNvSpPr txBox="1"/>
          <p:nvPr/>
        </p:nvSpPr>
        <p:spPr>
          <a:xfrm>
            <a:off x="1527994" y="3195605"/>
            <a:ext cx="9416012" cy="20215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10185" indent="-210185" algn="l" defTabSz="840105" rtl="0" eaLnBrk="1" latinLnBrk="0" hangingPunct="1">
              <a:lnSpc>
                <a:spcPct val="90000"/>
              </a:lnSpc>
              <a:spcBef>
                <a:spcPts val="92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20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965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002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9760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0949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86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9600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9335" indent="-210185" algn="l" defTabSz="840105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800" dirty="0"/>
              <a:t>Сфере жилищно-коммунального хозяйства не хватает порядка 150 тысяч специалистов. О кадровом дефиците в отрасли рассказал замглавы Комитета СФ по федеративному устройству, региональной политике, местному самоуправлению и делам Севера Александр </a:t>
            </a:r>
            <a:r>
              <a:rPr lang="ru-RU" sz="1800" dirty="0" err="1"/>
              <a:t>Высокинский</a:t>
            </a:r>
            <a:r>
              <a:rPr lang="ru-RU" sz="1800" dirty="0"/>
              <a:t> на совещании в Совете Федерации;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В сфере строительства так же наблюдается дефицит рабочих. К июлю 2025 года ситуация с нехваткой рабочих кадров в строительстве остаётся критичной. По данным ФГБУ «ВНИИ труда» Минтруда, дефицит в отрасли составил порядка 160 тысяч человек.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Важно привлечение молодых специалистов (студентов) к данным сферам для должной реализации проекта.</a:t>
            </a:r>
          </a:p>
          <a:p>
            <a:pPr marL="0" indent="0">
              <a:buNone/>
            </a:pPr>
            <a:endParaRPr lang="ru-RU" sz="1800" dirty="0"/>
          </a:p>
          <a:p>
            <a:pPr marL="342900" indent="-342900">
              <a:buFont typeface="+mj-lt"/>
              <a:buAutoNum type="arabicPeriod"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76" y="0"/>
            <a:ext cx="1861924" cy="673300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>
            <a:off x="6119263" y="5332484"/>
            <a:ext cx="0" cy="409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/>
          <p:cNvCxnSpPr/>
          <p:nvPr/>
        </p:nvCxnSpPr>
        <p:spPr>
          <a:xfrm>
            <a:off x="1387994" y="617498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770500" y="770653"/>
            <a:ext cx="1090369" cy="5916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Кондратьева Марина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49" y="5417527"/>
            <a:ext cx="701281" cy="70128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89" y="4598635"/>
            <a:ext cx="581076" cy="58107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429017" y="640747"/>
            <a:ext cx="908654" cy="5808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Ниязов Давран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32" y="3149223"/>
            <a:ext cx="543271" cy="5257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9384" y="717522"/>
            <a:ext cx="850364" cy="607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Быкова Ксения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85" y="0"/>
            <a:ext cx="1861924" cy="67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384" y="221462"/>
            <a:ext cx="35629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Предпринимательский проект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35185" y="620244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41125" y="857221"/>
            <a:ext cx="153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Цель проекта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327242" y="3068655"/>
            <a:ext cx="506519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17436" y="3260759"/>
            <a:ext cx="23583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Результаты проекта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1376070" y="6331764"/>
            <a:ext cx="505555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208"/>
          <p:cNvSpPr/>
          <p:nvPr/>
        </p:nvSpPr>
        <p:spPr>
          <a:xfrm>
            <a:off x="1347718" y="1242097"/>
            <a:ext cx="4662549" cy="155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lvl="0"/>
            <a:r>
              <a:rPr lang="ru-RU" dirty="0"/>
              <a:t>Создание базы данных для ООО с целью реализации проекта с использованием сквозной технологии анализа больших данных в городской среде (с дальнейшей реконструкций территории путем участия в муниципальной программе благоустройства)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hape 208"/>
          <p:cNvSpPr/>
          <p:nvPr/>
        </p:nvSpPr>
        <p:spPr>
          <a:xfrm>
            <a:off x="1321096" y="3786499"/>
            <a:ext cx="4989126" cy="189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marL="342900" lvl="0" indent="-342900">
              <a:buAutoNum type="arabicParenR"/>
            </a:pPr>
            <a:r>
              <a:rPr lang="ru-RU" dirty="0"/>
              <a:t>Создание схемы территории, имеющая в себе базу данных о наслоении земли, которая может быть пригодна и непригодна для благоустройства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AutoNum type="arabicParenR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Создание ООО, которое будет тесно работать с организациями коммунального хозяйства и строительства для дальнейшего благоустройства Великого Новгорода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8116964" y="221792"/>
            <a:ext cx="2119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Команда проекта</a:t>
            </a:r>
          </a:p>
        </p:txBody>
      </p:sp>
      <p:sp>
        <p:nvSpPr>
          <p:cNvPr id="48" name="Shape 275"/>
          <p:cNvSpPr/>
          <p:nvPr/>
        </p:nvSpPr>
        <p:spPr>
          <a:xfrm>
            <a:off x="8355175" y="1159761"/>
            <a:ext cx="1120507" cy="91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lvl="0" algn="ctr"/>
            <a:r>
              <a:rPr lang="ru-RU" sz="1000" b="1" dirty="0">
                <a:sym typeface="Calibri" panose="020F0502020204030204"/>
              </a:rPr>
              <a:t>Лидер команды, координатор</a:t>
            </a:r>
            <a:endParaRPr sz="1285" dirty="0"/>
          </a:p>
        </p:txBody>
      </p:sp>
      <p:sp>
        <p:nvSpPr>
          <p:cNvPr id="49" name="Shape 280"/>
          <p:cNvSpPr/>
          <p:nvPr/>
        </p:nvSpPr>
        <p:spPr>
          <a:xfrm>
            <a:off x="7372142" y="1484352"/>
            <a:ext cx="1309651" cy="3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endParaRPr sz="1285" dirty="0"/>
          </a:p>
        </p:txBody>
      </p:sp>
      <p:sp>
        <p:nvSpPr>
          <p:cNvPr id="50" name="Shape 275"/>
          <p:cNvSpPr/>
          <p:nvPr/>
        </p:nvSpPr>
        <p:spPr>
          <a:xfrm>
            <a:off x="9961692" y="1213793"/>
            <a:ext cx="717493" cy="51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algn="ctr"/>
            <a:r>
              <a:rPr lang="ru-RU" sz="1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Дизайнер, спикер</a:t>
            </a:r>
            <a:endParaRPr lang="ru-RU" sz="1000" b="1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228486" y="2918738"/>
            <a:ext cx="2392602" cy="310515"/>
          </a:xfrm>
          <a:prstGeom prst="rect">
            <a:avLst/>
          </a:prstGeom>
        </p:spPr>
        <p:txBody>
          <a:bodyPr wrap="square" lIns="65309" tIns="32654" rIns="65309" bIns="32654">
            <a:spAutoFit/>
          </a:bodyPr>
          <a:lstStyle/>
          <a:p>
            <a:pPr>
              <a:spcBef>
                <a:spcPts val="430"/>
              </a:spcBef>
            </a:pPr>
            <a:r>
              <a:rPr lang="ru-RU" sz="1600" b="1" u="sng" dirty="0"/>
              <a:t>Компания-инициатор</a:t>
            </a:r>
            <a:endParaRPr lang="ru-RU" sz="1600" b="1" u="sng" dirty="0">
              <a:solidFill>
                <a:srgbClr val="232323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3" name="Shape 179"/>
          <p:cNvSpPr/>
          <p:nvPr/>
        </p:nvSpPr>
        <p:spPr>
          <a:xfrm>
            <a:off x="7634711" y="4670599"/>
            <a:ext cx="2497266" cy="55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br>
              <a:rPr lang="ru-RU" sz="1400" b="1" dirty="0">
                <a:solidFill>
                  <a:schemeClr val="dk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ru-RU" sz="1400" b="1" dirty="0">
                <a:solidFill>
                  <a:schemeClr val="dk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Сентябрь 2025-декабрь 2025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998517" y="4512277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ym typeface="Calibri" panose="020F0502020204030204"/>
              </a:rPr>
              <a:t>Сроки проекта</a:t>
            </a:r>
            <a:endParaRPr lang="ru-RU" b="1" dirty="0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6412917" y="4525522"/>
            <a:ext cx="4915861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6412915" y="620244"/>
            <a:ext cx="1" cy="609791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hape 275"/>
          <p:cNvSpPr/>
          <p:nvPr/>
        </p:nvSpPr>
        <p:spPr>
          <a:xfrm>
            <a:off x="6820008" y="1458046"/>
            <a:ext cx="814703" cy="103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46" tIns="23316" rIns="46646" bIns="23316" anchor="t" anchorCtr="0">
            <a:noAutofit/>
          </a:bodyPr>
          <a:lstStyle/>
          <a:p>
            <a:endParaRPr sz="665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457820" y="2936005"/>
            <a:ext cx="3138294" cy="310515"/>
          </a:xfrm>
          <a:prstGeom prst="rect">
            <a:avLst/>
          </a:prstGeom>
        </p:spPr>
        <p:txBody>
          <a:bodyPr wrap="square" lIns="65309" tIns="32654" rIns="65309" bIns="32654">
            <a:spAutoFit/>
          </a:bodyPr>
          <a:lstStyle/>
          <a:p>
            <a:pPr>
              <a:spcBef>
                <a:spcPts val="430"/>
              </a:spcBef>
            </a:pPr>
            <a:r>
              <a:rPr lang="ru-RU" sz="1600" b="1" u="sng" dirty="0"/>
              <a:t>Компании-соисполнители</a:t>
            </a:r>
            <a:endParaRPr lang="ru-RU" sz="1600" b="1" u="sng" dirty="0">
              <a:solidFill>
                <a:srgbClr val="232323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90" name="Shape 275"/>
          <p:cNvSpPr/>
          <p:nvPr/>
        </p:nvSpPr>
        <p:spPr>
          <a:xfrm>
            <a:off x="7166314" y="3231985"/>
            <a:ext cx="1967496" cy="1078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46" tIns="23316" rIns="46646" bIns="23316" anchor="t" anchorCtr="0">
            <a:noAutofit/>
          </a:bodyPr>
          <a:lstStyle/>
          <a:p>
            <a:r>
              <a:rPr lang="ru-RU" sz="14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ФГБОУ ВО Новгородский государственный университет им. Ярослава Мудрого</a:t>
            </a:r>
            <a:endParaRPr sz="1400" b="1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91" name="Shape 280"/>
          <p:cNvSpPr/>
          <p:nvPr/>
        </p:nvSpPr>
        <p:spPr>
          <a:xfrm>
            <a:off x="7058657" y="4201839"/>
            <a:ext cx="1058549" cy="17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46" tIns="23316" rIns="46646" bIns="23316" anchor="t" anchorCtr="0">
            <a:noAutofit/>
          </a:bodyPr>
          <a:lstStyle/>
          <a:p>
            <a:endParaRPr sz="685" dirty="0"/>
          </a:p>
        </p:txBody>
      </p:sp>
      <p:sp>
        <p:nvSpPr>
          <p:cNvPr id="94" name="Shape 280"/>
          <p:cNvSpPr/>
          <p:nvPr/>
        </p:nvSpPr>
        <p:spPr>
          <a:xfrm>
            <a:off x="8787146" y="3796571"/>
            <a:ext cx="1267269" cy="219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46" tIns="23316" rIns="46646" bIns="23316" anchor="t" anchorCtr="0">
            <a:noAutofit/>
          </a:bodyPr>
          <a:lstStyle/>
          <a:p>
            <a:r>
              <a:rPr lang="en-US" sz="560" dirty="0">
                <a:latin typeface="Calibri" panose="020F0502020204030204"/>
                <a:sym typeface="Calibri" panose="020F0502020204030204"/>
              </a:rPr>
              <a:t> </a:t>
            </a:r>
            <a:endParaRPr sz="685" dirty="0"/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57" y="3291715"/>
            <a:ext cx="617498" cy="6118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892122" y="1215209"/>
            <a:ext cx="946011" cy="4336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ea typeface="Calibri" panose="020F0502020204030204"/>
                <a:cs typeface="Calibri" panose="020F0502020204030204"/>
                <a:sym typeface="Calibri" panose="020F0502020204030204"/>
              </a:rPr>
              <a:t>Технический директор, спикер</a:t>
            </a:r>
            <a:endParaRPr lang="ru-RU" sz="10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412915" y="2879244"/>
            <a:ext cx="4888916" cy="3119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03" y="716441"/>
            <a:ext cx="574309" cy="574309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flipH="1">
            <a:off x="6424920" y="5287661"/>
            <a:ext cx="490385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84694" y="1684696"/>
            <a:ext cx="1070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Ефимов Борис</a:t>
            </a:r>
          </a:p>
          <a:p>
            <a:pPr algn="ctr"/>
            <a:r>
              <a:rPr lang="ru-RU" sz="1000" b="1" dirty="0"/>
              <a:t>Технический специалист, разработчик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16100" y="1688682"/>
            <a:ext cx="90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Ефимова Марина</a:t>
            </a:r>
          </a:p>
          <a:p>
            <a:pPr algn="ctr"/>
            <a:r>
              <a:rPr lang="ru-RU" sz="1000" b="1" dirty="0"/>
              <a:t>Дизайнер, разработчик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721224" y="1685527"/>
            <a:ext cx="1236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Герасимов Юрий</a:t>
            </a:r>
          </a:p>
          <a:p>
            <a:pPr algn="ctr"/>
            <a:r>
              <a:rPr lang="ru-RU" sz="1000" b="1" dirty="0"/>
              <a:t>Бизнес-аналитик, разработчик</a:t>
            </a:r>
          </a:p>
          <a:p>
            <a:pPr algn="ctr"/>
            <a:endParaRPr lang="ru-RU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816802" y="5304887"/>
            <a:ext cx="213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Целевая аудитория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22879" y="5640937"/>
            <a:ext cx="3629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1600" dirty="0"/>
              <a:t>Работники строительных компаний</a:t>
            </a:r>
          </a:p>
          <a:p>
            <a:pPr marL="342900" indent="-342900">
              <a:buAutoNum type="arabicParenR"/>
            </a:pPr>
            <a:r>
              <a:rPr lang="ru-RU" sz="1600" dirty="0"/>
              <a:t>Работники коммунальных служб</a:t>
            </a:r>
          </a:p>
          <a:p>
            <a:pPr marL="342900" indent="-342900">
              <a:buAutoNum type="arabicParenR"/>
            </a:pPr>
            <a:r>
              <a:rPr lang="ru-RU" sz="1600" dirty="0"/>
              <a:t>УК и ЖК </a:t>
            </a:r>
          </a:p>
          <a:p>
            <a:pPr marL="342900" indent="-342900">
              <a:buAutoNum type="arabicParenR"/>
            </a:pPr>
            <a:r>
              <a:rPr lang="ru-RU" sz="1600" dirty="0"/>
              <a:t>БТ организации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6431625" y="6718155"/>
            <a:ext cx="505555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132060" y="3291840"/>
            <a:ext cx="1747520" cy="916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sz="1400" b="1" i="0" dirty="0">
                <a:effectLst/>
              </a:rPr>
              <a:t>Комитет </a:t>
            </a:r>
            <a:r>
              <a:rPr lang="en-US" altLang="en-US" sz="1400" b="1" dirty="0"/>
              <a:t>архитектуры и градостроительства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5803" y="3255905"/>
            <a:ext cx="676676" cy="823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74F68-0FA3-FA6E-AFD2-12A7F405614F}"/>
              </a:ext>
            </a:extLst>
          </p:cNvPr>
          <p:cNvSpPr txBox="1"/>
          <p:nvPr/>
        </p:nvSpPr>
        <p:spPr>
          <a:xfrm>
            <a:off x="8411240" y="2416313"/>
            <a:ext cx="93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/>
              <a:t>Махмадов</a:t>
            </a:r>
            <a:r>
              <a:rPr lang="ru-RU" sz="1200" b="1" dirty="0"/>
              <a:t> </a:t>
            </a:r>
          </a:p>
          <a:p>
            <a:pPr algn="ctr"/>
            <a:r>
              <a:rPr lang="ru-RU" sz="1200" b="1" dirty="0" err="1"/>
              <a:t>Аминджон</a:t>
            </a:r>
            <a:endParaRPr lang="ru-RU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39551-F7A7-0F35-FE08-C303B605512C}"/>
              </a:ext>
            </a:extLst>
          </p:cNvPr>
          <p:cNvSpPr txBox="1"/>
          <p:nvPr/>
        </p:nvSpPr>
        <p:spPr>
          <a:xfrm>
            <a:off x="9927141" y="2412873"/>
            <a:ext cx="970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/>
              <a:t>Хайназаров</a:t>
            </a:r>
            <a:endParaRPr lang="ru-RU" sz="1200" b="1" dirty="0"/>
          </a:p>
          <a:p>
            <a:pPr algn="ctr"/>
            <a:r>
              <a:rPr lang="ru-RU" sz="1200" b="1" dirty="0" err="1"/>
              <a:t>Аббосджон</a:t>
            </a:r>
            <a:endParaRPr lang="ru-RU" sz="1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303" y="186904"/>
            <a:ext cx="5378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Описание продукта и технологии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24000" y="754417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83358" y="938048"/>
            <a:ext cx="2365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Описание продукта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3240" y="3603773"/>
            <a:ext cx="239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Технология проекта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79507" y="3996595"/>
            <a:ext cx="3519450" cy="947955"/>
          </a:xfrm>
          <a:prstGeom prst="roundRect">
            <a:avLst>
              <a:gd name="adj" fmla="val 2129"/>
            </a:avLst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/>
              <a:t>Технологии хранения и анализа больших данных </a:t>
            </a:r>
            <a:endParaRPr lang="ru-RU" sz="1285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02155" y="1335405"/>
            <a:ext cx="8665845" cy="2080260"/>
          </a:xfrm>
          <a:prstGeom prst="roundRect">
            <a:avLst>
              <a:gd name="adj" fmla="val 2129"/>
            </a:avLst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База данных для ООО «Умный город» для дальнейшего облагораживания и обустройства территории.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Цифровой вид помогает выбрать определенную территорию с данными о проведенных коммуникациях на выделенном участке, что уменьшает бюрократическую нагрузку на строительные организации.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6800" y="4191856"/>
            <a:ext cx="3308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Технологии хранения и анализа больших данных </a:t>
            </a:r>
            <a:endParaRPr lang="lv-LV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76" y="0"/>
            <a:ext cx="1861924" cy="673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33511" r="3617" b="27741"/>
          <a:stretch>
            <a:fillRect/>
          </a:stretch>
        </p:blipFill>
        <p:spPr>
          <a:xfrm>
            <a:off x="7885182" y="5085178"/>
            <a:ext cx="4231532" cy="1771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3511" r="4487" b="27741"/>
          <a:stretch>
            <a:fillRect/>
          </a:stretch>
        </p:blipFill>
        <p:spPr>
          <a:xfrm>
            <a:off x="3998852" y="5085178"/>
            <a:ext cx="4097398" cy="17715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33511" r="4837" b="27741"/>
          <a:stretch>
            <a:fillRect/>
          </a:stretch>
        </p:blipFill>
        <p:spPr>
          <a:xfrm>
            <a:off x="0" y="5086419"/>
            <a:ext cx="4175760" cy="17715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1" y="11659"/>
            <a:ext cx="1861924" cy="6913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6291" r="17879" b="11674"/>
          <a:stretch>
            <a:fillRect/>
          </a:stretch>
        </p:blipFill>
        <p:spPr>
          <a:xfrm>
            <a:off x="5173596" y="2625288"/>
            <a:ext cx="4391436" cy="40849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45" y="785034"/>
            <a:ext cx="3581917" cy="264396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ерево, растение, хвойное дере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82" y="621137"/>
            <a:ext cx="2024743" cy="28078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52" y="2206202"/>
            <a:ext cx="932410" cy="1123403"/>
          </a:xfrm>
          <a:prstGeom prst="rect">
            <a:avLst/>
          </a:prstGeom>
        </p:spPr>
      </p:pic>
      <p:cxnSp>
        <p:nvCxnSpPr>
          <p:cNvPr id="2" name="Прямая соединительная линия 1"/>
          <p:cNvCxnSpPr/>
          <p:nvPr/>
        </p:nvCxnSpPr>
        <p:spPr>
          <a:xfrm>
            <a:off x="5033558" y="4036799"/>
            <a:ext cx="9783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4869365" y="3865164"/>
            <a:ext cx="164193" cy="171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731162" y="3470955"/>
            <a:ext cx="2263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ЛИНИИ СВЯЗИ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53996" y="5677731"/>
            <a:ext cx="9089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9140315" y="5485422"/>
            <a:ext cx="299759" cy="193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36749" y="3733102"/>
            <a:ext cx="2661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ЭЛЕКТРИЧЕСКИЕ СЕТИ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886936" y="4226052"/>
            <a:ext cx="12901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0141963" y="4096597"/>
            <a:ext cx="206571" cy="1242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8487" y="4667776"/>
            <a:ext cx="2805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ГАЗОВОЕ ОБСЛУЖИВАНИЕ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28833" y="5239398"/>
            <a:ext cx="11154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167482" y="5067074"/>
            <a:ext cx="182664" cy="172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82302" y="5106642"/>
            <a:ext cx="370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ВОДОСНАБЖЕНИЕ, КАНАЛИЗАЦИЯ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9315169" y="3216916"/>
            <a:ext cx="10619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0367922" y="3036246"/>
            <a:ext cx="299759" cy="193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76683" y="2685803"/>
            <a:ext cx="1861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БАЗОВЫЙ ГРУНТ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90728" y="374869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0,3 – 0,5 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7821" y="425304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0,5 – 1,5 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6804" y="4946685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1,5 – 2 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01769" y="5534594"/>
            <a:ext cx="65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1,5 – 2 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64988" y="3278245"/>
            <a:ext cx="224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Поверхностный слой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55" y="1315212"/>
            <a:ext cx="2780385" cy="3122502"/>
          </a:xfrm>
          <a:prstGeom prst="rect">
            <a:avLst/>
          </a:prstGeom>
        </p:spPr>
      </p:pic>
      <p:cxnSp>
        <p:nvCxnSpPr>
          <p:cNvPr id="45" name="Соединитель: уступ 44"/>
          <p:cNvCxnSpPr/>
          <p:nvPr/>
        </p:nvCxnSpPr>
        <p:spPr>
          <a:xfrm>
            <a:off x="1986639" y="4667776"/>
            <a:ext cx="3746613" cy="1456160"/>
          </a:xfrm>
          <a:prstGeom prst="bentConnector3">
            <a:avLst>
              <a:gd name="adj1" fmla="val -3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804518" y="126505"/>
            <a:ext cx="3279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Прототип базы данных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1636644" y="693003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C74D8-4003-0A90-1D02-B4511406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F003E4-CE70-EE97-98A3-AE58797D50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BBDF02-6A55-4DA6-8C5D-9C15B67206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1" y="11659"/>
            <a:ext cx="1861924" cy="6913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C6AC7AA-063A-8B89-C00D-3C8EBC6F1C55}"/>
              </a:ext>
            </a:extLst>
          </p:cNvPr>
          <p:cNvSpPr txBox="1"/>
          <p:nvPr/>
        </p:nvSpPr>
        <p:spPr>
          <a:xfrm>
            <a:off x="4152765" y="183265"/>
            <a:ext cx="4819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Приложение (общий функционал)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7126339-A91B-BF83-990A-D438E95B4EA5}"/>
              </a:ext>
            </a:extLst>
          </p:cNvPr>
          <p:cNvCxnSpPr/>
          <p:nvPr/>
        </p:nvCxnSpPr>
        <p:spPr>
          <a:xfrm>
            <a:off x="1636644" y="693003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9F419E5-7A76-796B-E65F-005054DF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3" y="829519"/>
            <a:ext cx="10612876" cy="56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8223F-B5CB-C10E-A8D4-922C94D49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7EE03F-FBF5-A09D-A796-DA0AE226BF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4D9541-CEEE-9C60-647A-7345E1729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1" y="11659"/>
            <a:ext cx="1861924" cy="6913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36AF142-7AD3-58FD-5F96-EED3B70AC44F}"/>
              </a:ext>
            </a:extLst>
          </p:cNvPr>
          <p:cNvSpPr txBox="1"/>
          <p:nvPr/>
        </p:nvSpPr>
        <p:spPr>
          <a:xfrm>
            <a:off x="3948216" y="181886"/>
            <a:ext cx="452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Приложение (карта местности)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407900A1-70D9-8332-D0E9-F2931B74CAE4}"/>
              </a:ext>
            </a:extLst>
          </p:cNvPr>
          <p:cNvCxnSpPr/>
          <p:nvPr/>
        </p:nvCxnSpPr>
        <p:spPr>
          <a:xfrm>
            <a:off x="1636644" y="693003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EBF8C1-9E3B-7EB4-543F-5A3ECA98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41" y="791908"/>
            <a:ext cx="6528205" cy="59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0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E9D7A-5918-7C08-8C61-0D10DA2E1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2C52E1-D319-3F46-6715-89ECE66812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266ECC-2FA2-A0AF-A6EC-86F4CDADF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61" y="11659"/>
            <a:ext cx="1861924" cy="6913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26A887F-8E04-ADB5-9771-F0DE698CD61C}"/>
              </a:ext>
            </a:extLst>
          </p:cNvPr>
          <p:cNvSpPr txBox="1"/>
          <p:nvPr/>
        </p:nvSpPr>
        <p:spPr>
          <a:xfrm>
            <a:off x="3288212" y="178421"/>
            <a:ext cx="575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Приложение (панель и выгрузка данных)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20AE2870-A245-9F8D-5D4B-0EDD3EFD612D}"/>
              </a:ext>
            </a:extLst>
          </p:cNvPr>
          <p:cNvCxnSpPr/>
          <p:nvPr/>
        </p:nvCxnSpPr>
        <p:spPr>
          <a:xfrm>
            <a:off x="1636644" y="693003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3A5017-54FD-FD05-1976-2DF79C300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10" y="776900"/>
            <a:ext cx="4406551" cy="58913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66562-F501-B5AA-4B9C-349C33E75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6" y="798838"/>
            <a:ext cx="3395257" cy="595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24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895</Words>
  <Application>Microsoft Office PowerPoint</Application>
  <PresentationFormat>Широкоэкранный</PresentationFormat>
  <Paragraphs>199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Gilroy-ExtraBold</vt:lpstr>
      <vt:lpstr>Gilroy-Light</vt:lpstr>
      <vt:lpstr>Lato</vt:lpstr>
      <vt:lpstr>Lato Black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Кутлиева</dc:creator>
  <cp:lastModifiedBy>Морская Лея</cp:lastModifiedBy>
  <cp:revision>63</cp:revision>
  <dcterms:created xsi:type="dcterms:W3CDTF">2022-11-14T13:04:00Z</dcterms:created>
  <dcterms:modified xsi:type="dcterms:W3CDTF">2025-11-30T18:09:12Z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241C4A682B2F44EA9D1C711EA4568AAE_12</vt:lpwstr>
  </property>
  <property fmtid="{D5CDD505-2E9C-101B-9397-08002B2CF9AE}" pid="3" name="KSOProductBuildVer">
    <vt:lpwstr>1033-12.2.0.21546</vt:lpwstr>
  </property>
</Properties>
</file>