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embeddedFontLst>
    <p:embeddedFont>
      <p:font typeface="Montserrat Black"/>
      <p:regular r:id="rId14"/>
    </p:embeddedFont>
    <p:embeddedFont>
      <p:font typeface="Montserrat Black"/>
      <p:regular r:id="rId15"/>
    </p:embeddedFont>
    <p:embeddedFont>
      <p:font typeface="Inconsolata"/>
      <p:regular r:id="rId16"/>
    </p:embeddedFont>
    <p:embeddedFont>
      <p:font typeface="Inconsolata"/>
      <p:regular r:id="rId1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openxmlformats.org/officeDocument/2006/relationships/font" Target="fonts/font1.fntdata"/><Relationship Id="rId15" Type="http://schemas.openxmlformats.org/officeDocument/2006/relationships/font" Target="fonts/font2.fntdata"/><Relationship Id="rId16" Type="http://schemas.openxmlformats.org/officeDocument/2006/relationships/font" Target="fonts/font3.fntdata"/><Relationship Id="rId17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6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@yazyk-dela.ru" TargetMode="External"/><Relationship Id="rId1" Type="http://schemas.openxmlformats.org/officeDocument/2006/relationships/image" Target="../media/image-7-1.png"/><Relationship Id="rId3" Type="http://schemas.openxmlformats.org/officeDocument/2006/relationships/image" Target="../media/image-7-2.png"/><Relationship Id="rId4" Type="http://schemas.openxmlformats.org/officeDocument/2006/relationships/image" Target="../media/image-7-3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1874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«Язык дела»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46768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Образовательный сервис по обучению ведения деловой переписки с иностранными контрагентами (подрядчиками, дистрибьютерами).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620351" y="4066699"/>
            <a:ext cx="7216259" cy="907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Технологии будущего в основе эффективной международной коммуникации.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6280190" y="3811548"/>
            <a:ext cx="30480" cy="1417320"/>
          </a:xfrm>
          <a:prstGeom prst="rect">
            <a:avLst/>
          </a:prstGeom>
          <a:solidFill>
            <a:srgbClr val="151617"/>
          </a:solidFill>
          <a:ln/>
        </p:spPr>
      </p:sp>
      <p:sp>
        <p:nvSpPr>
          <p:cNvPr id="7" name="Shape 4"/>
          <p:cNvSpPr/>
          <p:nvPr/>
        </p:nvSpPr>
        <p:spPr>
          <a:xfrm>
            <a:off x="6280190" y="5484019"/>
            <a:ext cx="7556421" cy="1326713"/>
          </a:xfrm>
          <a:prstGeom prst="roundRect">
            <a:avLst>
              <a:gd name="adj" fmla="val 689"/>
            </a:avLst>
          </a:prstGeom>
          <a:solidFill>
            <a:srgbClr val="D7D9DA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004" y="5820489"/>
            <a:ext cx="283488" cy="22681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017306" y="5767507"/>
            <a:ext cx="659249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Сквозные технологии НТИ: Искусственный интеллект, машинное обучение и когнитивные технологии.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15633" y="807839"/>
            <a:ext cx="8085534" cy="944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700"/>
              </a:lnSpc>
              <a:buNone/>
            </a:pPr>
            <a:r>
              <a:rPr lang="en-US" sz="2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Проблема: Барьеры в международной деловой переписке</a:t>
            </a:r>
            <a:endParaRPr lang="en-US" sz="2950" dirty="0"/>
          </a:p>
        </p:txBody>
      </p:sp>
      <p:sp>
        <p:nvSpPr>
          <p:cNvPr id="4" name="Shape 1"/>
          <p:cNvSpPr/>
          <p:nvPr/>
        </p:nvSpPr>
        <p:spPr>
          <a:xfrm>
            <a:off x="6015633" y="1979533"/>
            <a:ext cx="3967163" cy="2200275"/>
          </a:xfrm>
          <a:prstGeom prst="roundRect">
            <a:avLst>
              <a:gd name="adj" fmla="val 3325"/>
            </a:avLst>
          </a:prstGeom>
          <a:solidFill>
            <a:srgbClr val="F8ECE4"/>
          </a:solidFill>
          <a:ln w="1524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13970" dir="2700000">
              <a:srgbClr val="151617">
                <a:alpha val="100000"/>
              </a:srgbClr>
            </a:outerShdw>
          </a:effectLst>
        </p:spPr>
      </p:sp>
      <p:sp>
        <p:nvSpPr>
          <p:cNvPr id="5" name="Shape 2"/>
          <p:cNvSpPr/>
          <p:nvPr/>
        </p:nvSpPr>
        <p:spPr>
          <a:xfrm>
            <a:off x="6000393" y="1979533"/>
            <a:ext cx="60960" cy="2200275"/>
          </a:xfrm>
          <a:prstGeom prst="roundRect">
            <a:avLst>
              <a:gd name="adj" fmla="val 15000"/>
            </a:avLst>
          </a:prstGeom>
          <a:solidFill>
            <a:srgbClr val="151617"/>
          </a:solidFill>
          <a:ln/>
        </p:spPr>
      </p:sp>
      <p:sp>
        <p:nvSpPr>
          <p:cNvPr id="6" name="Text 3"/>
          <p:cNvSpPr/>
          <p:nvPr/>
        </p:nvSpPr>
        <p:spPr>
          <a:xfrm>
            <a:off x="6227802" y="2145983"/>
            <a:ext cx="3588544" cy="566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Неуверенность и неэффективность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227802" y="2803684"/>
            <a:ext cx="3588544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Предприниматели и менеджеры часто сталкиваются с чувством неуверенности при составлении деловых писем на английском языке, что приводит к задержкам и упущенным возможностям.</a:t>
            </a:r>
            <a:endParaRPr lang="en-US" sz="1150" dirty="0"/>
          </a:p>
        </p:txBody>
      </p:sp>
      <p:sp>
        <p:nvSpPr>
          <p:cNvPr id="8" name="Shape 5"/>
          <p:cNvSpPr/>
          <p:nvPr/>
        </p:nvSpPr>
        <p:spPr>
          <a:xfrm>
            <a:off x="10134005" y="1979533"/>
            <a:ext cx="3967163" cy="2200275"/>
          </a:xfrm>
          <a:prstGeom prst="roundRect">
            <a:avLst>
              <a:gd name="adj" fmla="val 3325"/>
            </a:avLst>
          </a:prstGeom>
          <a:solidFill>
            <a:srgbClr val="F8ECE4"/>
          </a:solidFill>
          <a:ln w="1524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13970" dir="2700000">
              <a:srgbClr val="151617">
                <a:alpha val="100000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10118765" y="1979533"/>
            <a:ext cx="60960" cy="2200275"/>
          </a:xfrm>
          <a:prstGeom prst="roundRect">
            <a:avLst>
              <a:gd name="adj" fmla="val 15000"/>
            </a:avLst>
          </a:prstGeom>
          <a:solidFill>
            <a:srgbClr val="151617"/>
          </a:solidFill>
          <a:ln/>
        </p:spPr>
      </p:sp>
      <p:sp>
        <p:nvSpPr>
          <p:cNvPr id="10" name="Text 7"/>
          <p:cNvSpPr/>
          <p:nvPr/>
        </p:nvSpPr>
        <p:spPr>
          <a:xfrm>
            <a:off x="10346174" y="2145983"/>
            <a:ext cx="2650331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Культурные ошибки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10346174" y="2520196"/>
            <a:ext cx="3588544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Непонимание делового этикета и культурных особенностей ключевых рынков (Китай, Турция, США, ЕС) приводит к серьезным репутационным рискам и срыву потенциальных сделок.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6015633" y="4331018"/>
            <a:ext cx="3967163" cy="1916787"/>
          </a:xfrm>
          <a:prstGeom prst="roundRect">
            <a:avLst>
              <a:gd name="adj" fmla="val 3816"/>
            </a:avLst>
          </a:prstGeom>
          <a:solidFill>
            <a:srgbClr val="F8ECE4"/>
          </a:solidFill>
          <a:ln w="15240">
            <a:solidFill>
              <a:srgbClr val="151617"/>
            </a:solidFill>
            <a:prstDash val="solid"/>
          </a:ln>
          <a:effectLst>
            <a:outerShdw sx="100000" sy="100000" kx="0" ky="0" algn="bl" rotWithShape="0" blurRad="0" dist="13970" dir="2700000">
              <a:srgbClr val="151617">
                <a:alpha val="100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6000393" y="4331018"/>
            <a:ext cx="60960" cy="1916787"/>
          </a:xfrm>
          <a:prstGeom prst="roundRect">
            <a:avLst>
              <a:gd name="adj" fmla="val 15000"/>
            </a:avLst>
          </a:prstGeom>
          <a:solidFill>
            <a:srgbClr val="151617"/>
          </a:solidFill>
          <a:ln/>
        </p:spPr>
      </p:sp>
      <p:sp>
        <p:nvSpPr>
          <p:cNvPr id="14" name="Text 11"/>
          <p:cNvSpPr/>
          <p:nvPr/>
        </p:nvSpPr>
        <p:spPr>
          <a:xfrm>
            <a:off x="6227802" y="4497467"/>
            <a:ext cx="2740343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Избыточные затраты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6227802" y="4871680"/>
            <a:ext cx="3588544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Необходимость привлечения внешних специалистов (переводчиков, консультантов) для проверки и составления писем влечет за собой дополнительные расходы и замедляет процесс коммуникации.</a:t>
            </a:r>
            <a:endParaRPr lang="en-US" sz="1150" dirty="0"/>
          </a:p>
        </p:txBody>
      </p:sp>
      <p:sp>
        <p:nvSpPr>
          <p:cNvPr id="16" name="Text 13"/>
          <p:cNvSpPr/>
          <p:nvPr/>
        </p:nvSpPr>
        <p:spPr>
          <a:xfrm>
            <a:off x="6015633" y="6474619"/>
            <a:ext cx="1890117" cy="2363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Наше решение</a:t>
            </a:r>
            <a:endParaRPr lang="en-US" sz="1450" dirty="0"/>
          </a:p>
        </p:txBody>
      </p:sp>
      <p:sp>
        <p:nvSpPr>
          <p:cNvPr id="17" name="Text 14"/>
          <p:cNvSpPr/>
          <p:nvPr/>
        </p:nvSpPr>
        <p:spPr>
          <a:xfrm>
            <a:off x="6015633" y="6937772"/>
            <a:ext cx="8085534" cy="483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Проект «Язык дела» устраняет эти барьеры, предоставляя персонализированное обучение для повышения практических навыков деловой переписки.</a:t>
            </a:r>
            <a:endParaRPr lang="en-US" sz="11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46708" y="526852"/>
            <a:ext cx="8023384" cy="10006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900"/>
              </a:lnSpc>
              <a:buNone/>
            </a:pPr>
            <a:r>
              <a:rPr lang="en-US" sz="3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Три ключевых сегмента потребителей</a:t>
            </a:r>
            <a:endParaRPr lang="en-US" sz="31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708" y="1767483"/>
            <a:ext cx="400169" cy="40016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046708" y="2367677"/>
            <a:ext cx="4168616" cy="300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Владельцы и менеджеры МСБ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6046708" y="2763798"/>
            <a:ext cx="8023384" cy="7686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Стремятся </a:t>
            </a:r>
            <a:pPr algn="l" indent="0" marL="0">
              <a:lnSpc>
                <a:spcPts val="2000"/>
              </a:lnSpc>
              <a:buNone/>
            </a:pPr>
            <a:r>
              <a:rPr lang="en-US" sz="125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выйти на зарубежные рынки</a:t>
            </a:r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, но испытывают трудности с деловой перепиской. Непонимание культурных норм партнеров (Китай, Турция, США, ЕС) приводит к прокрастинации, стрессу, упущенным сделкам и вынужденным расходам на переводчиков.</a:t>
            </a:r>
            <a:endParaRPr lang="en-US" sz="12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708" y="3852624"/>
            <a:ext cx="400169" cy="40016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046708" y="4452818"/>
            <a:ext cx="5732740" cy="300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Корпоративные менеджеры и закупщики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6046708" y="4848939"/>
            <a:ext cx="8023384" cy="7686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Необходимость </a:t>
            </a:r>
            <a:pPr algn="l" indent="0" marL="0">
              <a:lnSpc>
                <a:spcPts val="2000"/>
              </a:lnSpc>
              <a:buNone/>
            </a:pPr>
            <a:r>
              <a:rPr lang="en-US" sz="125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стандартизации качества</a:t>
            </a:r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международной переписки и снижения репутационных рисков. Им нужно единое корпоративное решение для обучения сотрудников, которое заменит разрозненные и неэффективные затраты на тренинги.</a:t>
            </a:r>
            <a:endParaRPr lang="en-US" sz="12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708" y="5937766"/>
            <a:ext cx="400169" cy="40016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46708" y="6537960"/>
            <a:ext cx="4648200" cy="300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Молодые специалисты (22–35 лет)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6046708" y="6934081"/>
            <a:ext cx="8023384" cy="7686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Фрилансеры, основатели стартапов и маркетологи, активно работающие с иностранными клиентами. Отсутствие практических навыков деловой коммуникации и </a:t>
            </a:r>
            <a:pPr algn="l" indent="0" marL="0">
              <a:lnSpc>
                <a:spcPts val="2000"/>
              </a:lnSpc>
              <a:buNone/>
            </a:pPr>
            <a:r>
              <a:rPr lang="en-US" sz="125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межкультурного этикета</a:t>
            </a:r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снижает их конкурентоспособность и вызывает неуверенность.</a:t>
            </a:r>
            <a:endParaRPr lang="en-US" sz="12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2105" y="512445"/>
            <a:ext cx="13326189" cy="3493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750"/>
              </a:lnSpc>
              <a:buNone/>
            </a:pPr>
            <a:r>
              <a:rPr lang="en-US" sz="11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Визуальный Ритм</a:t>
            </a:r>
            <a:endParaRPr lang="en-US" sz="11000" dirty="0"/>
          </a:p>
        </p:txBody>
      </p:sp>
      <p:sp>
        <p:nvSpPr>
          <p:cNvPr id="3" name="Text 1"/>
          <p:cNvSpPr/>
          <p:nvPr/>
        </p:nvSpPr>
        <p:spPr>
          <a:xfrm>
            <a:off x="652105" y="4378881"/>
            <a:ext cx="13326189" cy="5962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Ключевой принцип создания эффективной презентации: чередование насыщенных информацией слайдов и коротких, визуальных пауз для удержания внимания.</a:t>
            </a:r>
            <a:endParaRPr lang="en-US" sz="145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725" y="5306020"/>
            <a:ext cx="4337566" cy="2236113"/>
          </a:xfrm>
          <a:prstGeom prst="rect">
            <a:avLst/>
          </a:prstGeom>
        </p:spPr>
      </p:pic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358" y="5306020"/>
            <a:ext cx="4337566" cy="2236113"/>
          </a:xfrm>
          <a:prstGeom prst="rect">
            <a:avLst/>
          </a:prstGeom>
        </p:spPr>
      </p:pic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990" y="5306020"/>
            <a:ext cx="4337566" cy="22361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42023"/>
            <a:ext cx="1065752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Почему «Язык дела» — это успех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197418" y="25524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AI-Анализ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042880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Модули на базе ИИ для оценки стиля и тональности переписки.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585" y="3496627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97628" y="2143720"/>
            <a:ext cx="35338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Культурный Контекст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97628" y="2634139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Обучение особенностям делового общения в 4 ключевых регионах.</a:t>
            </a:r>
            <a:endParaRPr lang="en-US" sz="17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797" y="3069550"/>
            <a:ext cx="318968" cy="3986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051256" y="3778687"/>
            <a:ext cx="342769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Практический Фокус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0051256" y="4269105"/>
            <a:ext cx="378535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100% практических заданий и реальных кейсов.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041" y="4187547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597628" y="54137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Удобство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9597628" y="5904190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Доступ через единую, адаптивную онлайн-платформу.</a:t>
            </a:r>
            <a:endParaRPr lang="en-US" sz="1750" dirty="0"/>
          </a:p>
        </p:txBody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8797" y="5305544"/>
            <a:ext cx="318968" cy="398621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1414820" y="5005030"/>
            <a:ext cx="36178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Измеримый Результат</a:t>
            </a:r>
            <a:endParaRPr lang="en-US" sz="2200" dirty="0"/>
          </a:p>
        </p:txBody>
      </p:sp>
      <p:sp>
        <p:nvSpPr>
          <p:cNvPr id="20" name="Text 10"/>
          <p:cNvSpPr/>
          <p:nvPr/>
        </p:nvSpPr>
        <p:spPr>
          <a:xfrm>
            <a:off x="793790" y="5495449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Снижение ошибок и повышение скорости коммуникации.</a:t>
            </a:r>
            <a:endParaRPr lang="en-US" sz="1750" dirty="0"/>
          </a:p>
        </p:txBody>
      </p:sp>
      <p:pic>
        <p:nvPicPr>
          <p:cNvPr id="21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104430"/>
            <a:ext cx="4564975" cy="4564975"/>
          </a:xfrm>
          <a:prstGeom prst="rect">
            <a:avLst/>
          </a:prstGeom>
        </p:spPr>
      </p:pic>
      <p:pic>
        <p:nvPicPr>
          <p:cNvPr id="22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4585" y="4878467"/>
            <a:ext cx="318968" cy="398621"/>
          </a:xfrm>
          <a:prstGeom prst="rect">
            <a:avLst/>
          </a:prstGeom>
        </p:spPr>
      </p:pic>
      <p:sp>
        <p:nvSpPr>
          <p:cNvPr id="23" name="Text 11"/>
          <p:cNvSpPr/>
          <p:nvPr/>
        </p:nvSpPr>
        <p:spPr>
          <a:xfrm>
            <a:off x="793790" y="692455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Мы не просто учим языку, мы учим </a:t>
            </a:r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эффективности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в международном бизнесе.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4376" y="694492"/>
            <a:ext cx="12438936" cy="6467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Дорожная карта развития продукта (MVP)</a:t>
            </a:r>
            <a:endParaRPr lang="en-US" sz="40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4376" y="2065615"/>
            <a:ext cx="6487358" cy="1143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31307" y="2893457"/>
            <a:ext cx="3899059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Фаза 1: Core Module (6 мес)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931307" y="3341013"/>
            <a:ext cx="6073497" cy="993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Разработка базового курса деловой переписки на английском и интеграция первых AI-модулей для проверки грамматики и стиля.</a:t>
            </a:r>
            <a:endParaRPr lang="en-US" sz="16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665" y="1755219"/>
            <a:ext cx="6487358" cy="11430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625596" y="2583061"/>
            <a:ext cx="4351020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Фаза 2: Culturalization (12 мес)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7625596" y="3030617"/>
            <a:ext cx="6073497" cy="993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Добавление четырех специализированных модулей: Китай, Турция, США и ЕС, фокусирующихся на межкультурном этикете и нюансах.</a:t>
            </a:r>
            <a:endParaRPr lang="en-US" sz="16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76" y="5058966"/>
            <a:ext cx="6487358" cy="11430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31307" y="5886807"/>
            <a:ext cx="5151239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Фаза 3: Enterprise Solutions (18 мес)</a:t>
            </a:r>
            <a:endParaRPr lang="en-US" sz="2000" dirty="0"/>
          </a:p>
        </p:txBody>
      </p:sp>
      <p:sp>
        <p:nvSpPr>
          <p:cNvPr id="11" name="Text 6"/>
          <p:cNvSpPr/>
          <p:nvPr/>
        </p:nvSpPr>
        <p:spPr>
          <a:xfrm>
            <a:off x="931307" y="6334363"/>
            <a:ext cx="6073497" cy="993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Создание корпоративного API для интеграции с внутренними системами обучения B2B-клиентов и разработка кастомных отчетов.</a:t>
            </a:r>
            <a:endParaRPr lang="en-US" sz="16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665" y="4748570"/>
            <a:ext cx="6487358" cy="11430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625596" y="5576411"/>
            <a:ext cx="4952881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Фаза 4: Global Expansion (24 мес+)</a:t>
            </a:r>
            <a:endParaRPr lang="en-US" sz="2000" dirty="0"/>
          </a:p>
        </p:txBody>
      </p:sp>
      <p:sp>
        <p:nvSpPr>
          <p:cNvPr id="14" name="Text 8"/>
          <p:cNvSpPr/>
          <p:nvPr/>
        </p:nvSpPr>
        <p:spPr>
          <a:xfrm>
            <a:off x="7625596" y="6023967"/>
            <a:ext cx="6073497" cy="993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Масштабирование сервиса, добавление новых языков и культурных регионов (например, Латинская Америка, Ближний Восток).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6047" y="594003"/>
            <a:ext cx="8683466" cy="675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300"/>
              </a:lnSpc>
              <a:buNone/>
            </a:pPr>
            <a:r>
              <a:rPr lang="en-US" sz="42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Наши ожидания и контакты</a:t>
            </a:r>
            <a:endParaRPr lang="en-US" sz="4250" dirty="0"/>
          </a:p>
        </p:txBody>
      </p:sp>
      <p:sp>
        <p:nvSpPr>
          <p:cNvPr id="3" name="Text 1"/>
          <p:cNvSpPr/>
          <p:nvPr/>
        </p:nvSpPr>
        <p:spPr>
          <a:xfrm>
            <a:off x="756047" y="1809036"/>
            <a:ext cx="7660124" cy="1080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250"/>
              </a:lnSpc>
              <a:buNone/>
            </a:pPr>
            <a:r>
              <a:rPr lang="en-US" sz="34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Инвестиции в будущее коммуникации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756047" y="3105150"/>
            <a:ext cx="7660124" cy="13820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Мы ищем стратегических партнеров для завершения разработки нашей платформы и выхода на ключевые рынки. Присоединяйтесь к нам, чтобы изменить правила международной деловой переписки.</a:t>
            </a:r>
            <a:endParaRPr lang="en-US" sz="1700" dirty="0"/>
          </a:p>
        </p:txBody>
      </p:sp>
      <p:pic>
        <p:nvPicPr>
          <p:cNvPr id="5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047" y="4730234"/>
            <a:ext cx="2358985" cy="594003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022" y="4730234"/>
            <a:ext cx="2754987" cy="594003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762" y="1836063"/>
            <a:ext cx="4931093" cy="4931093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756047" y="7361110"/>
            <a:ext cx="13118306" cy="34528"/>
          </a:xfrm>
          <a:prstGeom prst="rect">
            <a:avLst/>
          </a:prstGeom>
          <a:solidFill>
            <a:srgbClr val="151617">
              <a:alpha val="50000"/>
            </a:srgbClr>
          </a:solidFill>
          <a:ln/>
        </p:spPr>
      </p:sp>
      <p:sp>
        <p:nvSpPr>
          <p:cNvPr id="9" name="Text 4"/>
          <p:cNvSpPr/>
          <p:nvPr/>
        </p:nvSpPr>
        <p:spPr>
          <a:xfrm>
            <a:off x="756047" y="7638574"/>
            <a:ext cx="13118306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350" b="1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Команда проекта «Язык дела»</a:t>
            </a:r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| </a:t>
            </a:r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BAB6AA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contact@yazyk-dela.ru</a:t>
            </a:r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 | </a:t>
            </a:r>
            <a:pPr algn="l" indent="0" marL="0">
              <a:lnSpc>
                <a:spcPts val="2150"/>
              </a:lnSpc>
              <a:buNone/>
            </a:pPr>
            <a:r>
              <a:rPr lang="en-US" sz="13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© 2024</a:t>
            </a:r>
            <a:endParaRPr lang="en-US" sz="13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2025-10-16T16:43:20Z</dcterms:created>
  <dcterms:modified xsi:type="dcterms:W3CDTF">2025-10-16T16:43:20Z</dcterms:modified>
</cp:coreProperties>
</file>