
<file path=[Content_Types].xml><?xml version="1.0" encoding="utf-8"?>
<Types xmlns="http://schemas.openxmlformats.org/package/2006/content-types">
  <Default Extension="jpeg" ContentType="image/jpeg"/>
  <Default Extension="JPG" ContentType="image/.jp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72" r:id="rId7"/>
    <p:sldId id="260" r:id="rId8"/>
    <p:sldId id="261" r:id="rId9"/>
    <p:sldId id="266" r:id="rId10"/>
    <p:sldId id="267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-1480" y="-268"/>
      </p:cViewPr>
      <p:guideLst>
        <p:guide orient="horz" pos="2160"/>
        <p:guide pos="2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>
                <a:latin typeface="Century" panose="02040604050505020304" pitchFamily="18" charset="0"/>
              </a:rPr>
              <a:t>Число</a:t>
            </a:r>
            <a:r>
              <a:rPr lang="ru-RU" sz="2000" b="0" baseline="0" dirty="0">
                <a:latin typeface="Century" panose="02040604050505020304" pitchFamily="18" charset="0"/>
              </a:rPr>
              <a:t> кинотеатров на крыше в 2022 году по городам</a:t>
            </a:r>
            <a:endParaRPr lang="ru-RU" sz="2000" b="0" dirty="0">
              <a:latin typeface="Century" panose="020406040505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[List_XLSX.xlsx]Sheet1!$M$39:$M$45</c:f>
              <c:strCache>
                <c:ptCount val="7"/>
                <c:pt idx="0">
                  <c:v>Санкт-Петербург </c:v>
                </c:pt>
                <c:pt idx="1">
                  <c:v>Москва</c:v>
                </c:pt>
                <c:pt idx="2">
                  <c:v>Нижний Новгоород</c:v>
                </c:pt>
                <c:pt idx="3">
                  <c:v>Казань</c:v>
                </c:pt>
                <c:pt idx="4">
                  <c:v>Новосибирск</c:v>
                </c:pt>
                <c:pt idx="5">
                  <c:v>Самара</c:v>
                </c:pt>
                <c:pt idx="6">
                  <c:v>Махачкала</c:v>
                </c:pt>
              </c:strCache>
            </c:strRef>
          </c:cat>
          <c:val>
            <c:numRef>
              <c:f>[List_XLSX.xlsx]Sheet1!$N$39:$N$45</c:f>
              <c:numCache>
                <c:formatCode>General</c:formatCode>
                <c:ptCount val="7"/>
                <c:pt idx="0">
                  <c:v>11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36032640"/>
        <c:axId val="136034176"/>
      </c:barChart>
      <c:catAx>
        <c:axId val="13603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36034176"/>
        <c:crosses val="autoZero"/>
        <c:auto val="1"/>
        <c:lblAlgn val="ctr"/>
        <c:lblOffset val="100"/>
        <c:noMultiLvlLbl val="0"/>
      </c:catAx>
      <c:valAx>
        <c:axId val="13603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3603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9" r="1765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A08AE-F205-4EEA-96D1-99FD13E2F3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B9BA8-657E-47B3-9EA0-F6AA772F6C5A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A08AE-F205-4EEA-96D1-99FD13E2F374}" type="slidenum">
              <a:rPr lang="ru-RU" smtClean="0"/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8316" y="3011646"/>
            <a:ext cx="6003446" cy="805827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«Крыша 64»</a:t>
            </a:r>
            <a:endParaRPr lang="ru-RU" sz="66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 rot="10800000">
            <a:off x="2296260" y="0"/>
            <a:ext cx="6847740" cy="6935564"/>
          </a:xfrm>
          <a:custGeom>
            <a:avLst/>
            <a:gdLst>
              <a:gd name="connsiteX0" fmla="*/ 2920990 w 4607632"/>
              <a:gd name="connsiteY0" fmla="*/ 0 h 6902907"/>
              <a:gd name="connsiteX1" fmla="*/ 4488533 w 4607632"/>
              <a:gd name="connsiteY1" fmla="*/ 2068286 h 6902907"/>
              <a:gd name="connsiteX2" fmla="*/ 591447 w 4607632"/>
              <a:gd name="connsiteY2" fmla="*/ 3156857 h 6902907"/>
              <a:gd name="connsiteX3" fmla="*/ 330190 w 4607632"/>
              <a:gd name="connsiteY3" fmla="*/ 4561114 h 6902907"/>
              <a:gd name="connsiteX4" fmla="*/ 3661218 w 4607632"/>
              <a:gd name="connsiteY4" fmla="*/ 5431972 h 6902907"/>
              <a:gd name="connsiteX5" fmla="*/ 4510304 w 4607632"/>
              <a:gd name="connsiteY5" fmla="*/ 6760029 h 6902907"/>
              <a:gd name="connsiteX6" fmla="*/ 4553847 w 4607632"/>
              <a:gd name="connsiteY6" fmla="*/ 6803572 h 6902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7632" h="6902907">
                <a:moveTo>
                  <a:pt x="2920990" y="0"/>
                </a:moveTo>
                <a:cubicBezTo>
                  <a:pt x="3898890" y="771071"/>
                  <a:pt x="4876790" y="1542143"/>
                  <a:pt x="4488533" y="2068286"/>
                </a:cubicBezTo>
                <a:cubicBezTo>
                  <a:pt x="4100276" y="2594429"/>
                  <a:pt x="1284504" y="2741386"/>
                  <a:pt x="591447" y="3156857"/>
                </a:cubicBezTo>
                <a:cubicBezTo>
                  <a:pt x="-101610" y="3572328"/>
                  <a:pt x="-181439" y="4181928"/>
                  <a:pt x="330190" y="4561114"/>
                </a:cubicBezTo>
                <a:cubicBezTo>
                  <a:pt x="841819" y="4940300"/>
                  <a:pt x="2964532" y="5065486"/>
                  <a:pt x="3661218" y="5431972"/>
                </a:cubicBezTo>
                <a:cubicBezTo>
                  <a:pt x="4357904" y="5798458"/>
                  <a:pt x="4361533" y="6531429"/>
                  <a:pt x="4510304" y="6760029"/>
                </a:cubicBezTo>
                <a:cubicBezTo>
                  <a:pt x="4659075" y="6988629"/>
                  <a:pt x="4606461" y="6896100"/>
                  <a:pt x="4553847" y="6803572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2309" y="212953"/>
            <a:ext cx="543187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Резюме </a:t>
            </a:r>
            <a:r>
              <a:rPr lang="ru-RU" sz="3200" b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проекта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Проект нацелен на открытие </a:t>
            </a:r>
            <a:r>
              <a:rPr lang="ru-RU" sz="2000" dirty="0" smtClean="0">
                <a:latin typeface="Century" panose="02040604050505020304" pitchFamily="18" charset="0"/>
              </a:rPr>
              <a:t>кинотеатра на крыше для </a:t>
            </a:r>
            <a:r>
              <a:rPr lang="ru-RU" sz="2000" dirty="0">
                <a:latin typeface="Century" panose="02040604050505020304" pitchFamily="18" charset="0"/>
              </a:rPr>
              <a:t>реализации услуг </a:t>
            </a:r>
            <a:r>
              <a:rPr lang="ru-RU" sz="2000" dirty="0" smtClean="0">
                <a:latin typeface="Century" panose="02040604050505020304" pitchFamily="18" charset="0"/>
              </a:rPr>
              <a:t>в сфере </a:t>
            </a:r>
            <a:r>
              <a:rPr lang="ru-RU" sz="2000" dirty="0">
                <a:latin typeface="Century" panose="02040604050505020304" pitchFamily="18" charset="0"/>
              </a:rPr>
              <a:t>проката фильмов</a:t>
            </a:r>
            <a:r>
              <a:rPr lang="ru-RU" sz="2000" dirty="0" smtClean="0">
                <a:latin typeface="Century" panose="02040604050505020304" pitchFamily="18" charset="0"/>
              </a:rPr>
              <a:t>.</a:t>
            </a:r>
            <a:endParaRPr lang="ru-RU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Организационно-правовая форма – </a:t>
            </a:r>
            <a:r>
              <a:rPr lang="ru-RU" sz="2000" dirty="0" smtClean="0">
                <a:latin typeface="Century" panose="02040604050505020304" pitchFamily="18" charset="0"/>
              </a:rPr>
              <a:t>ООО</a:t>
            </a:r>
            <a:r>
              <a:rPr lang="ru-RU" sz="2000" dirty="0">
                <a:latin typeface="Century" panose="02040604050505020304" pitchFamily="18" charset="0"/>
              </a:rPr>
              <a:t> </a:t>
            </a:r>
            <a:r>
              <a:rPr lang="ru-RU" sz="2000" dirty="0" smtClean="0">
                <a:latin typeface="Century" panose="02040604050505020304" pitchFamily="18" charset="0"/>
              </a:rPr>
              <a:t>ОКВЭД 92.13.</a:t>
            </a:r>
            <a:endParaRPr lang="ru-RU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Целевая аудитория </a:t>
            </a:r>
            <a:r>
              <a:rPr lang="ru-RU" sz="2000" dirty="0" smtClean="0">
                <a:latin typeface="Century" panose="02040604050505020304" pitchFamily="18" charset="0"/>
              </a:rPr>
              <a:t>– от 15 до 60 лет.</a:t>
            </a:r>
            <a:endParaRPr lang="ru-RU" sz="2000" dirty="0" smtClean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" panose="02040604050505020304" pitchFamily="18" charset="0"/>
              </a:rPr>
              <a:t>Стартовые </a:t>
            </a:r>
            <a:r>
              <a:rPr lang="ru-RU" sz="2000" dirty="0">
                <a:latin typeface="Century" panose="02040604050505020304" pitchFamily="18" charset="0"/>
              </a:rPr>
              <a:t>расходы: </a:t>
            </a:r>
            <a:r>
              <a:rPr lang="ru-RU" sz="2000" dirty="0" smtClean="0">
                <a:latin typeface="Century" panose="02040604050505020304" pitchFamily="18" charset="0"/>
              </a:rPr>
              <a:t>747 600 </a:t>
            </a:r>
            <a:r>
              <a:rPr lang="ru-RU" sz="2000" dirty="0">
                <a:latin typeface="Century" panose="02040604050505020304" pitchFamily="18" charset="0"/>
              </a:rPr>
              <a:t>руб</a:t>
            </a:r>
            <a:r>
              <a:rPr lang="ru-RU" sz="2000" dirty="0" smtClean="0">
                <a:latin typeface="Century" panose="02040604050505020304" pitchFamily="18" charset="0"/>
              </a:rPr>
              <a:t>.</a:t>
            </a:r>
            <a:endParaRPr lang="ru-RU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Ориентировочная дата старта проекта: </a:t>
            </a:r>
            <a:r>
              <a:rPr lang="ru-RU" sz="2000" dirty="0" smtClean="0">
                <a:latin typeface="Century" panose="02040604050505020304" pitchFamily="18" charset="0"/>
              </a:rPr>
              <a:t>май 2023</a:t>
            </a:r>
            <a:endParaRPr lang="ru-RU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Срок окупаемости: </a:t>
            </a:r>
            <a:r>
              <a:rPr lang="ru-RU" sz="2000" dirty="0" smtClean="0">
                <a:latin typeface="Century" panose="02040604050505020304" pitchFamily="18" charset="0"/>
              </a:rPr>
              <a:t>8-12 месяцев</a:t>
            </a:r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180" y="0"/>
            <a:ext cx="3288484" cy="211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181" y="2314588"/>
            <a:ext cx="3288483" cy="219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1"/>
          <a:stretch>
            <a:fillRect/>
          </a:stretch>
        </p:blipFill>
        <p:spPr bwMode="auto">
          <a:xfrm>
            <a:off x="5654180" y="4820558"/>
            <a:ext cx="3288483" cy="203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2309" y="380995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Century" panose="02040604050505020304" pitchFamily="18" charset="0"/>
              </a:rPr>
              <a:t>Цель проекта</a:t>
            </a:r>
            <a:r>
              <a:rPr lang="ru-RU" sz="2000" b="1" dirty="0" smtClean="0">
                <a:latin typeface="Century" panose="02040604050505020304" pitchFamily="18" charset="0"/>
              </a:rPr>
              <a:t>:</a:t>
            </a:r>
            <a:endParaRPr lang="ru-RU" sz="2000" b="1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Получение прибыли. </a:t>
            </a:r>
            <a:endParaRPr lang="ru-RU" sz="2000" dirty="0" smtClean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" panose="02040604050505020304" pitchFamily="18" charset="0"/>
              </a:rPr>
              <a:t>Основной источник </a:t>
            </a:r>
            <a:r>
              <a:rPr lang="ru-RU" sz="2000" dirty="0">
                <a:latin typeface="Century" panose="02040604050505020304" pitchFamily="18" charset="0"/>
              </a:rPr>
              <a:t>дохода – оплата </a:t>
            </a:r>
            <a:r>
              <a:rPr lang="ru-RU" sz="2000" dirty="0" smtClean="0">
                <a:latin typeface="Century" panose="02040604050505020304" pitchFamily="18" charset="0"/>
              </a:rPr>
              <a:t>билетов, организация мероприятий</a:t>
            </a:r>
            <a:endParaRPr lang="ru-RU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Удовлетворение спроса </a:t>
            </a:r>
            <a:r>
              <a:rPr lang="ru-RU" sz="2000" dirty="0" smtClean="0">
                <a:latin typeface="Century" panose="02040604050505020304" pitchFamily="18" charset="0"/>
              </a:rPr>
              <a:t>на данные </a:t>
            </a:r>
            <a:r>
              <a:rPr lang="ru-RU" sz="2000" dirty="0">
                <a:latin typeface="Century" panose="02040604050505020304" pitchFamily="18" charset="0"/>
              </a:rPr>
              <a:t>виды услуг.</a:t>
            </a:r>
            <a:endParaRPr lang="ru-RU" sz="2000" dirty="0">
              <a:latin typeface="Century" panose="020406040505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3" y="3955311"/>
            <a:ext cx="4680867" cy="279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4791" y="-110975"/>
            <a:ext cx="855920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Социальная значимость </a:t>
            </a:r>
            <a:r>
              <a:rPr lang="ru-RU" sz="3200" b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проекта</a:t>
            </a:r>
            <a:endParaRPr lang="ru-RU" sz="2400" dirty="0">
              <a:solidFill>
                <a:schemeClr val="tx2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2400" dirty="0">
                <a:latin typeface="Century" panose="02040604050505020304" pitchFamily="18" charset="0"/>
              </a:rPr>
              <a:t>С социальной точки зрения проект</a:t>
            </a:r>
            <a:endParaRPr lang="ru-RU" sz="2400" dirty="0">
              <a:latin typeface="Century" panose="02040604050505020304" pitchFamily="18" charset="0"/>
            </a:endParaRPr>
          </a:p>
          <a:p>
            <a:pPr lvl="0"/>
            <a:r>
              <a:rPr lang="ru-RU" sz="2400" dirty="0">
                <a:latin typeface="Century" panose="02040604050505020304" pitchFamily="18" charset="0"/>
              </a:rPr>
              <a:t>способствует</a:t>
            </a:r>
            <a:r>
              <a:rPr lang="ru-RU" sz="2400" dirty="0" smtClean="0">
                <a:latin typeface="Century" panose="02040604050505020304" pitchFamily="18" charset="0"/>
              </a:rPr>
              <a:t>:</a:t>
            </a:r>
            <a:endParaRPr lang="ru-RU" sz="2400" dirty="0">
              <a:latin typeface="Century" panose="020406040505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entury" panose="02040604050505020304" pitchFamily="18" charset="0"/>
              </a:rPr>
              <a:t>развитию аудиовизуальной культуры </a:t>
            </a:r>
            <a:r>
              <a:rPr lang="ru-RU" sz="2400" dirty="0" smtClean="0">
                <a:latin typeface="Century" panose="02040604050505020304" pitchFamily="18" charset="0"/>
              </a:rPr>
              <a:t>в обществе;</a:t>
            </a:r>
            <a:endParaRPr lang="ru-RU" sz="2400" dirty="0">
              <a:latin typeface="Century" panose="020406040505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entury" panose="02040604050505020304" pitchFamily="18" charset="0"/>
              </a:rPr>
              <a:t>повышению культурного </a:t>
            </a:r>
            <a:r>
              <a:rPr lang="ru-RU" sz="2400" dirty="0" smtClean="0">
                <a:latin typeface="Century" panose="02040604050505020304" pitchFamily="18" charset="0"/>
              </a:rPr>
              <a:t>уровня;</a:t>
            </a:r>
            <a:endParaRPr lang="ru-RU" sz="2400" dirty="0">
              <a:latin typeface="Century" panose="020406040505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entury" panose="02040604050505020304" pitchFamily="18" charset="0"/>
              </a:rPr>
              <a:t>поддержке всех видов </a:t>
            </a:r>
            <a:r>
              <a:rPr lang="ru-RU" sz="2400" dirty="0" smtClean="0">
                <a:latin typeface="Century" panose="02040604050505020304" pitchFamily="18" charset="0"/>
              </a:rPr>
              <a:t>любительского </a:t>
            </a:r>
            <a:r>
              <a:rPr lang="ru-RU" sz="2400" dirty="0" smtClean="0">
                <a:latin typeface="Century" panose="02040604050505020304" pitchFamily="18" charset="0"/>
              </a:rPr>
              <a:t>искусства;</a:t>
            </a:r>
            <a:endParaRPr lang="ru-RU" sz="2400" dirty="0" smtClean="0">
              <a:latin typeface="Century" panose="020406040505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entury" panose="02040604050505020304" pitchFamily="18" charset="0"/>
              </a:rPr>
              <a:t>организации </a:t>
            </a:r>
            <a:r>
              <a:rPr lang="ru-RU" sz="2400" dirty="0">
                <a:latin typeface="Century" panose="02040604050505020304" pitchFamily="18" charset="0"/>
              </a:rPr>
              <a:t>досуга и отдыха населения</a:t>
            </a:r>
            <a:r>
              <a:rPr lang="ru-RU" sz="2400" dirty="0" smtClean="0">
                <a:latin typeface="Century" panose="02040604050505020304" pitchFamily="18" charset="0"/>
              </a:rPr>
              <a:t>.</a:t>
            </a:r>
            <a:endParaRPr lang="ru-RU" sz="2400" dirty="0">
              <a:latin typeface="Century" panose="02040604050505020304" pitchFamily="18" charset="0"/>
            </a:endParaRPr>
          </a:p>
          <a:p>
            <a:pPr lvl="0"/>
            <a:r>
              <a:rPr lang="ru-RU" sz="2400" dirty="0" smtClean="0">
                <a:latin typeface="Century" panose="02040604050505020304" pitchFamily="18" charset="0"/>
              </a:rPr>
              <a:t>Также можно </a:t>
            </a:r>
            <a:r>
              <a:rPr lang="ru-RU" sz="2400" dirty="0">
                <a:latin typeface="Century" panose="02040604050505020304" pitchFamily="18" charset="0"/>
              </a:rPr>
              <a:t>отметить востребованность </a:t>
            </a:r>
            <a:r>
              <a:rPr lang="ru-RU" sz="2400" dirty="0" smtClean="0">
                <a:latin typeface="Century" panose="02040604050505020304" pitchFamily="18" charset="0"/>
              </a:rPr>
              <a:t>рабочих мест для студентов, поскольку сеансы будут проводиться в вечернее время, возможно трудоустройство студентов. </a:t>
            </a:r>
            <a:endParaRPr lang="ru-RU" sz="2400" dirty="0">
              <a:latin typeface="Century" panose="02040604050505020304" pitchFamily="18" charset="0"/>
            </a:endParaRPr>
          </a:p>
        </p:txBody>
      </p:sp>
      <p:pic>
        <p:nvPicPr>
          <p:cNvPr id="5125" name="Picture 5" descr="Лофт Action Loft - MUSbook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3955310"/>
            <a:ext cx="3742661" cy="279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416" y="266367"/>
            <a:ext cx="8392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Анализ положения дел в отрасли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74159" y="1063256"/>
          <a:ext cx="8091376" cy="517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9" t="25271" r="20640" b="15504"/>
          <a:stretch>
            <a:fillRect/>
          </a:stretch>
        </p:blipFill>
        <p:spPr bwMode="auto">
          <a:xfrm>
            <a:off x="223520" y="-256"/>
            <a:ext cx="8920716" cy="6655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629920" y="283845"/>
            <a:ext cx="7884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FontTx/>
            </a:pPr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Анализ положения дел в отрасли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3" name="Таблица 2"/>
          <p:cNvGraphicFramePr/>
          <p:nvPr/>
        </p:nvGraphicFramePr>
        <p:xfrm>
          <a:off x="115570" y="868045"/>
          <a:ext cx="8893810" cy="5470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720"/>
                <a:gridCol w="1217295"/>
                <a:gridCol w="792480"/>
                <a:gridCol w="797801"/>
                <a:gridCol w="802696"/>
                <a:gridCol w="1229587"/>
                <a:gridCol w="1109345"/>
                <a:gridCol w="1247775"/>
              </a:tblGrid>
              <a:tr h="528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Характеристика</a:t>
                      </a:r>
                      <a:endParaRPr lang="ru-RU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u="sng"/>
                        <a:t>Кинотеатр на крыше</a:t>
                      </a:r>
                      <a:endParaRPr lang="ru-RU" altLang="en-US" u="sng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Тайм-кафе</a:t>
                      </a:r>
                      <a:endParaRPr lang="ru-RU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Кафе</a:t>
                      </a:r>
                      <a:endParaRPr lang="ru-RU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Спорт бар</a:t>
                      </a:r>
                      <a:endParaRPr lang="ru-RU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Кинотеатр</a:t>
                      </a:r>
                      <a:endParaRPr lang="ru-RU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Интернет кафе</a:t>
                      </a:r>
                      <a:endParaRPr lang="ru-RU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Коворкинг</a:t>
                      </a:r>
                      <a:endParaRPr lang="ru-RU" altLang="en-US"/>
                    </a:p>
                  </a:txBody>
                  <a:tcPr anchor="ctr" anchorCtr="0"/>
                </a:tc>
              </a:tr>
              <a:tr h="5067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Кол-во обьектов в городе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Мало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Много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Мало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Средне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Очень мало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Очень мало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73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Источник дохода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Плата билета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Плата за время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Кухня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Работа бара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Плата билета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Плата за время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Плата за аренду места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73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Средний чек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300 руб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350 руб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300 - 1000 руб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250 - 700 руб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350 руб 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200 руб 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 500 - 1500 руб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73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Представляемые услуги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Интересный отдых, показ фильмов, доступ в интернет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Интересный отдых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Возможность поесть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Спортиыные трансляции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Показ фильмов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Доступ в интернет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Оснащенное рабочее место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Проведение развлекательных мероприятий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 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 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73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Проведение образовательных мероприятий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6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Проведение рабочих встреч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Кухня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Снеки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Снеки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Снеки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Снеки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  <a:tr h="5073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Бар</a:t>
                      </a:r>
                      <a:r>
                        <a:rPr lang="en-US" altLang="en-US" sz="1200"/>
                        <a:t>/</a:t>
                      </a:r>
                      <a:r>
                        <a:rPr lang="ru-RU" altLang="en-US" sz="1200"/>
                        <a:t>алкоголь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/>
                        <a:t>Нет</a:t>
                      </a:r>
                      <a:endParaRPr lang="ru-RU" altLang="en-US" sz="1200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2626" y="12036"/>
            <a:ext cx="5070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Производственный план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0658" y="596810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Century" panose="02040604050505020304" pitchFamily="18" charset="0"/>
              </a:rPr>
              <a:t>Сезон работы</a:t>
            </a:r>
            <a:r>
              <a:rPr lang="ru-RU" dirty="0">
                <a:latin typeface="Century" panose="02040604050505020304" pitchFamily="18" charset="0"/>
              </a:rPr>
              <a:t>. </a:t>
            </a:r>
            <a:r>
              <a:rPr lang="ru-RU" dirty="0" smtClean="0">
                <a:latin typeface="Century" panose="02040604050505020304" pitchFamily="18" charset="0"/>
              </a:rPr>
              <a:t>Круглый год. В теплое время под открытым небом, в холодное под куполом. </a:t>
            </a:r>
            <a:endParaRPr lang="ru-RU" dirty="0">
              <a:latin typeface="Century" panose="02040604050505020304" pitchFamily="18" charset="0"/>
            </a:endParaRPr>
          </a:p>
          <a:p>
            <a:r>
              <a:rPr lang="ru-RU" i="1" dirty="0">
                <a:latin typeface="Century" panose="02040604050505020304" pitchFamily="18" charset="0"/>
              </a:rPr>
              <a:t>Часы работы</a:t>
            </a:r>
            <a:r>
              <a:rPr lang="ru-RU" dirty="0">
                <a:latin typeface="Century" panose="02040604050505020304" pitchFamily="18" charset="0"/>
              </a:rPr>
              <a:t>. Так как показы </a:t>
            </a:r>
            <a:r>
              <a:rPr lang="ru-RU" dirty="0" smtClean="0">
                <a:latin typeface="Century" panose="02040604050505020304" pitchFamily="18" charset="0"/>
              </a:rPr>
              <a:t>могут проходить </a:t>
            </a:r>
            <a:r>
              <a:rPr lang="ru-RU" dirty="0">
                <a:latin typeface="Century" panose="02040604050505020304" pitchFamily="18" charset="0"/>
              </a:rPr>
              <a:t>только в темное время </a:t>
            </a:r>
            <a:r>
              <a:rPr lang="ru-RU" dirty="0" smtClean="0">
                <a:latin typeface="Century" panose="02040604050505020304" pitchFamily="18" charset="0"/>
              </a:rPr>
              <a:t>суток, часы работы </a:t>
            </a:r>
            <a:r>
              <a:rPr lang="ru-RU" dirty="0">
                <a:latin typeface="Century" panose="02040604050505020304" pitchFamily="18" charset="0"/>
              </a:rPr>
              <a:t>кинотеатра – </a:t>
            </a:r>
            <a:r>
              <a:rPr lang="ru-RU" b="1" dirty="0" smtClean="0">
                <a:latin typeface="Century" panose="02040604050505020304" pitchFamily="18" charset="0"/>
              </a:rPr>
              <a:t>20:00 </a:t>
            </a:r>
            <a:r>
              <a:rPr lang="ru-RU" b="1" dirty="0">
                <a:latin typeface="Century" panose="02040604050505020304" pitchFamily="18" charset="0"/>
              </a:rPr>
              <a:t>до </a:t>
            </a:r>
            <a:r>
              <a:rPr lang="ru-RU" b="1" dirty="0" smtClean="0">
                <a:latin typeface="Century" panose="02040604050505020304" pitchFamily="18" charset="0"/>
              </a:rPr>
              <a:t>01:00 в летний сезон, </a:t>
            </a:r>
            <a:br>
              <a:rPr lang="ru-RU" dirty="0" smtClean="0">
                <a:latin typeface="Century" panose="02040604050505020304" pitchFamily="18" charset="0"/>
              </a:rPr>
            </a:br>
            <a:r>
              <a:rPr lang="ru-RU" b="1" dirty="0" smtClean="0">
                <a:latin typeface="Century" panose="02040604050505020304" pitchFamily="18" charset="0"/>
              </a:rPr>
              <a:t>18.00 до 01.00 </a:t>
            </a:r>
            <a:r>
              <a:rPr lang="ru-RU" dirty="0" smtClean="0">
                <a:latin typeface="Century" panose="02040604050505020304" pitchFamily="18" charset="0"/>
              </a:rPr>
              <a:t>в зимний период. То есть</a:t>
            </a:r>
            <a:r>
              <a:rPr lang="ru-RU" dirty="0">
                <a:latin typeface="Century" panose="02040604050505020304" pitchFamily="18" charset="0"/>
              </a:rPr>
              <a:t>, за один день будут </a:t>
            </a:r>
            <a:r>
              <a:rPr lang="ru-RU" dirty="0" smtClean="0">
                <a:latin typeface="Century" panose="02040604050505020304" pitchFamily="18" charset="0"/>
              </a:rPr>
              <a:t>транслироваться 2 </a:t>
            </a:r>
            <a:r>
              <a:rPr lang="ru-RU" dirty="0">
                <a:latin typeface="Century" panose="02040604050505020304" pitchFamily="18" charset="0"/>
              </a:rPr>
              <a:t>фильма</a:t>
            </a:r>
            <a:r>
              <a:rPr lang="ru-RU" dirty="0" smtClean="0">
                <a:latin typeface="Century" panose="02040604050505020304" pitchFamily="18" charset="0"/>
              </a:rPr>
              <a:t>.</a:t>
            </a:r>
            <a:endParaRPr lang="ru-RU" dirty="0">
              <a:latin typeface="Century" panose="02040604050505020304" pitchFamily="18" charset="0"/>
            </a:endParaRPr>
          </a:p>
          <a:p>
            <a:r>
              <a:rPr lang="ru-RU" i="1" dirty="0">
                <a:latin typeface="Century" panose="02040604050505020304" pitchFamily="18" charset="0"/>
              </a:rPr>
              <a:t>Стоимость билета</a:t>
            </a:r>
            <a:r>
              <a:rPr lang="ru-RU" dirty="0">
                <a:latin typeface="Century" panose="02040604050505020304" pitchFamily="18" charset="0"/>
              </a:rPr>
              <a:t> – </a:t>
            </a:r>
            <a:r>
              <a:rPr lang="ru-RU" b="1" dirty="0">
                <a:latin typeface="Century" panose="02040604050505020304" pitchFamily="18" charset="0"/>
              </a:rPr>
              <a:t>300 руб</a:t>
            </a:r>
            <a:r>
              <a:rPr lang="ru-RU" b="1" dirty="0" smtClean="0">
                <a:latin typeface="Century" panose="02040604050505020304" pitchFamily="18" charset="0"/>
              </a:rPr>
              <a:t>.</a:t>
            </a:r>
            <a:endParaRPr lang="ru-RU" b="1" dirty="0">
              <a:latin typeface="Century" panose="02040604050505020304" pitchFamily="18" charset="0"/>
            </a:endParaRPr>
          </a:p>
          <a:p>
            <a:r>
              <a:rPr lang="ru-RU" dirty="0">
                <a:latin typeface="Century" panose="02040604050505020304" pitchFamily="18" charset="0"/>
              </a:rPr>
              <a:t>В качестве </a:t>
            </a:r>
            <a:r>
              <a:rPr lang="ru-RU" i="1" dirty="0">
                <a:latin typeface="Century" panose="02040604050505020304" pitchFamily="18" charset="0"/>
              </a:rPr>
              <a:t>дополнительного </a:t>
            </a:r>
            <a:r>
              <a:rPr lang="ru-RU" i="1" dirty="0" smtClean="0">
                <a:latin typeface="Century" panose="02040604050505020304" pitchFamily="18" charset="0"/>
              </a:rPr>
              <a:t>дохода </a:t>
            </a:r>
            <a:r>
              <a:rPr lang="ru-RU" dirty="0" smtClean="0">
                <a:latin typeface="Century" panose="02040604050505020304" pitchFamily="18" charset="0"/>
              </a:rPr>
              <a:t>планируется проведение тематических вечеринок, дней рождений, </a:t>
            </a:r>
            <a:r>
              <a:rPr lang="ru-RU" dirty="0" err="1" smtClean="0">
                <a:latin typeface="Century" panose="02040604050505020304" pitchFamily="18" charset="0"/>
              </a:rPr>
              <a:t>коуч</a:t>
            </a:r>
            <a:r>
              <a:rPr lang="ru-RU" dirty="0" smtClean="0">
                <a:latin typeface="Century" panose="02040604050505020304" pitchFamily="18" charset="0"/>
              </a:rPr>
              <a:t>-лекций и торжеств.</a:t>
            </a:r>
            <a:endParaRPr lang="ru-RU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0658" y="604429"/>
            <a:ext cx="4572000" cy="4247317"/>
          </a:xfrm>
          <a:prstGeom prst="rect">
            <a:avLst/>
          </a:prstGeom>
          <a:gradFill>
            <a:gsLst>
              <a:gs pos="0">
                <a:schemeClr val="accent1">
                  <a:tint val="44500"/>
                  <a:satMod val="160000"/>
                  <a:alpha val="47000"/>
                </a:schemeClr>
              </a:gs>
              <a:gs pos="100000">
                <a:schemeClr val="accent1">
                  <a:tint val="23500"/>
                  <a:satMod val="160000"/>
                  <a:alpha val="0"/>
                  <a:lumMod val="0"/>
                  <a:lumOff val="100000"/>
                </a:schemeClr>
              </a:gs>
            </a:gsLst>
            <a:lin ang="2700000" scaled="1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5809" y="4926005"/>
          <a:ext cx="9028190" cy="750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3945"/>
                <a:gridCol w="1911303"/>
                <a:gridCol w="3340897"/>
                <a:gridCol w="1212045"/>
              </a:tblGrid>
              <a:tr h="18415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Основной доход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Кол-во гостей в день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Цена билетов,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Объем реализации в месяц,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За год, руб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350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525 000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6 300 000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 flip="none" rotWithShape="1"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4862" y="5831350"/>
          <a:ext cx="8955764" cy="750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3376"/>
                <a:gridCol w="1895970"/>
                <a:gridCol w="3314095"/>
                <a:gridCol w="1202323"/>
              </a:tblGrid>
              <a:tr h="18415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Дополнительный доход от тематических вечеров в выходной день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Кол-во гостей за неделю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Цена билетов,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Объем реализации в месяц,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За год,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600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72 000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864 000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059002" y="604429"/>
          <a:ext cx="3958250" cy="26982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4116"/>
                <a:gridCol w="837977"/>
                <a:gridCol w="1464757"/>
                <a:gridCol w="531400"/>
              </a:tblGrid>
              <a:tr h="60401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Дополнительный доход от </a:t>
                      </a:r>
                      <a:r>
                        <a:rPr lang="ru-RU" sz="1600" u="none" strike="noStrike" dirty="0" smtClean="0">
                          <a:effectLst/>
                          <a:latin typeface="Century" panose="02040604050505020304" pitchFamily="18" charset="0"/>
                        </a:rPr>
                        <a:t>продажи </a:t>
                      </a:r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рекламы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99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Кол-во рекламных роликов в день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Цена одного рекламного ролика,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Выручка за месяц,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За год, руб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6248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entury" panose="02040604050505020304" pitchFamily="18" charset="0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Century" panose="02040604050505020304" pitchFamily="18" charset="0"/>
                        </a:rPr>
                        <a:t>120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Century" panose="02040604050505020304" pitchFamily="18" charset="0"/>
                        </a:rPr>
                        <a:t>28 </a:t>
                      </a:r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smtClean="0">
                          <a:effectLst/>
                          <a:latin typeface="Century" panose="02040604050505020304" pitchFamily="18" charset="0"/>
                        </a:rPr>
                        <a:t>345 </a:t>
                      </a:r>
                      <a:r>
                        <a:rPr lang="ru-RU" sz="1600" u="none" strike="noStrike" dirty="0" smtClean="0">
                          <a:effectLst/>
                          <a:latin typeface="Century" panose="02040604050505020304" pitchFamily="18" charset="0"/>
                        </a:rPr>
                        <a:t>6</a:t>
                      </a:r>
                      <a:r>
                        <a:rPr lang="ru-RU" sz="1600" u="none" strike="noStrike" smtClean="0">
                          <a:effectLst/>
                          <a:latin typeface="Century" panose="02040604050505020304" pitchFamily="18" charset="0"/>
                        </a:rPr>
                        <a:t>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468" y="4649551"/>
            <a:ext cx="2208448" cy="220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71487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4361" y="122852"/>
            <a:ext cx="78921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План маркетинга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504" y="707627"/>
            <a:ext cx="82703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Century" panose="02040604050505020304" pitchFamily="18" charset="0"/>
              </a:rPr>
              <a:t>В рамках реализации проекта </a:t>
            </a:r>
            <a:r>
              <a:rPr lang="ru-RU" sz="2800" dirty="0" smtClean="0">
                <a:latin typeface="Century" panose="02040604050505020304" pitchFamily="18" charset="0"/>
              </a:rPr>
              <a:t>представлены следующие меры по увеличению клиентской базы и популяризации проекта.</a:t>
            </a:r>
            <a:endParaRPr lang="ru-RU" sz="2800" dirty="0">
              <a:latin typeface="Century" panose="020406040505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6086" y="2031066"/>
          <a:ext cx="8231865" cy="3317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0456"/>
                <a:gridCol w="2971409"/>
              </a:tblGrid>
              <a:tr h="3683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Создание </a:t>
                      </a:r>
                      <a:r>
                        <a:rPr lang="ru-RU" sz="2400" u="none" strike="noStrike" dirty="0" err="1" smtClean="0">
                          <a:effectLst/>
                          <a:latin typeface="Century" panose="02040604050505020304" pitchFamily="18" charset="0"/>
                        </a:rPr>
                        <a:t>телеграм</a:t>
                      </a:r>
                      <a:r>
                        <a:rPr lang="ru-RU" sz="2400" u="none" strike="noStrike" dirty="0" smtClean="0">
                          <a:effectLst/>
                          <a:latin typeface="Century" panose="02040604050505020304" pitchFamily="18" charset="0"/>
                        </a:rPr>
                        <a:t>-канала, группы </a:t>
                      </a:r>
                      <a:r>
                        <a:rPr lang="ru-RU" sz="2400" u="none" strike="noStrike" dirty="0" err="1" smtClean="0">
                          <a:effectLst/>
                          <a:latin typeface="Century" panose="02040604050505020304" pitchFamily="18" charset="0"/>
                        </a:rPr>
                        <a:t>ВКонтакте</a:t>
                      </a:r>
                      <a:r>
                        <a:rPr lang="ru-RU" sz="2400" u="none" strike="noStrike" dirty="0" smtClean="0">
                          <a:effectLst/>
                          <a:latin typeface="Century" panose="02040604050505020304" pitchFamily="18" charset="0"/>
                        </a:rPr>
                        <a:t>, </a:t>
                      </a:r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запуск 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таргетированной</a:t>
                      </a:r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 рекламы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10 000р/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мес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Выпуск 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флаеров</a:t>
                      </a:r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, афиш и рекламы в 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тц</a:t>
                      </a:r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2 000р/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мес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Создание акций, рекламных интеграций и розыгрыш </a:t>
                      </a:r>
                      <a:r>
                        <a:rPr lang="ru-RU" sz="2400" u="none" strike="noStrike" dirty="0" smtClean="0">
                          <a:effectLst/>
                          <a:latin typeface="Century" panose="02040604050505020304" pitchFamily="18" charset="0"/>
                        </a:rPr>
                        <a:t>бесплатных </a:t>
                      </a:r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билетов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8 000р/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мес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Итого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entury" panose="02040604050505020304" pitchFamily="18" charset="0"/>
                        </a:rPr>
                        <a:t>20 000р/</a:t>
                      </a:r>
                      <a:r>
                        <a:rPr lang="ru-RU" sz="2400" u="none" strike="noStrike" dirty="0" err="1">
                          <a:effectLst/>
                          <a:latin typeface="Century" panose="02040604050505020304" pitchFamily="18" charset="0"/>
                        </a:rPr>
                        <a:t>мес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5177" y="111835"/>
            <a:ext cx="4995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Организационный план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764" y="3135754"/>
            <a:ext cx="3847723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i="1" dirty="0"/>
          </a:p>
        </p:txBody>
      </p:sp>
      <p:sp>
        <p:nvSpPr>
          <p:cNvPr id="6" name="Полилиния 5"/>
          <p:cNvSpPr/>
          <p:nvPr/>
        </p:nvSpPr>
        <p:spPr>
          <a:xfrm>
            <a:off x="0" y="1430448"/>
            <a:ext cx="9632887" cy="1988667"/>
          </a:xfrm>
          <a:custGeom>
            <a:avLst/>
            <a:gdLst>
              <a:gd name="connsiteX0" fmla="*/ 0 w 9711603"/>
              <a:gd name="connsiteY0" fmla="*/ 1946495 h 1988667"/>
              <a:gd name="connsiteX1" fmla="*/ 90535 w 9711603"/>
              <a:gd name="connsiteY1" fmla="*/ 1928388 h 1988667"/>
              <a:gd name="connsiteX2" fmla="*/ 516048 w 9711603"/>
              <a:gd name="connsiteY2" fmla="*/ 1367073 h 1988667"/>
              <a:gd name="connsiteX3" fmla="*/ 4101220 w 9711603"/>
              <a:gd name="connsiteY3" fmla="*/ 1692998 h 1988667"/>
              <a:gd name="connsiteX4" fmla="*/ 9216428 w 9711603"/>
              <a:gd name="connsiteY4" fmla="*/ 1276538 h 1988667"/>
              <a:gd name="connsiteX5" fmla="*/ 9225481 w 9711603"/>
              <a:gd name="connsiteY5" fmla="*/ 0 h 198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11603" h="1988667">
                <a:moveTo>
                  <a:pt x="0" y="1946495"/>
                </a:moveTo>
                <a:cubicBezTo>
                  <a:pt x="2263" y="1985726"/>
                  <a:pt x="4527" y="2024958"/>
                  <a:pt x="90535" y="1928388"/>
                </a:cubicBezTo>
                <a:cubicBezTo>
                  <a:pt x="176543" y="1831818"/>
                  <a:pt x="-152399" y="1406305"/>
                  <a:pt x="516048" y="1367073"/>
                </a:cubicBezTo>
                <a:cubicBezTo>
                  <a:pt x="1184495" y="1327841"/>
                  <a:pt x="2651157" y="1708087"/>
                  <a:pt x="4101220" y="1692998"/>
                </a:cubicBezTo>
                <a:cubicBezTo>
                  <a:pt x="5551283" y="1677909"/>
                  <a:pt x="8362385" y="1558704"/>
                  <a:pt x="9216428" y="1276538"/>
                </a:cubicBezTo>
                <a:cubicBezTo>
                  <a:pt x="10070471" y="994372"/>
                  <a:pt x="9647976" y="497186"/>
                  <a:pt x="9225481" y="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13548" y="3568583"/>
            <a:ext cx="36958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Century" panose="02040604050505020304" pitchFamily="18" charset="0"/>
              </a:rPr>
              <a:t>Финансовая составляющая – собственные и заёмные средства</a:t>
            </a:r>
            <a:endParaRPr lang="ru-RU" sz="20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0736" y="4448322"/>
            <a:ext cx="31485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Century" panose="02040604050505020304" pitchFamily="18" charset="0"/>
              </a:rPr>
              <a:t>Организационно-правовая форма – ООО</a:t>
            </a:r>
            <a:endParaRPr lang="ru-RU" sz="2000" i="1" dirty="0" smtClean="0">
              <a:latin typeface="Century" panose="020406040505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42402" y="4956153"/>
            <a:ext cx="3611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err="1" smtClean="0">
                <a:latin typeface="Century" panose="02040604050505020304" pitchFamily="18" charset="0"/>
              </a:rPr>
              <a:t>Геолокация</a:t>
            </a:r>
            <a:r>
              <a:rPr lang="ru-RU" sz="2000" i="1" dirty="0" smtClean="0">
                <a:latin typeface="Century" panose="02040604050505020304" pitchFamily="18" charset="0"/>
              </a:rPr>
              <a:t> – Зарубина 167</a:t>
            </a:r>
            <a:endParaRPr lang="ru-RU" sz="2000" i="1" dirty="0"/>
          </a:p>
        </p:txBody>
      </p:sp>
      <p:sp>
        <p:nvSpPr>
          <p:cNvPr id="14" name="Полилиния 13"/>
          <p:cNvSpPr/>
          <p:nvPr/>
        </p:nvSpPr>
        <p:spPr>
          <a:xfrm>
            <a:off x="0" y="2833735"/>
            <a:ext cx="9144000" cy="1765425"/>
          </a:xfrm>
          <a:custGeom>
            <a:avLst/>
            <a:gdLst>
              <a:gd name="connsiteX0" fmla="*/ 0 w 9207374"/>
              <a:gd name="connsiteY0" fmla="*/ 1765425 h 1765425"/>
              <a:gd name="connsiteX1" fmla="*/ 977774 w 9207374"/>
              <a:gd name="connsiteY1" fmla="*/ 1421394 h 1765425"/>
              <a:gd name="connsiteX2" fmla="*/ 3277354 w 9207374"/>
              <a:gd name="connsiteY2" fmla="*/ 1575303 h 1765425"/>
              <a:gd name="connsiteX3" fmla="*/ 5232903 w 9207374"/>
              <a:gd name="connsiteY3" fmla="*/ 660903 h 1765425"/>
              <a:gd name="connsiteX4" fmla="*/ 7595857 w 9207374"/>
              <a:gd name="connsiteY4" fmla="*/ 325924 h 1765425"/>
              <a:gd name="connsiteX5" fmla="*/ 9207374 w 9207374"/>
              <a:gd name="connsiteY5" fmla="*/ 0 h 176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07374" h="1765425">
                <a:moveTo>
                  <a:pt x="0" y="1765425"/>
                </a:moveTo>
                <a:cubicBezTo>
                  <a:pt x="215774" y="1609253"/>
                  <a:pt x="431548" y="1453081"/>
                  <a:pt x="977774" y="1421394"/>
                </a:cubicBezTo>
                <a:cubicBezTo>
                  <a:pt x="1524000" y="1389707"/>
                  <a:pt x="2568166" y="1702051"/>
                  <a:pt x="3277354" y="1575303"/>
                </a:cubicBezTo>
                <a:cubicBezTo>
                  <a:pt x="3986542" y="1448555"/>
                  <a:pt x="4513152" y="869133"/>
                  <a:pt x="5232903" y="660903"/>
                </a:cubicBezTo>
                <a:cubicBezTo>
                  <a:pt x="5952654" y="452673"/>
                  <a:pt x="6933445" y="436074"/>
                  <a:pt x="7595857" y="325924"/>
                </a:cubicBezTo>
                <a:cubicBezTo>
                  <a:pt x="8258269" y="215774"/>
                  <a:pt x="8732821" y="107887"/>
                  <a:pt x="9207374" y="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-9053" y="2695692"/>
            <a:ext cx="9153053" cy="2819115"/>
          </a:xfrm>
          <a:custGeom>
            <a:avLst/>
            <a:gdLst>
              <a:gd name="connsiteX0" fmla="*/ 0 w 9153053"/>
              <a:gd name="connsiteY0" fmla="*/ 1738266 h 2819115"/>
              <a:gd name="connsiteX1" fmla="*/ 2516863 w 9153053"/>
              <a:gd name="connsiteY1" fmla="*/ 2815628 h 2819115"/>
              <a:gd name="connsiteX2" fmla="*/ 4952246 w 9153053"/>
              <a:gd name="connsiteY2" fmla="*/ 2082298 h 2819115"/>
              <a:gd name="connsiteX3" fmla="*/ 8039477 w 9153053"/>
              <a:gd name="connsiteY3" fmla="*/ 2073244 h 2819115"/>
              <a:gd name="connsiteX4" fmla="*/ 9153053 w 9153053"/>
              <a:gd name="connsiteY4" fmla="*/ 0 h 281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053" h="2819115">
                <a:moveTo>
                  <a:pt x="0" y="1738266"/>
                </a:moveTo>
                <a:cubicBezTo>
                  <a:pt x="845744" y="2248277"/>
                  <a:pt x="1691489" y="2758289"/>
                  <a:pt x="2516863" y="2815628"/>
                </a:cubicBezTo>
                <a:cubicBezTo>
                  <a:pt x="3342237" y="2872967"/>
                  <a:pt x="4031810" y="2206029"/>
                  <a:pt x="4952246" y="2082298"/>
                </a:cubicBezTo>
                <a:cubicBezTo>
                  <a:pt x="5872682" y="1958567"/>
                  <a:pt x="7339343" y="2420294"/>
                  <a:pt x="8039477" y="2073244"/>
                </a:cubicBezTo>
                <a:cubicBezTo>
                  <a:pt x="8739611" y="1726194"/>
                  <a:pt x="8946332" y="863097"/>
                  <a:pt x="9153053" y="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 descr="Красный значок геолокации. | Премиум векторы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3" t="16648" r="29583" b="25589"/>
          <a:stretch>
            <a:fillRect/>
          </a:stretch>
        </p:blipFill>
        <p:spPr bwMode="auto">
          <a:xfrm>
            <a:off x="5102437" y="4956153"/>
            <a:ext cx="262410" cy="37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15827" y="5674071"/>
          <a:ext cx="3792833" cy="933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92833"/>
              </a:tblGrid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График работы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В летний период: 20.00 - 01.00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В зимний период: 18.00 - 00.00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44500"/>
                            <a:satMod val="160000"/>
                            <a:alpha val="47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487" y="5070160"/>
            <a:ext cx="506329" cy="50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 descr="деньги им черный значок PNG , денежный клипарт, значки денег, черные значки  PNG картинки и пнг рисунок для бесплатной загрузки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5" t="25063" r="12012" b="24895"/>
          <a:stretch>
            <a:fillRect/>
          </a:stretch>
        </p:blipFill>
        <p:spPr bwMode="auto">
          <a:xfrm>
            <a:off x="6975694" y="4302369"/>
            <a:ext cx="697117" cy="4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Знак и символ вектора значка директора Стола изолированные на белой задней  части Иллюстрация вектора - иллюстрации насчитывающей художничества,  директор: 1338032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0" t="13468" r="11878" b="19972"/>
          <a:stretch>
            <a:fillRect/>
          </a:stretch>
        </p:blipFill>
        <p:spPr bwMode="auto">
          <a:xfrm>
            <a:off x="2910552" y="3808117"/>
            <a:ext cx="513274" cy="4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4428" y="785923"/>
          <a:ext cx="8973878" cy="1917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6329"/>
                <a:gridCol w="1670998"/>
                <a:gridCol w="2475553"/>
                <a:gridCol w="1670998"/>
              </a:tblGrid>
              <a:tr h="27282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Затраты на заработную плату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728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Должность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З.П.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Рабочее время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Кол-во человек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28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Бухгалтер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20 000,00 ₽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Частичная занятость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28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Администратор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25 000,00 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понедельник - пятница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28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Менеджер по продажам №1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1000р/за смену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сменный график 2/2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28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Промоутер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500р/за смену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Частичная занятость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28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Итого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1" u="none" strike="noStrike" dirty="0">
                          <a:effectLst/>
                          <a:latin typeface="Century" panose="02040604050505020304" pitchFamily="18" charset="0"/>
                        </a:rPr>
                        <a:t>80 </a:t>
                      </a:r>
                      <a:r>
                        <a:rPr lang="ru-RU" sz="1800" b="1" i="1" u="none" strike="noStrike" dirty="0" smtClean="0">
                          <a:effectLst/>
                          <a:latin typeface="Century" panose="02040604050505020304" pitchFamily="18" charset="0"/>
                        </a:rPr>
                        <a:t>000 р  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5396" y="103367"/>
            <a:ext cx="38266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Финансовый </a:t>
            </a:r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план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791" y="688141"/>
            <a:ext cx="65878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Century" panose="02040604050505020304" pitchFamily="18" charset="0"/>
              </a:rPr>
              <a:t>Стартовый капитал проекта – </a:t>
            </a:r>
            <a:r>
              <a:rPr lang="ru-RU" sz="2000" b="1" i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747 600 </a:t>
            </a:r>
            <a:r>
              <a:rPr lang="ru-RU" sz="2000" b="1" i="1" dirty="0">
                <a:solidFill>
                  <a:schemeClr val="tx2"/>
                </a:solidFill>
                <a:latin typeface="Century" panose="02040604050505020304" pitchFamily="18" charset="0"/>
              </a:rPr>
              <a:t>руб</a:t>
            </a:r>
            <a:r>
              <a:rPr lang="ru-RU" sz="2000" b="1" dirty="0">
                <a:solidFill>
                  <a:schemeClr val="tx2"/>
                </a:solidFill>
                <a:latin typeface="Century" panose="02040604050505020304" pitchFamily="18" charset="0"/>
              </a:rPr>
              <a:t>.</a:t>
            </a:r>
            <a:endParaRPr lang="ru-RU" sz="2000" b="1" dirty="0">
              <a:solidFill>
                <a:schemeClr val="tx2"/>
              </a:solidFill>
              <a:latin typeface="Century" panose="02040604050505020304" pitchFamily="18" charset="0"/>
            </a:endParaRPr>
          </a:p>
          <a:p>
            <a:r>
              <a:rPr lang="ru-RU" sz="2000" dirty="0">
                <a:solidFill>
                  <a:schemeClr val="tx2"/>
                </a:solidFill>
                <a:latin typeface="Century" panose="02040604050505020304" pitchFamily="18" charset="0"/>
              </a:rPr>
              <a:t>Источник финансирования – </a:t>
            </a:r>
            <a:r>
              <a:rPr lang="ru-RU" sz="2000" dirty="0" smtClean="0">
                <a:solidFill>
                  <a:schemeClr val="tx2"/>
                </a:solidFill>
                <a:latin typeface="Century" panose="02040604050505020304" pitchFamily="18" charset="0"/>
              </a:rPr>
              <a:t>собственные </a:t>
            </a:r>
            <a:r>
              <a:rPr lang="ru-RU" sz="2000" dirty="0" smtClean="0">
                <a:solidFill>
                  <a:schemeClr val="tx2"/>
                </a:solidFill>
                <a:latin typeface="Century" panose="02040604050505020304" pitchFamily="18" charset="0"/>
              </a:rPr>
              <a:t>средства</a:t>
            </a:r>
            <a:r>
              <a:rPr lang="ru-RU" sz="2000" dirty="0" smtClean="0">
                <a:solidFill>
                  <a:schemeClr val="tx2"/>
                </a:solidFill>
                <a:latin typeface="Century" panose="020406040505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17461" y="1396027"/>
          <a:ext cx="8518992" cy="2752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11191"/>
                <a:gridCol w="1907801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Ежемесячные расходы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cPr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СТАТЬЯ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ЦЕНА, РУБ.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Аренда площади торгового центра 120 м</a:t>
                      </a:r>
                      <a:r>
                        <a:rPr lang="ru-RU" sz="1600" u="none" strike="noStrike" baseline="30000" dirty="0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75 000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4298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Заработная плата и страховые отчисления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Century" panose="02040604050505020304" pitchFamily="18" charset="0"/>
                        </a:rPr>
                        <a:t>80 000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Амортизация оборудования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Century" panose="02040604050505020304" pitchFamily="18" charset="0"/>
                        </a:rPr>
                        <a:t>20 </a:t>
                      </a:r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Реклама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20 000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Права проката фильмов (42 </a:t>
                      </a:r>
                      <a:r>
                        <a:rPr lang="ru-RU" sz="1600" u="none" strike="noStrike" dirty="0" err="1">
                          <a:effectLst/>
                          <a:latin typeface="Century" panose="02040604050505020304" pitchFamily="18" charset="0"/>
                        </a:rPr>
                        <a:t>шт</a:t>
                      </a:r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161 000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Коммунальные услуги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2 000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Прочее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2 000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Итого: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342 000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Century" panose="02040604050505020304" pitchFamily="18" charset="0"/>
                        </a:rPr>
                        <a:t>Итого в год: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  <a:latin typeface="Century" panose="02040604050505020304" pitchFamily="18" charset="0"/>
                        </a:rPr>
                        <a:t>3 924 000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65852" y="4186150"/>
          <a:ext cx="8437906" cy="835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3548"/>
                <a:gridCol w="2785719"/>
                <a:gridCol w="2018639"/>
              </a:tblGrid>
              <a:tr h="5524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Общие расходы за год, руб.(с уплатой налогов)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Общие доходы за год,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Прибыль за год,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/>
                </a:tc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6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 173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 800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 smtClean="0">
                          <a:effectLst/>
                          <a:latin typeface="Century" panose="02040604050505020304" pitchFamily="18" charset="0"/>
                        </a:rPr>
                        <a:t>7</a:t>
                      </a:r>
                      <a:r>
                        <a:rPr lang="ru-RU" sz="1800" u="none" strike="noStrike" baseline="0" dirty="0" smtClean="0">
                          <a:effectLst/>
                          <a:latin typeface="Century" panose="02040604050505020304" pitchFamily="18" charset="0"/>
                        </a:rPr>
                        <a:t> 509</a:t>
                      </a:r>
                      <a:r>
                        <a:rPr lang="ru-RU" sz="1800" u="none" strike="noStrike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1 </a:t>
                      </a:r>
                      <a:r>
                        <a:rPr lang="ru-RU" sz="1800" u="none" strike="noStrike" dirty="0" smtClean="0">
                          <a:effectLst/>
                          <a:latin typeface="Century" panose="02040604050505020304" pitchFamily="18" charset="0"/>
                        </a:rPr>
                        <a:t>335</a:t>
                      </a:r>
                      <a:r>
                        <a:rPr lang="ru-RU" sz="1800" u="none" strike="noStrike" baseline="0" dirty="0" smtClean="0">
                          <a:effectLst/>
                          <a:latin typeface="Century" panose="02040604050505020304" pitchFamily="18" charset="0"/>
                        </a:rPr>
                        <a:t> 2</a:t>
                      </a:r>
                      <a:r>
                        <a:rPr lang="ru-RU" sz="1800" u="none" strike="noStrike" dirty="0" smtClean="0">
                          <a:effectLst/>
                          <a:latin typeface="Century" panose="02040604050505020304" pitchFamily="18" charset="0"/>
                        </a:rPr>
                        <a:t>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20164" y="5514652"/>
            <a:ext cx="9194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" panose="02040604050505020304" pitchFamily="18" charset="0"/>
              </a:rPr>
              <a:t>Сумма </a:t>
            </a:r>
            <a:r>
              <a:rPr lang="ru-RU" sz="2000" dirty="0" smtClean="0">
                <a:latin typeface="Century" panose="02040604050505020304" pitchFamily="18" charset="0"/>
              </a:rPr>
              <a:t>налога по УСН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>
                <a:latin typeface="Century" panose="02040604050505020304" pitchFamily="18" charset="0"/>
              </a:rPr>
              <a:t>в месяц </a:t>
            </a:r>
            <a:r>
              <a:rPr lang="ru-RU" sz="2000" dirty="0" smtClean="0">
                <a:latin typeface="Century" panose="02040604050505020304" pitchFamily="18" charset="0"/>
              </a:rPr>
              <a:t>(20% </a:t>
            </a:r>
            <a:r>
              <a:rPr lang="ru-RU" sz="2000" dirty="0">
                <a:latin typeface="Century" panose="02040604050505020304" pitchFamily="18" charset="0"/>
              </a:rPr>
              <a:t>от дохода) составляет </a:t>
            </a:r>
            <a:r>
              <a:rPr lang="ru-RU" sz="2000" b="1" dirty="0"/>
              <a:t>≈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smtClean="0">
                <a:latin typeface="Century" panose="02040604050505020304" pitchFamily="18" charset="0"/>
              </a:rPr>
              <a:t>78 750 </a:t>
            </a:r>
            <a:r>
              <a:rPr lang="ru-RU" sz="2000" dirty="0">
                <a:latin typeface="Century" panose="02040604050505020304" pitchFamily="18" charset="0"/>
              </a:rPr>
              <a:t>руб.</a:t>
            </a:r>
            <a:endParaRPr lang="ru-RU" sz="2000" dirty="0">
              <a:latin typeface="Century" panose="020406040505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 rot="10800000">
            <a:off x="-50241" y="5174340"/>
            <a:ext cx="9194241" cy="340312"/>
          </a:xfrm>
          <a:custGeom>
            <a:avLst/>
            <a:gdLst>
              <a:gd name="connsiteX0" fmla="*/ 0 w 9194241"/>
              <a:gd name="connsiteY0" fmla="*/ 269947 h 340312"/>
              <a:gd name="connsiteX1" fmla="*/ 944545 w 9194241"/>
              <a:gd name="connsiteY1" fmla="*/ 28786 h 340312"/>
              <a:gd name="connsiteX2" fmla="*/ 4793063 w 9194241"/>
              <a:gd name="connsiteY2" fmla="*/ 340285 h 340312"/>
              <a:gd name="connsiteX3" fmla="*/ 6993652 w 9194241"/>
              <a:gd name="connsiteY3" fmla="*/ 8690 h 340312"/>
              <a:gd name="connsiteX4" fmla="*/ 9194241 w 9194241"/>
              <a:gd name="connsiteY4" fmla="*/ 129270 h 34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41" h="340312">
                <a:moveTo>
                  <a:pt x="0" y="269947"/>
                </a:moveTo>
                <a:cubicBezTo>
                  <a:pt x="72850" y="143505"/>
                  <a:pt x="145701" y="17063"/>
                  <a:pt x="944545" y="28786"/>
                </a:cubicBezTo>
                <a:cubicBezTo>
                  <a:pt x="1743389" y="40509"/>
                  <a:pt x="3784879" y="343634"/>
                  <a:pt x="4793063" y="340285"/>
                </a:cubicBezTo>
                <a:cubicBezTo>
                  <a:pt x="5801247" y="336936"/>
                  <a:pt x="6260122" y="43859"/>
                  <a:pt x="6993652" y="8690"/>
                </a:cubicBezTo>
                <a:cubicBezTo>
                  <a:pt x="7727182" y="-26479"/>
                  <a:pt x="8460711" y="51395"/>
                  <a:pt x="9194241" y="12927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-20163" y="5125974"/>
            <a:ext cx="9194241" cy="340312"/>
          </a:xfrm>
          <a:custGeom>
            <a:avLst/>
            <a:gdLst>
              <a:gd name="connsiteX0" fmla="*/ 0 w 9194241"/>
              <a:gd name="connsiteY0" fmla="*/ 269947 h 340312"/>
              <a:gd name="connsiteX1" fmla="*/ 944545 w 9194241"/>
              <a:gd name="connsiteY1" fmla="*/ 28786 h 340312"/>
              <a:gd name="connsiteX2" fmla="*/ 4793063 w 9194241"/>
              <a:gd name="connsiteY2" fmla="*/ 340285 h 340312"/>
              <a:gd name="connsiteX3" fmla="*/ 6993652 w 9194241"/>
              <a:gd name="connsiteY3" fmla="*/ 8690 h 340312"/>
              <a:gd name="connsiteX4" fmla="*/ 9194241 w 9194241"/>
              <a:gd name="connsiteY4" fmla="*/ 129270 h 34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41" h="340312">
                <a:moveTo>
                  <a:pt x="0" y="269947"/>
                </a:moveTo>
                <a:cubicBezTo>
                  <a:pt x="72850" y="143505"/>
                  <a:pt x="145701" y="17063"/>
                  <a:pt x="944545" y="28786"/>
                </a:cubicBezTo>
                <a:cubicBezTo>
                  <a:pt x="1743389" y="40509"/>
                  <a:pt x="3784879" y="343634"/>
                  <a:pt x="4793063" y="340285"/>
                </a:cubicBezTo>
                <a:cubicBezTo>
                  <a:pt x="5801247" y="336936"/>
                  <a:pt x="6260122" y="43859"/>
                  <a:pt x="6993652" y="8690"/>
                </a:cubicBezTo>
                <a:cubicBezTo>
                  <a:pt x="7727182" y="-26479"/>
                  <a:pt x="8460711" y="51395"/>
                  <a:pt x="9194241" y="12927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 rot="10800000">
            <a:off x="-20163" y="5996498"/>
            <a:ext cx="9194241" cy="340312"/>
          </a:xfrm>
          <a:custGeom>
            <a:avLst/>
            <a:gdLst>
              <a:gd name="connsiteX0" fmla="*/ 0 w 9194241"/>
              <a:gd name="connsiteY0" fmla="*/ 269947 h 340312"/>
              <a:gd name="connsiteX1" fmla="*/ 944545 w 9194241"/>
              <a:gd name="connsiteY1" fmla="*/ 28786 h 340312"/>
              <a:gd name="connsiteX2" fmla="*/ 4793063 w 9194241"/>
              <a:gd name="connsiteY2" fmla="*/ 340285 h 340312"/>
              <a:gd name="connsiteX3" fmla="*/ 6993652 w 9194241"/>
              <a:gd name="connsiteY3" fmla="*/ 8690 h 340312"/>
              <a:gd name="connsiteX4" fmla="*/ 9194241 w 9194241"/>
              <a:gd name="connsiteY4" fmla="*/ 129270 h 34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41" h="340312">
                <a:moveTo>
                  <a:pt x="0" y="269947"/>
                </a:moveTo>
                <a:cubicBezTo>
                  <a:pt x="72850" y="143505"/>
                  <a:pt x="145701" y="17063"/>
                  <a:pt x="944545" y="28786"/>
                </a:cubicBezTo>
                <a:cubicBezTo>
                  <a:pt x="1743389" y="40509"/>
                  <a:pt x="3784879" y="343634"/>
                  <a:pt x="4793063" y="340285"/>
                </a:cubicBezTo>
                <a:cubicBezTo>
                  <a:pt x="5801247" y="336936"/>
                  <a:pt x="6260122" y="43859"/>
                  <a:pt x="6993652" y="8690"/>
                </a:cubicBezTo>
                <a:cubicBezTo>
                  <a:pt x="7727182" y="-26479"/>
                  <a:pt x="8460711" y="51395"/>
                  <a:pt x="9194241" y="12927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-20163" y="5998201"/>
            <a:ext cx="9194241" cy="340312"/>
          </a:xfrm>
          <a:custGeom>
            <a:avLst/>
            <a:gdLst>
              <a:gd name="connsiteX0" fmla="*/ 0 w 9194241"/>
              <a:gd name="connsiteY0" fmla="*/ 269947 h 340312"/>
              <a:gd name="connsiteX1" fmla="*/ 944545 w 9194241"/>
              <a:gd name="connsiteY1" fmla="*/ 28786 h 340312"/>
              <a:gd name="connsiteX2" fmla="*/ 4793063 w 9194241"/>
              <a:gd name="connsiteY2" fmla="*/ 340285 h 340312"/>
              <a:gd name="connsiteX3" fmla="*/ 6993652 w 9194241"/>
              <a:gd name="connsiteY3" fmla="*/ 8690 h 340312"/>
              <a:gd name="connsiteX4" fmla="*/ 9194241 w 9194241"/>
              <a:gd name="connsiteY4" fmla="*/ 129270 h 34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41" h="340312">
                <a:moveTo>
                  <a:pt x="0" y="269947"/>
                </a:moveTo>
                <a:cubicBezTo>
                  <a:pt x="72850" y="143505"/>
                  <a:pt x="145701" y="17063"/>
                  <a:pt x="944545" y="28786"/>
                </a:cubicBezTo>
                <a:cubicBezTo>
                  <a:pt x="1743389" y="40509"/>
                  <a:pt x="3784879" y="343634"/>
                  <a:pt x="4793063" y="340285"/>
                </a:cubicBezTo>
                <a:cubicBezTo>
                  <a:pt x="5801247" y="336936"/>
                  <a:pt x="6260122" y="43859"/>
                  <a:pt x="6993652" y="8690"/>
                </a:cubicBezTo>
                <a:cubicBezTo>
                  <a:pt x="7727182" y="-26479"/>
                  <a:pt x="8460711" y="51395"/>
                  <a:pt x="9194241" y="129270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2" y="-9"/>
          <a:ext cx="9144001" cy="6858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0125"/>
                <a:gridCol w="1906568"/>
                <a:gridCol w="1580445"/>
                <a:gridCol w="1266863"/>
              </a:tblGrid>
              <a:tr h="24680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Статья расходов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Товар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Цена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Количество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Century" panose="02040604050505020304" pitchFamily="18" charset="0"/>
                        </a:rPr>
                        <a:t>Техника </a:t>
                      </a:r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для трансляции фильмов (с поддержкой 3d);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4936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Проектор портативный </a:t>
                      </a:r>
                      <a:r>
                        <a:rPr lang="ru-RU" sz="1400" u="none" strike="noStrike" dirty="0" err="1">
                          <a:effectLst/>
                          <a:latin typeface="Century" panose="02040604050505020304" pitchFamily="18" charset="0"/>
                        </a:rPr>
                        <a:t>Wanbo</a:t>
                      </a:r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 X1 </a:t>
                      </a:r>
                      <a:r>
                        <a:rPr lang="ru-RU" sz="1400" u="none" strike="noStrike" dirty="0" err="1">
                          <a:effectLst/>
                          <a:latin typeface="Century" panose="02040604050505020304" pitchFamily="18" charset="0"/>
                        </a:rPr>
                        <a:t>Max</a:t>
                      </a:r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, 1080P, 4K </a:t>
                      </a:r>
                      <a:r>
                        <a:rPr lang="ru-RU" sz="1400" u="none" strike="noStrike" dirty="0" err="1">
                          <a:effectLst/>
                          <a:latin typeface="Century" panose="02040604050505020304" pitchFamily="18" charset="0"/>
                        </a:rPr>
                        <a:t>support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15 990,00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31 980,00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Акустическая система 5.1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7 145,00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7 145,00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Ноутбук </a:t>
                      </a:r>
                      <a:r>
                        <a:rPr lang="en-US" sz="1400" u="none" strike="noStrike" dirty="0">
                          <a:effectLst/>
                          <a:latin typeface="Century" panose="02040604050505020304" pitchFamily="18" charset="0"/>
                        </a:rPr>
                        <a:t>HUAWEI </a:t>
                      </a:r>
                      <a:r>
                        <a:rPr lang="en-US" sz="1400" u="none" strike="noStrike" dirty="0" err="1">
                          <a:effectLst/>
                          <a:latin typeface="Century" panose="02040604050505020304" pitchFamily="18" charset="0"/>
                        </a:rPr>
                        <a:t>MateBook</a:t>
                      </a:r>
                      <a:r>
                        <a:rPr lang="en-US" sz="1400" u="none" strike="noStrike" dirty="0">
                          <a:effectLst/>
                          <a:latin typeface="Century" panose="02040604050505020304" pitchFamily="18" charset="0"/>
                        </a:rPr>
                        <a:t> D 15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44 429,00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44 429,00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Сетевой фильтр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672,00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2 688,00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Прокат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 фильмов (полгода)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От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 15 000 </a:t>
                      </a:r>
                      <a:r>
                        <a:rPr lang="ru-RU" sz="1400" u="none" strike="noStrike" dirty="0" smtClean="0">
                          <a:effectLst/>
                          <a:latin typeface="Century" panose="02040604050505020304" pitchFamily="18" charset="0"/>
                        </a:rPr>
                        <a:t>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Интерьер и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 внутренняя отделка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 hMerge="1">
                  <a:tcPr marL="4886" marR="4886" marT="4886" marB="0" anchor="b"/>
                </a:tc>
                <a:tc hMerge="1">
                  <a:tcPr marL="4886" marR="4886" marT="4886" marB="0" anchor="b"/>
                </a:tc>
                <a:tc hMerge="1"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  <a:latin typeface="Century" panose="02040604050505020304" pitchFamily="18" charset="0"/>
                        </a:rPr>
                        <a:t>Электрогирлянда</a:t>
                      </a:r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 интерьерная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372,00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1 860,00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Гирлянда штора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899,00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3 596,00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Аппараты для попкорна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11 871,00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23 742,00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Диван прямой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7 778,00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31 112,00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Бескаркасный пуф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2 337,00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46 740,00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Вешалка напольная для одежды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1 099,00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4 396,00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Исскуственное покрытие "Трава"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300,00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30 000,00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12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Сферический шатер SPHERE RT50D8, 35 человек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308 000,00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308 000,00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Барное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</a:rPr>
                        <a:t> оборудование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 hMerge="1">
                  <a:tcPr marL="4886" marR="4886" marT="4886" marB="0" anchor="b"/>
                </a:tc>
                <a:tc hMerge="1">
                  <a:tcPr marL="4886" marR="4886" marT="4886" marB="0" anchor="b"/>
                </a:tc>
                <a:tc hMerge="1">
                  <a:tcPr marL="4886" marR="4886" marT="4886" marB="0" anchor="b"/>
                </a:tc>
              </a:tr>
              <a:tr h="2412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Стойка Твист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106 197,00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106 197,00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Шкаф холодильный барный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18 663,00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37 326,00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Барный набор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25 000,00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25 000,00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Стол журнальный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1 637,00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6 548,00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12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Профессиональная кофемашина </a:t>
                      </a:r>
                      <a:r>
                        <a:rPr lang="en-US" sz="1400" u="none" strike="noStrike">
                          <a:effectLst/>
                          <a:latin typeface="Century" panose="02040604050505020304" pitchFamily="18" charset="0"/>
                        </a:rPr>
                        <a:t>JASSE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10 000,00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10 000,00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Барные стулья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2 298,00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6 894,00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246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Официальная форма( 10 человек)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" panose="02040604050505020304" pitchFamily="18" charset="0"/>
                        </a:rPr>
                        <a:t>15 000,00 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Century" panose="02040604050505020304" pitchFamily="18" charset="0"/>
                        </a:rPr>
                        <a:t>15 000,00 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</a:tr>
              <a:tr h="457865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2000" b="1" u="none" strike="noStrike" dirty="0">
                          <a:effectLst/>
                          <a:latin typeface="Century" panose="02040604050505020304" pitchFamily="18" charset="0"/>
                        </a:rPr>
                        <a:t>747 </a:t>
                      </a:r>
                      <a:r>
                        <a:rPr lang="ru-RU" sz="2000" b="1" u="none" strike="noStrike" dirty="0" smtClean="0">
                          <a:effectLst/>
                          <a:latin typeface="Century" panose="02040604050505020304" pitchFamily="18" charset="0"/>
                        </a:rPr>
                        <a:t>600,00 </a:t>
                      </a:r>
                      <a:r>
                        <a:rPr lang="ru-RU" sz="2000" b="1" u="none" strike="noStrike" dirty="0">
                          <a:effectLst/>
                          <a:latin typeface="Century" panose="02040604050505020304" pitchFamily="18" charset="0"/>
                        </a:rPr>
                        <a:t>₽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4886" marR="4886" marT="4886" marB="0" anchor="b"/>
                </a:tc>
                <a:tc hMerge="1">
                  <a:tcPr marL="4886" marR="4886" marT="4886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4595" y="108192"/>
            <a:ext cx="7113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</a:rPr>
              <a:t>Оценка </a:t>
            </a:r>
            <a:r>
              <a:rPr lang="ru-RU" sz="3200" b="1" dirty="0" smtClean="0">
                <a:solidFill>
                  <a:schemeClr val="tx2"/>
                </a:solidFill>
                <a:latin typeface="Century" panose="02040604050505020304" pitchFamily="18" charset="0"/>
              </a:rPr>
              <a:t>эффективности проекта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97" t="27762" r="23754" b="63708"/>
          <a:stretch>
            <a:fillRect/>
          </a:stretch>
        </p:blipFill>
        <p:spPr bwMode="auto">
          <a:xfrm>
            <a:off x="7154426" y="3136775"/>
            <a:ext cx="1486418" cy="110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92" t="52962" r="16842" b="43297"/>
          <a:stretch>
            <a:fillRect/>
          </a:stretch>
        </p:blipFill>
        <p:spPr bwMode="auto">
          <a:xfrm>
            <a:off x="3959051" y="743578"/>
            <a:ext cx="4681793" cy="51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69" t="59487" r="24503" b="34213"/>
          <a:stretch>
            <a:fillRect/>
          </a:stretch>
        </p:blipFill>
        <p:spPr bwMode="auto">
          <a:xfrm>
            <a:off x="6126090" y="1871170"/>
            <a:ext cx="2514754" cy="91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7973" y="187117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Century" panose="02040604050505020304" pitchFamily="18" charset="0"/>
              </a:rPr>
              <a:t>Основные </a:t>
            </a:r>
            <a:r>
              <a:rPr lang="ru-RU" sz="2800" dirty="0" smtClean="0">
                <a:latin typeface="Century" panose="02040604050505020304" pitchFamily="18" charset="0"/>
              </a:rPr>
              <a:t>показатели</a:t>
            </a:r>
            <a:endParaRPr lang="ru-RU" sz="2800" dirty="0" smtClean="0">
              <a:latin typeface="Century" panose="02040604050505020304" pitchFamily="18" charset="0"/>
            </a:endParaRPr>
          </a:p>
          <a:p>
            <a:r>
              <a:rPr lang="ru-RU" sz="2800" dirty="0" smtClean="0">
                <a:latin typeface="Century" panose="02040604050505020304" pitchFamily="18" charset="0"/>
              </a:rPr>
              <a:t>эффективности </a:t>
            </a:r>
            <a:r>
              <a:rPr lang="ru-RU" sz="2800" dirty="0">
                <a:latin typeface="Century" panose="02040604050505020304" pitchFamily="18" charset="0"/>
              </a:rPr>
              <a:t>проекта</a:t>
            </a:r>
            <a:endParaRPr lang="ru-RU" sz="2800" dirty="0">
              <a:latin typeface="Century" panose="020406040505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32696" y="3033582"/>
          <a:ext cx="5413007" cy="3086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44688"/>
                <a:gridCol w="1268319"/>
              </a:tblGrid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Срок окупаемости (</a:t>
                      </a:r>
                      <a:r>
                        <a:rPr lang="en-US" sz="2000" u="none" strike="noStrike" dirty="0">
                          <a:effectLst/>
                          <a:latin typeface="Century" panose="02040604050505020304" pitchFamily="18" charset="0"/>
                        </a:rPr>
                        <a:t>PP), </a:t>
                      </a:r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мес.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u="none" strike="noStrike">
                          <a:effectLst/>
                          <a:latin typeface="Century" panose="02040604050505020304" pitchFamily="18" charset="0"/>
                        </a:rPr>
                        <a:t>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Дисконтированный срок (</a:t>
                      </a:r>
                      <a:r>
                        <a:rPr lang="en-US" sz="2000" u="none" strike="noStrike" dirty="0">
                          <a:effectLst/>
                          <a:latin typeface="Century" panose="02040604050505020304" pitchFamily="18" charset="0"/>
                        </a:rPr>
                        <a:t>DPP), </a:t>
                      </a:r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мес.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u="none" strike="noStrike">
                          <a:effectLst/>
                          <a:latin typeface="Century" panose="02040604050505020304" pitchFamily="18" charset="0"/>
                        </a:rPr>
                        <a:t>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Чистая приведенная стоимость (NPV),руб.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u="none" strike="noStrike">
                          <a:effectLst/>
                          <a:latin typeface="Century" panose="02040604050505020304" pitchFamily="18" charset="0"/>
                        </a:rPr>
                        <a:t>564 564,10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Коэффициент рентабельности инвестиций (</a:t>
                      </a:r>
                      <a:r>
                        <a:rPr lang="en-US" sz="2000" u="none" strike="noStrike" dirty="0">
                          <a:effectLst/>
                          <a:latin typeface="Century" panose="02040604050505020304" pitchFamily="18" charset="0"/>
                        </a:rPr>
                        <a:t>ROS), 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71,40%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Внутренняя норма прибыли (</a:t>
                      </a:r>
                      <a:r>
                        <a:rPr lang="en-US" sz="2000" u="none" strike="noStrike" dirty="0">
                          <a:effectLst/>
                          <a:latin typeface="Century" panose="02040604050505020304" pitchFamily="18" charset="0"/>
                        </a:rPr>
                        <a:t>IRR), 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36,70%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Century" panose="02040604050505020304" pitchFamily="18" charset="0"/>
                        </a:rPr>
                        <a:t>Индекс доходности (</a:t>
                      </a:r>
                      <a:r>
                        <a:rPr lang="en-US" sz="2000" u="none" strike="noStrike">
                          <a:effectLst/>
                          <a:latin typeface="Century" panose="02040604050505020304" pitchFamily="18" charset="0"/>
                        </a:rPr>
                        <a:t>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u="none" strike="noStrike" dirty="0">
                          <a:effectLst/>
                          <a:latin typeface="Century" panose="02040604050505020304" pitchFamily="18" charset="0"/>
                        </a:rPr>
                        <a:t>0,76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6350" marR="6350" marT="6350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lumMod val="0"/>
                            <a:lumOff val="10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1967" y="249572"/>
            <a:ext cx="8061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Century" panose="02040604050505020304" pitchFamily="18" charset="0"/>
                <a:ea typeface="Calibri" panose="020F0502020204030204"/>
              </a:rPr>
              <a:t>Оценка эффективности проекта (риски)</a:t>
            </a:r>
            <a:endParaRPr lang="ru-RU" sz="3200" b="1" dirty="0">
              <a:solidFill>
                <a:schemeClr val="tx2"/>
              </a:solidFill>
              <a:latin typeface="Century" panose="020406040505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271305" y="0"/>
            <a:ext cx="8882743" cy="4350936"/>
          </a:xfrm>
          <a:custGeom>
            <a:avLst/>
            <a:gdLst>
              <a:gd name="connsiteX0" fmla="*/ 0 w 8882743"/>
              <a:gd name="connsiteY0" fmla="*/ 0 h 3768379"/>
              <a:gd name="connsiteX1" fmla="*/ 532563 w 8882743"/>
              <a:gd name="connsiteY1" fmla="*/ 723482 h 3768379"/>
              <a:gd name="connsiteX2" fmla="*/ 2924071 w 8882743"/>
              <a:gd name="connsiteY2" fmla="*/ 944546 h 3768379"/>
              <a:gd name="connsiteX3" fmla="*/ 4602146 w 8882743"/>
              <a:gd name="connsiteY3" fmla="*/ 964642 h 3768379"/>
              <a:gd name="connsiteX4" fmla="*/ 4953838 w 8882743"/>
              <a:gd name="connsiteY4" fmla="*/ 2723104 h 3768379"/>
              <a:gd name="connsiteX5" fmla="*/ 5496449 w 8882743"/>
              <a:gd name="connsiteY5" fmla="*/ 3305908 h 3768379"/>
              <a:gd name="connsiteX6" fmla="*/ 6330462 w 8882743"/>
              <a:gd name="connsiteY6" fmla="*/ 3768132 h 3768379"/>
              <a:gd name="connsiteX7" fmla="*/ 8450664 w 8882743"/>
              <a:gd name="connsiteY7" fmla="*/ 3245618 h 3768379"/>
              <a:gd name="connsiteX8" fmla="*/ 8882743 w 8882743"/>
              <a:gd name="connsiteY8" fmla="*/ 2642717 h 376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82743" h="3768379">
                <a:moveTo>
                  <a:pt x="0" y="0"/>
                </a:moveTo>
                <a:cubicBezTo>
                  <a:pt x="22609" y="283029"/>
                  <a:pt x="45218" y="566058"/>
                  <a:pt x="532563" y="723482"/>
                </a:cubicBezTo>
                <a:cubicBezTo>
                  <a:pt x="1019908" y="880906"/>
                  <a:pt x="2245807" y="904353"/>
                  <a:pt x="2924071" y="944546"/>
                </a:cubicBezTo>
                <a:cubicBezTo>
                  <a:pt x="3602335" y="984739"/>
                  <a:pt x="4263852" y="668216"/>
                  <a:pt x="4602146" y="964642"/>
                </a:cubicBezTo>
                <a:cubicBezTo>
                  <a:pt x="4940440" y="1261068"/>
                  <a:pt x="4804788" y="2332893"/>
                  <a:pt x="4953838" y="2723104"/>
                </a:cubicBezTo>
                <a:cubicBezTo>
                  <a:pt x="5102888" y="3113315"/>
                  <a:pt x="5267012" y="3131737"/>
                  <a:pt x="5496449" y="3305908"/>
                </a:cubicBezTo>
                <a:cubicBezTo>
                  <a:pt x="5725886" y="3480079"/>
                  <a:pt x="5838093" y="3778180"/>
                  <a:pt x="6330462" y="3768132"/>
                </a:cubicBezTo>
                <a:cubicBezTo>
                  <a:pt x="6822831" y="3758084"/>
                  <a:pt x="8025284" y="3433187"/>
                  <a:pt x="8450664" y="3245618"/>
                </a:cubicBezTo>
                <a:cubicBezTo>
                  <a:pt x="8876044" y="3058049"/>
                  <a:pt x="8879393" y="2850383"/>
                  <a:pt x="8882743" y="2642717"/>
                </a:cubicBezTo>
              </a:path>
            </a:pathLst>
          </a:cu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0" y="982885"/>
          <a:ext cx="9144000" cy="2827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6965"/>
                <a:gridCol w="2947035"/>
              </a:tblGrid>
              <a:tr h="39032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1" u="none" strike="noStrike" dirty="0">
                          <a:effectLst/>
                          <a:latin typeface="Century" panose="02040604050505020304" pitchFamily="18" charset="0"/>
                        </a:rPr>
                        <a:t>Преимущества кинотеатра под открытым небом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3000">
                          <a:schemeClr val="accent1">
                            <a:tint val="44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>
                          <a:effectLst/>
                          <a:latin typeface="Century" panose="02040604050505020304" pitchFamily="18" charset="0"/>
                        </a:rPr>
                        <a:t>Недостатки кинотеатра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востребованное направление в индустрии развлечений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Century" panose="02040604050505020304" pitchFamily="18" charset="0"/>
                        </a:rPr>
                        <a:t>работа ночью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9032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возможность дополнительного заработка за счёт сдачи в аренду площадки в нерабочее время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высокая стоимость проката фильмов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9032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небольшой объём капиталовложений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сложность аренды крыши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3159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диверсификация бизнеса за счет альтернатив использования коммерческого пространства. предоставление услуг «в нагрузку» можно выйти на рентабельность до 50%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риски окупаемости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141" marR="5141" marT="5141" marB="0"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0" y="4110293"/>
          <a:ext cx="9144000" cy="1884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4530"/>
                <a:gridCol w="4529470"/>
              </a:tblGrid>
              <a:tr h="33263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>
                          <a:effectLst/>
                          <a:latin typeface="Century" panose="02040604050505020304" pitchFamily="18" charset="0"/>
                        </a:rPr>
                        <a:t>Возможные риски</a:t>
                      </a:r>
                      <a:endParaRPr lang="ru-RU" sz="2000" b="0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Century" panose="02040604050505020304" pitchFamily="18" charset="0"/>
                        </a:rPr>
                        <a:t>Мероприятия </a:t>
                      </a:r>
                      <a:r>
                        <a:rPr lang="ru-RU" sz="1800" i="1" u="none" strike="noStrike" dirty="0">
                          <a:effectLst/>
                          <a:latin typeface="Century" panose="02040604050505020304" pitchFamily="18" charset="0"/>
                        </a:rPr>
                        <a:t>по </a:t>
                      </a:r>
                      <a:r>
                        <a:rPr lang="ru-RU" sz="1800" i="1" u="none" strike="noStrike" dirty="0" smtClean="0">
                          <a:effectLst/>
                          <a:latin typeface="Century" panose="02040604050505020304" pitchFamily="18" charset="0"/>
                        </a:rPr>
                        <a:t>совершенствованию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32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неправильный подбор фильмов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проведение опросов в социальных сетях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32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риски «простоя»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создание акций, скидок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32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риски низкого спроса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повышение уровня и качества рекламы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32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Century" panose="02040604050505020304" pitchFamily="18" charset="0"/>
                        </a:rPr>
                        <a:t>конкуренция со стороны обычных кинозалов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Century" panose="02040604050505020304" pitchFamily="18" charset="0"/>
                        </a:rPr>
                        <a:t>демонстрация преимуществ и универсальность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5562" marR="5562" marT="5562" marB="0" anchor="b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51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6816</Words>
  <Application>WPS Presentation</Application>
  <PresentationFormat>Экран (4:3)</PresentationFormat>
  <Paragraphs>685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Century</vt:lpstr>
      <vt:lpstr>Nyala</vt:lpstr>
      <vt:lpstr>Calibri</vt:lpstr>
      <vt:lpstr>Microsoft YaHei</vt:lpstr>
      <vt:lpstr>Arial Unicode MS</vt:lpstr>
      <vt:lpstr>Calibri Light</vt:lpstr>
      <vt:lpstr>Calibri</vt:lpstr>
      <vt:lpstr>Тема Office</vt:lpstr>
      <vt:lpstr>«Крыша 64»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ralim</cp:lastModifiedBy>
  <cp:revision>45</cp:revision>
  <dcterms:created xsi:type="dcterms:W3CDTF">2021-09-20T10:42:00Z</dcterms:created>
  <dcterms:modified xsi:type="dcterms:W3CDTF">2023-11-28T16:22:10Z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C2B75096B5F045AC8961B6AE7AA741EC_12</vt:lpwstr>
  </property>
  <property fmtid="{D5CDD505-2E9C-101B-9397-08002B2CF9AE}" pid="3" name="KSOProductBuildVer">
    <vt:lpwstr>1049-12.2.0.13306</vt:lpwstr>
  </property>
</Properties>
</file>