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PV1RMW/ev5oW2LScnIeNkt+bz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739D76D-B622-4D07-819C-458A2DC12508}">
  <a:tblStyle styleId="{E739D76D-B622-4D07-819C-458A2DC1250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CBA2BFCE-D812-4AF3-9532-7C95C4E8F887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chemeClr val="accent5">
              <a:alpha val="20000"/>
            </a:schemeClr>
          </a:solidFill>
        </a:fill>
      </a:tcStyle>
    </a:band1H>
    <a:band2H>
      <a:tcTxStyle b="off" i="off"/>
    </a:band2H>
    <a:band1V>
      <a:tcTxStyle b="off" i="off"/>
      <a:tcStyle>
        <a:fill>
          <a:solidFill>
            <a:schemeClr val="accent5">
              <a:alpha val="20000"/>
            </a:schemeClr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tcBdr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07" name="Google Shape;20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Маркетинговое агентство Past Present Future, специализирующееся на прогнозировании продаж в разных отраслях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Отсутствие полного представления положения своей компании после предложенных методов продвижения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Статистика компаний, которые не доверяют маркетинговым агентствам из-за неоправданных ожиданий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"/>
          <p:cNvSpPr txBox="1"/>
          <p:nvPr/>
        </p:nvSpPr>
        <p:spPr>
          <a:xfrm>
            <a:off x="990599" y="1978025"/>
            <a:ext cx="10719047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Представление о положении компании после </a:t>
            </a:r>
            <a:b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использования определенных маркетинговых </a:t>
            </a:r>
            <a:b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инструментов, влияния на репутацию компании, прогнозирование продаж.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Компании с малоэффективной стратегий продвижения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"/>
          <p:cNvSpPr txBox="1"/>
          <p:nvPr/>
        </p:nvSpPr>
        <p:spPr>
          <a:xfrm>
            <a:off x="569600" y="1652100"/>
            <a:ext cx="1181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Высококачественные, разноплановые маркетинговые услуги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Узнаваемость бренда, повышение охватов, увеличение конверсии в покупку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Определение потребностей-Предложение услуг-Разработка плана-</a:t>
            </a:r>
            <a:b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Прогнозирование-Реализация плана-Мониторинг и анализ результатов-</a:t>
            </a:r>
            <a:b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Корректировка плана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Прогнозирование компании на несколько лет вперед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TRL 1. Сформулирована фундаментальная концепция технологии и </a:t>
            </a:r>
            <a:b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обоснование ее полезности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8" name="Google Shape;188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5"/>
          <p:cNvSpPr txBox="1"/>
          <p:nvPr/>
        </p:nvSpPr>
        <p:spPr>
          <a:xfrm>
            <a:off x="990600" y="157853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 маркетинговых услуг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Количество агентств, количество клиентов, средняя заработная плата сотрудников, уровень владения дизайном, рынок маркетинговых услуг </a:t>
            </a:r>
            <a:b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оценили в 109,1 млрд рублей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Средний и крупный бизнес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6" name="Google Shape;196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"/>
          <p:cNvSpPr txBox="1"/>
          <p:nvPr>
            <p:ph type="title"/>
          </p:nvPr>
        </p:nvSpPr>
        <p:spPr>
          <a:xfrm>
            <a:off x="838200" y="87049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02" name="Google Shape;202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03" name="Google Shape;203;p6"/>
          <p:cNvGraphicFramePr/>
          <p:nvPr/>
        </p:nvGraphicFramePr>
        <p:xfrm>
          <a:off x="196788" y="9442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{E739D76D-B622-4D07-819C-458A2DC12508}</a:tableStyleId>
              </a:tblPr>
              <a:tblGrid>
                <a:gridCol w="1948550"/>
                <a:gridCol w="5274950"/>
                <a:gridCol w="4574925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Критерии оценки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Lite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Demis Group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59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Позиционирование 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Просто создать сайт или страничку в социальных сетях недостаточно. Важно продумать грамотную стратегию и тактику продвижения себя и своей компании. Мы в «Агентстве интернет-маркетинга LiTE» знаем как сделать это максимально эффективно.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Мы специализируемся на увеличении продаж клиентов с помощью комплексных решений интернет-маркетинга, направленных на получение максимальных финансовых и имиджевых результатов для клиентов. 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1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Целевая аудитория 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Эксперты и владельцы среднего бизнеса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Владельцы срднего и крупного бизнеса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69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Услуги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Создание сайтов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SEO-ПРОДВИЖЕНИЕ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Контекстная реклама в Яндекс и Google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персонажей и стикерпаков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мобильных приложений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E-MAIL РАССЫЛКИ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Оформление и ведение аккаунтов в соцсетях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Полиграфический дизайн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► комплексный интернет-маркетинг;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► SEO-оптимизация;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► контекстная и медийная реклама;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► продвижение в социальных сетях (SMM) и таргетированная реклама;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► управление репутацией в интернете (SERM + ORM);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► техническая поддержка сайтов.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2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Цены услуг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Ведение соцсетей 10 000 -25 000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Контекстная реклама 12 000 - 18 000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Дизайн сайт от 7 000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сайта от 100 000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SEO-продвижение сайтов от 50 000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Контекстная реклама от 100 000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Продвижение в соцсетях от 140 000</a:t>
                      </a:r>
                      <a:b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0" i="0" lang="ru-RU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сайтов от 75 000</a:t>
                      </a:r>
                      <a:endParaRPr sz="1400" u="none" cap="none" strike="noStrike"/>
                    </a:p>
                  </a:txBody>
                  <a:tcPr marT="3475" marB="0" marR="3475" marL="34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"/>
          <p:cNvSpPr txBox="1"/>
          <p:nvPr/>
        </p:nvSpPr>
        <p:spPr>
          <a:xfrm>
            <a:off x="990600" y="212750"/>
            <a:ext cx="10515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0" name="Google Shape;210;p7"/>
          <p:cNvGraphicFramePr/>
          <p:nvPr/>
        </p:nvGraphicFramePr>
        <p:xfrm>
          <a:off x="545553" y="120701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{CBA2BFCE-D812-4AF3-9532-7C95C4E8F887}</a:tableStyleId>
              </a:tblPr>
              <a:tblGrid>
                <a:gridCol w="3602900"/>
                <a:gridCol w="3602900"/>
                <a:gridCol w="3602900"/>
              </a:tblGrid>
              <a:tr h="41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Ключевые партнеры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Ключевые активности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Ключевые ресурсы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1624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Креативные агентства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Рекламные агентства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Медиабаинговые агентства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Ведение соцсетей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Индивидуальный подход к каждому клиенту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Время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Деньги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Навыки предпринимательства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Сотрудники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41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/>
                        <a:t>Ценностное предложение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/>
                        <a:t>Отношения с заказчиком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/>
                        <a:t>Каналы поставки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1015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Клиент получает обслуживание полного цикла включая все тонкости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Комплексный анализ компании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Сарафанное радио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Вконтакте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Телеграм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41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/>
                        <a:t>Потребительские сегменты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/>
                        <a:t>Структура затрат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/>
                        <a:t>Структура доходов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1319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Средний и крупный бизнес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Зарплата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Реклама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Подписки на сервисы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Налоги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Средства полученные за выполнение услуг агентства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7" name="Google Shape;217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18" name="Google Shape;218;p9"/>
          <p:cNvGraphicFramePr/>
          <p:nvPr/>
        </p:nvGraphicFramePr>
        <p:xfrm>
          <a:off x="1075924" y="141212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{CBA2BFCE-D812-4AF3-9532-7C95C4E8F887}</a:tableStyleId>
              </a:tblPr>
              <a:tblGrid>
                <a:gridCol w="1757275"/>
                <a:gridCol w="8282875"/>
              </a:tblGrid>
              <a:tr h="407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/>
                        <a:t>Октябрь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ru-RU" sz="1800" u="none" cap="none" strike="noStrike"/>
                        <a:t>Исследование рынка маркетинговых услуг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63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Ноябрь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Разработка бизнес-плана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406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Декабрь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/>
                        <a:t>Разработка стратегии развития компании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81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Январь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Поиск инвесторов и партнеров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5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Февраль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Юридическое оформление бизнеса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344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Март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Распределение бюджета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232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Апрель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Разработка уникального бренда и создание дизайна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376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Май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Поиск и найм квалифицированного персонала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81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Июнь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cap="none" strike="noStrike"/>
                        <a:t>Разработка сайта и социальных сетей для продвижения своих услуг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63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Июль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Оптимизация бизнес-процессов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30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Август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Заключение контрактов с клиентами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591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Сентябрь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Расширение услуг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0"/>
          <p:cNvSpPr txBox="1"/>
          <p:nvPr/>
        </p:nvSpPr>
        <p:spPr>
          <a:xfrm>
            <a:off x="803275" y="142761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Участник ОП «Капитаны», студентка 4 курса направления Маркетинг, опыт работы с проектами 4 года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Организационно-правовая форма собственности - ИП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Сведения о партнерах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6" name="Google Shape;226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/>
          <p:nvPr/>
        </p:nvSpPr>
        <p:spPr>
          <a:xfrm>
            <a:off x="746374" y="176911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