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aleway Medium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97">
          <p15:clr>
            <a:srgbClr val="747775"/>
          </p15:clr>
        </p15:guide>
        <p15:guide id="2" orient="horz" pos="1191">
          <p15:clr>
            <a:srgbClr val="747775"/>
          </p15:clr>
        </p15:guide>
        <p15:guide id="3" orient="horz" pos="157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D52D7B2-5280-4916-957B-E279D0ABBFB8}">
  <a:tblStyle styleId="{5D52D7B2-5280-4916-957B-E279D0ABBFB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7"/>
        <p:guide pos="1191" orient="horz"/>
        <p:guide pos="157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Medium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Medium-italic.fntdata"/><Relationship Id="rId30" Type="http://schemas.openxmlformats.org/officeDocument/2006/relationships/font" Target="fonts/RalewayMedium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alewayMedium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7" name="Google Shape;317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16.jpg"/><Relationship Id="rId6" Type="http://schemas.openxmlformats.org/officeDocument/2006/relationships/image" Target="../media/image3.png"/><Relationship Id="rId7" Type="http://schemas.openxmlformats.org/officeDocument/2006/relationships/image" Target="../media/image12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hyperlink" Target="https://rosstat.gov.ru/" TargetMode="External"/><Relationship Id="rId6" Type="http://schemas.openxmlformats.org/officeDocument/2006/relationships/hyperlink" Target="https://rosstat.gov.ru/" TargetMode="External"/><Relationship Id="rId7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23.png"/><Relationship Id="rId5" Type="http://schemas.openxmlformats.org/officeDocument/2006/relationships/image" Target="../media/image20.png"/><Relationship Id="rId6" Type="http://schemas.openxmlformats.org/officeDocument/2006/relationships/image" Target="../media/image22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25.png"/><Relationship Id="rId5" Type="http://schemas.openxmlformats.org/officeDocument/2006/relationships/image" Target="../media/image26.jpg"/><Relationship Id="rId6" Type="http://schemas.openxmlformats.org/officeDocument/2006/relationships/image" Target="../media/image21.jpg"/><Relationship Id="rId7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2"/>
              <a:buFont typeface="Arial"/>
              <a:buNone/>
            </a:pPr>
            <a:r>
              <a:rPr b="1" lang="ru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РАЗРАБОТКА ДРОНА СЕЛЬСКОХОЗЯЙСТВЕННОГО НАЗНАЧЕНИЯ ИЗ БИОПЛАСТИКА</a:t>
            </a:r>
            <a:endParaRPr b="1" sz="2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6" name="Google Shape;136;p26"/>
          <p:cNvSpPr txBox="1"/>
          <p:nvPr/>
        </p:nvSpPr>
        <p:spPr>
          <a:xfrm>
            <a:off x="3693950" y="1748425"/>
            <a:ext cx="33765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10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Объем сельхозпроизводства в России </a:t>
            </a:r>
            <a:r>
              <a:rPr b="1"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вырос на 10,2%</a:t>
            </a:r>
            <a:endParaRPr>
              <a:solidFill>
                <a:srgbClr val="000000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7" name="Google Shape;137;p26"/>
          <p:cNvSpPr txBox="1"/>
          <p:nvPr/>
        </p:nvSpPr>
        <p:spPr>
          <a:xfrm>
            <a:off x="3686250" y="2279425"/>
            <a:ext cx="34362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21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Сельское хозяйство составляет </a:t>
            </a:r>
            <a:r>
              <a:rPr b="1" lang="ru">
                <a:solidFill>
                  <a:srgbClr val="2021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4,6% ВВП России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и играет ключевую роль в экономике страны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8" name="Google Shape;138;p26"/>
          <p:cNvSpPr txBox="1"/>
          <p:nvPr/>
        </p:nvSpPr>
        <p:spPr>
          <a:xfrm>
            <a:off x="3686250" y="2959075"/>
            <a:ext cx="32136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21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Работа дронов обходится </a:t>
            </a:r>
            <a:r>
              <a:rPr b="1" lang="ru">
                <a:solidFill>
                  <a:srgbClr val="2021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на 50% дешевле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533050" y="4529775"/>
            <a:ext cx="620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Источник: </a:t>
            </a:r>
            <a:r>
              <a:rPr lang="ru" sz="1200">
                <a:solidFill>
                  <a:srgbClr val="9F00FF"/>
                </a:solidFill>
                <a:highlight>
                  <a:srgbClr val="FFFFFF"/>
                </a:highlight>
                <a:uFill>
                  <a:noFill/>
                </a:uFill>
                <a:latin typeface="Raleway SemiBold"/>
                <a:ea typeface="Raleway SemiBold"/>
                <a:cs typeface="Raleway SemiBold"/>
                <a:sym typeface="Raleway SemiBol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Федеральная служба государственной статистики</a:t>
            </a:r>
            <a:endParaRPr sz="1200">
              <a:solidFill>
                <a:srgbClr val="9F00FF"/>
              </a:solidFill>
              <a:highlight>
                <a:srgbClr val="FFFFFF"/>
              </a:highlight>
              <a:uFill>
                <a:noFill/>
              </a:uFill>
              <a:latin typeface="Raleway SemiBold"/>
              <a:ea typeface="Raleway SemiBold"/>
              <a:cs typeface="Raleway SemiBold"/>
              <a:sym typeface="Raleway SemiBold"/>
              <a:hlinkClick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40" name="Google Shape;140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999" y="1891700"/>
            <a:ext cx="2536425" cy="240695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1907525" y="3523100"/>
            <a:ext cx="3213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Используют технику для с/х работ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1904800" y="3750550"/>
            <a:ext cx="4935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Готовы перейти на дроны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1904800" y="3938175"/>
            <a:ext cx="3841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Задумываются об экологических проблемах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1907525" y="4160475"/>
            <a:ext cx="427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Готовы сдавать на переработку пластик и сырьё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type="title"/>
          </p:nvPr>
        </p:nvSpPr>
        <p:spPr>
          <a:xfrm>
            <a:off x="530725" y="1475000"/>
            <a:ext cx="4581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0" name="Google Shape;150;p27"/>
          <p:cNvSpPr txBox="1"/>
          <p:nvPr>
            <p:ph idx="1" type="body"/>
          </p:nvPr>
        </p:nvSpPr>
        <p:spPr>
          <a:xfrm>
            <a:off x="561300" y="2396625"/>
            <a:ext cx="78651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Сельскохозяйственные предприятия открытого и закрытого типа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Малый бизнес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Частные лица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/>
          <p:nvPr/>
        </p:nvSpPr>
        <p:spPr>
          <a:xfrm>
            <a:off x="307425" y="249705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27"/>
          <p:cNvSpPr/>
          <p:nvPr/>
        </p:nvSpPr>
        <p:spPr>
          <a:xfrm>
            <a:off x="307425" y="2740375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27"/>
          <p:cNvSpPr/>
          <p:nvPr/>
        </p:nvSpPr>
        <p:spPr>
          <a:xfrm>
            <a:off x="307425" y="29837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type="title"/>
          </p:nvPr>
        </p:nvSpPr>
        <p:spPr>
          <a:xfrm>
            <a:off x="530725" y="1486475"/>
            <a:ext cx="4581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7" name="Google Shape;167;p28"/>
          <p:cNvSpPr txBox="1"/>
          <p:nvPr>
            <p:ph idx="1" type="body"/>
          </p:nvPr>
        </p:nvSpPr>
        <p:spPr>
          <a:xfrm>
            <a:off x="570625" y="2431350"/>
            <a:ext cx="6454500" cy="10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Высокая стоимость продукта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Неперерабатываемые составные части продукта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Низкий процент сбора урожая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Слабый мониторинг пораженных участком растений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8"/>
          <p:cNvSpPr/>
          <p:nvPr/>
        </p:nvSpPr>
        <p:spPr>
          <a:xfrm>
            <a:off x="307425" y="249705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7" name="Google Shape;177;p28"/>
          <p:cNvSpPr/>
          <p:nvPr/>
        </p:nvSpPr>
        <p:spPr>
          <a:xfrm>
            <a:off x="307425" y="2740375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p28"/>
          <p:cNvSpPr/>
          <p:nvPr/>
        </p:nvSpPr>
        <p:spPr>
          <a:xfrm>
            <a:off x="307425" y="29837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9" name="Google Shape;179;p28"/>
          <p:cNvSpPr/>
          <p:nvPr/>
        </p:nvSpPr>
        <p:spPr>
          <a:xfrm>
            <a:off x="307425" y="3227025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/>
          <p:nvPr>
            <p:ph type="title"/>
          </p:nvPr>
        </p:nvSpPr>
        <p:spPr>
          <a:xfrm>
            <a:off x="530725" y="1474975"/>
            <a:ext cx="4581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2" name="Google Shape;19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/>
          <p:nvPr>
            <p:ph idx="1" type="body"/>
          </p:nvPr>
        </p:nvSpPr>
        <p:spPr>
          <a:xfrm>
            <a:off x="570625" y="2431350"/>
            <a:ext cx="6454500" cy="10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Менее затратные материалы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Использование долговечных материалов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Использование новых технологий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Снижение себестоимости конечного продукта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94" name="Google Shape;194;p29"/>
          <p:cNvSpPr/>
          <p:nvPr/>
        </p:nvSpPr>
        <p:spPr>
          <a:xfrm>
            <a:off x="307425" y="249705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29"/>
          <p:cNvSpPr/>
          <p:nvPr/>
        </p:nvSpPr>
        <p:spPr>
          <a:xfrm>
            <a:off x="307425" y="2740375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29"/>
          <p:cNvSpPr/>
          <p:nvPr/>
        </p:nvSpPr>
        <p:spPr>
          <a:xfrm>
            <a:off x="307425" y="29837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29"/>
          <p:cNvSpPr/>
          <p:nvPr/>
        </p:nvSpPr>
        <p:spPr>
          <a:xfrm>
            <a:off x="307425" y="3227025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548900" y="526350"/>
            <a:ext cx="78594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3" name="Google Shape;203;p30"/>
          <p:cNvSpPr txBox="1"/>
          <p:nvPr>
            <p:ph idx="1" type="body"/>
          </p:nvPr>
        </p:nvSpPr>
        <p:spPr>
          <a:xfrm>
            <a:off x="549000" y="1890000"/>
            <a:ext cx="7859400" cy="15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/>
              <a:t>Мы, стартап</a:t>
            </a:r>
            <a:r>
              <a:rPr b="1" lang="ru" sz="1400">
                <a:solidFill>
                  <a:srgbClr val="000000"/>
                </a:solidFill>
              </a:rPr>
              <a:t> ”С/Х дрон из биопластика”</a:t>
            </a:r>
            <a:endParaRPr b="1"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помогаем </a:t>
            </a:r>
            <a:r>
              <a:rPr b="1" lang="ru" sz="1400">
                <a:solidFill>
                  <a:srgbClr val="000000"/>
                </a:solidFill>
              </a:rPr>
              <a:t>клиентам сельскохозяйственного сектора закрытого и открытого типа</a:t>
            </a:r>
            <a:endParaRPr b="1"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в ситуациях </a:t>
            </a:r>
            <a:r>
              <a:rPr b="1" lang="ru" sz="1400">
                <a:solidFill>
                  <a:srgbClr val="000000"/>
                </a:solidFill>
              </a:rPr>
              <a:t>необходимости мониторинга и опрыскивания растений</a:t>
            </a:r>
            <a:endParaRPr b="1"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решать проблему </a:t>
            </a:r>
            <a:r>
              <a:rPr b="1" lang="ru" sz="1400">
                <a:solidFill>
                  <a:srgbClr val="000000"/>
                </a:solidFill>
              </a:rPr>
              <a:t>неперерабатываемости</a:t>
            </a:r>
            <a:r>
              <a:rPr b="1" lang="ru" sz="1400">
                <a:solidFill>
                  <a:srgbClr val="000000"/>
                </a:solidFill>
              </a:rPr>
              <a:t> используемых компонентов </a:t>
            </a:r>
            <a:endParaRPr b="1"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с помощью </a:t>
            </a:r>
            <a:r>
              <a:rPr b="1" lang="ru" sz="1400">
                <a:solidFill>
                  <a:srgbClr val="000000"/>
                </a:solidFill>
              </a:rPr>
              <a:t>синтезирования биопластика из агропромышленных культур</a:t>
            </a:r>
            <a:endParaRPr b="1"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и получать пользу </a:t>
            </a:r>
            <a:r>
              <a:rPr b="1" lang="ru" sz="1400">
                <a:solidFill>
                  <a:srgbClr val="000000"/>
                </a:solidFill>
              </a:rPr>
              <a:t>в виде улучшения экологии и снижения себестоимости материалов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630000" y="1270150"/>
            <a:ext cx="15501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1"/>
          <p:cNvSpPr txBox="1"/>
          <p:nvPr>
            <p:ph type="title"/>
          </p:nvPr>
        </p:nvSpPr>
        <p:spPr>
          <a:xfrm>
            <a:off x="630000" y="1257875"/>
            <a:ext cx="1550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1"/>
          <p:cNvSpPr txBox="1"/>
          <p:nvPr>
            <p:ph idx="1" type="body"/>
          </p:nvPr>
        </p:nvSpPr>
        <p:spPr>
          <a:xfrm>
            <a:off x="525025" y="2359850"/>
            <a:ext cx="7957200" cy="18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Мы работаем на рынке B2C и B2B</a:t>
            </a:r>
            <a:endParaRPr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Наша ЦА - это агропромышленные предприятия Томской области и Алтайского края</a:t>
            </a:r>
            <a:endParaRPr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Наше решение будет стоить 1.5 млн. рублей за 1 единицу товара, себестоимость 1,25 млн. рублей</a:t>
            </a:r>
            <a:endParaRPr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Высокий уровень конкуренции</a:t>
            </a:r>
            <a:endParaRPr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Сможем заработать во второй год около 700000 рублей </a:t>
            </a:r>
            <a:endParaRPr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Срок окупаемости проекта: 1,52 года</a:t>
            </a:r>
            <a:endParaRPr sz="1300"/>
          </a:p>
        </p:txBody>
      </p:sp>
      <p:sp>
        <p:nvSpPr>
          <p:cNvPr id="215" name="Google Shape;21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1"/>
          <p:cNvSpPr/>
          <p:nvPr/>
        </p:nvSpPr>
        <p:spPr>
          <a:xfrm>
            <a:off x="307425" y="249705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1"/>
          <p:cNvSpPr/>
          <p:nvPr/>
        </p:nvSpPr>
        <p:spPr>
          <a:xfrm>
            <a:off x="307425" y="27566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1"/>
          <p:cNvSpPr/>
          <p:nvPr/>
        </p:nvSpPr>
        <p:spPr>
          <a:xfrm>
            <a:off x="307425" y="33662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1"/>
          <p:cNvSpPr/>
          <p:nvPr/>
        </p:nvSpPr>
        <p:spPr>
          <a:xfrm>
            <a:off x="307425" y="3670988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1"/>
          <p:cNvSpPr/>
          <p:nvPr/>
        </p:nvSpPr>
        <p:spPr>
          <a:xfrm>
            <a:off x="307425" y="39758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1"/>
          <p:cNvSpPr/>
          <p:nvPr/>
        </p:nvSpPr>
        <p:spPr>
          <a:xfrm>
            <a:off x="307425" y="30614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629925" y="1270150"/>
            <a:ext cx="28101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2"/>
          <p:cNvSpPr txBox="1"/>
          <p:nvPr/>
        </p:nvSpPr>
        <p:spPr>
          <a:xfrm>
            <a:off x="560800" y="1956700"/>
            <a:ext cx="68325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Основными конкурентами являются китайский производитель “</a:t>
            </a:r>
            <a:r>
              <a:rPr lang="ru" sz="12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rPr>
              <a:t>DJI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” , французский “</a:t>
            </a:r>
            <a:r>
              <a:rPr lang="ru" sz="1200">
                <a:solidFill>
                  <a:srgbClr val="11111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Parrot Drone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” и ещё одна китайская компания - “</a:t>
            </a:r>
            <a:r>
              <a:rPr lang="ru" sz="12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rPr>
              <a:t>XAG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” . Конкуренция осуществляется на рынке монополистической конкуренции.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2"/>
          <p:cNvSpPr txBox="1"/>
          <p:nvPr>
            <p:ph type="title"/>
          </p:nvPr>
        </p:nvSpPr>
        <p:spPr>
          <a:xfrm>
            <a:off x="630000" y="1235650"/>
            <a:ext cx="28836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4" name="Google Shape;23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2"/>
          <p:cNvSpPr txBox="1"/>
          <p:nvPr/>
        </p:nvSpPr>
        <p:spPr>
          <a:xfrm>
            <a:off x="109050" y="2777400"/>
            <a:ext cx="3581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ПРОБЛЕМА:</a:t>
            </a:r>
            <a:endParaRPr b="1"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появление аналогов ниже по стоимости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сложность размещения на рынке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32"/>
          <p:cNvSpPr txBox="1"/>
          <p:nvPr/>
        </p:nvSpPr>
        <p:spPr>
          <a:xfrm>
            <a:off x="4466750" y="2721400"/>
            <a:ext cx="337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r>
              <a:rPr lang="ru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усовершенствование технологии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создание располагающей социальной рекламы</a:t>
            </a:r>
            <a:endParaRPr sz="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0" name="Google Shape;2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412" y="3597613"/>
            <a:ext cx="463000" cy="46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5200" y="3970574"/>
            <a:ext cx="889378" cy="88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6730" y="3729660"/>
            <a:ext cx="494239" cy="284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90746" y="4115114"/>
            <a:ext cx="1066200" cy="600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74742" y="3729661"/>
            <a:ext cx="511941" cy="19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03137" y="4017821"/>
            <a:ext cx="794901" cy="79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3"/>
          <p:cNvSpPr/>
          <p:nvPr/>
        </p:nvSpPr>
        <p:spPr>
          <a:xfrm>
            <a:off x="630000" y="1270150"/>
            <a:ext cx="35622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3"/>
          <p:cNvSpPr txBox="1"/>
          <p:nvPr>
            <p:ph type="title"/>
          </p:nvPr>
        </p:nvSpPr>
        <p:spPr>
          <a:xfrm>
            <a:off x="630000" y="1257875"/>
            <a:ext cx="360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4" name="Google Shape;25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3"/>
          <p:cNvSpPr txBox="1"/>
          <p:nvPr/>
        </p:nvSpPr>
        <p:spPr>
          <a:xfrm>
            <a:off x="513175" y="2842075"/>
            <a:ext cx="46077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Разрабатываем товар: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дрон сельскохозяйственного назначения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Стоимость продукта: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1,5 млн. руб.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9" name="Google Shape;259;p33"/>
          <p:cNvSpPr txBox="1"/>
          <p:nvPr/>
        </p:nvSpPr>
        <p:spPr>
          <a:xfrm>
            <a:off x="513175" y="2055900"/>
            <a:ext cx="18930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В2В</a:t>
            </a:r>
            <a:endParaRPr b="1" sz="280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0" name="Google Shape;260;p33"/>
          <p:cNvSpPr txBox="1"/>
          <p:nvPr/>
        </p:nvSpPr>
        <p:spPr>
          <a:xfrm>
            <a:off x="5013750" y="2205125"/>
            <a:ext cx="25359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Зарабатываем на: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1" name="Google Shape;261;p33"/>
          <p:cNvSpPr txBox="1"/>
          <p:nvPr/>
        </p:nvSpPr>
        <p:spPr>
          <a:xfrm>
            <a:off x="5013750" y="2842075"/>
            <a:ext cx="3500400" cy="16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Продаже с/х дронов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Аренде с/х дронов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Продаже биопластика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Сервисной поддержке клиентов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33"/>
          <p:cNvSpPr/>
          <p:nvPr/>
        </p:nvSpPr>
        <p:spPr>
          <a:xfrm>
            <a:off x="4786100" y="29503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33"/>
          <p:cNvSpPr/>
          <p:nvPr/>
        </p:nvSpPr>
        <p:spPr>
          <a:xfrm>
            <a:off x="4786100" y="3268113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33"/>
          <p:cNvSpPr/>
          <p:nvPr/>
        </p:nvSpPr>
        <p:spPr>
          <a:xfrm>
            <a:off x="4786100" y="3585925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5" name="Google Shape;265;p33"/>
          <p:cNvSpPr/>
          <p:nvPr/>
        </p:nvSpPr>
        <p:spPr>
          <a:xfrm>
            <a:off x="4786100" y="3927175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4"/>
          <p:cNvSpPr txBox="1"/>
          <p:nvPr>
            <p:ph type="title"/>
          </p:nvPr>
        </p:nvSpPr>
        <p:spPr>
          <a:xfrm>
            <a:off x="536925" y="1466950"/>
            <a:ext cx="4575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1" name="Google Shape;271;p34"/>
          <p:cNvSpPr txBox="1"/>
          <p:nvPr>
            <p:ph idx="1" type="body"/>
          </p:nvPr>
        </p:nvSpPr>
        <p:spPr>
          <a:xfrm>
            <a:off x="536925" y="2395625"/>
            <a:ext cx="7913100" cy="15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/>
              <a:t>Создание команды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/>
              <a:t>Разработка эскизных решений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/>
              <a:t>Расчет себестоимости продукта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72" name="Google Shape;27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4"/>
          <p:cNvSpPr/>
          <p:nvPr/>
        </p:nvSpPr>
        <p:spPr>
          <a:xfrm>
            <a:off x="307800" y="249705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7" name="Google Shape;277;p34"/>
          <p:cNvSpPr/>
          <p:nvPr/>
        </p:nvSpPr>
        <p:spPr>
          <a:xfrm>
            <a:off x="307800" y="2768525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8" name="Google Shape;278;p34"/>
          <p:cNvSpPr/>
          <p:nvPr/>
        </p:nvSpPr>
        <p:spPr>
          <a:xfrm>
            <a:off x="307800" y="30400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 txBox="1"/>
          <p:nvPr>
            <p:ph type="title"/>
          </p:nvPr>
        </p:nvSpPr>
        <p:spPr>
          <a:xfrm>
            <a:off x="525100" y="609700"/>
            <a:ext cx="458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4" name="Google Shape;284;p35"/>
          <p:cNvSpPr/>
          <p:nvPr/>
        </p:nvSpPr>
        <p:spPr>
          <a:xfrm>
            <a:off x="9714250" y="1976998"/>
            <a:ext cx="2515200" cy="149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5" name="Google Shape;28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5"/>
          <p:cNvSpPr txBox="1"/>
          <p:nvPr/>
        </p:nvSpPr>
        <p:spPr>
          <a:xfrm>
            <a:off x="2048813" y="2770638"/>
            <a:ext cx="17109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Пилькина А.А.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ИШИТР, </a:t>
            </a:r>
            <a:r>
              <a:rPr lang="ru" sz="900">
                <a:latin typeface="Raleway Medium"/>
                <a:ea typeface="Raleway Medium"/>
                <a:cs typeface="Raleway Medium"/>
                <a:sym typeface="Raleway Medium"/>
              </a:rPr>
              <a:t>4</a:t>
            </a: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курс</a:t>
            </a:r>
            <a:endParaRPr sz="90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Роль: </a:t>
            </a:r>
            <a:r>
              <a:rPr lang="ru" sz="900">
                <a:latin typeface="Raleway Medium"/>
                <a:ea typeface="Raleway Medium"/>
                <a:cs typeface="Raleway Medium"/>
                <a:sym typeface="Raleway Medium"/>
              </a:rPr>
              <a:t>аналитик</a:t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292" name="Google Shape;292;p35"/>
          <p:cNvSpPr txBox="1"/>
          <p:nvPr/>
        </p:nvSpPr>
        <p:spPr>
          <a:xfrm>
            <a:off x="525099" y="2770650"/>
            <a:ext cx="16347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Конева Е.С.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ИШИТР, </a:t>
            </a:r>
            <a:r>
              <a:rPr lang="ru" sz="900">
                <a:latin typeface="Raleway Medium"/>
                <a:ea typeface="Raleway Medium"/>
                <a:cs typeface="Raleway Medium"/>
                <a:sym typeface="Raleway Medium"/>
              </a:rPr>
              <a:t>4</a:t>
            </a: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курс</a:t>
            </a:r>
            <a:endParaRPr sz="90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Роль: </a:t>
            </a:r>
            <a:r>
              <a:rPr lang="ru" sz="900">
                <a:latin typeface="Raleway Medium"/>
                <a:ea typeface="Raleway Medium"/>
                <a:cs typeface="Raleway Medium"/>
                <a:sym typeface="Raleway Medium"/>
              </a:rPr>
              <a:t>лидер, спикер</a:t>
            </a:r>
            <a:endParaRPr sz="90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293" name="Google Shape;293;p35"/>
          <p:cNvSpPr txBox="1"/>
          <p:nvPr/>
        </p:nvSpPr>
        <p:spPr>
          <a:xfrm>
            <a:off x="7017313" y="2770650"/>
            <a:ext cx="14316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Бурнышева Е.С.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ИШИТР, </a:t>
            </a:r>
            <a:r>
              <a:rPr lang="ru" sz="900">
                <a:latin typeface="Raleway Medium"/>
                <a:ea typeface="Raleway Medium"/>
                <a:cs typeface="Raleway Medium"/>
                <a:sym typeface="Raleway Medium"/>
              </a:rPr>
              <a:t>4</a:t>
            </a: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курс</a:t>
            </a:r>
            <a:endParaRPr sz="90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Роль: </a:t>
            </a:r>
            <a:r>
              <a:rPr lang="ru" sz="900">
                <a:latin typeface="Raleway Medium"/>
                <a:ea typeface="Raleway Medium"/>
                <a:cs typeface="Raleway Medium"/>
                <a:sym typeface="Raleway Medium"/>
              </a:rPr>
              <a:t>дизайнер</a:t>
            </a:r>
            <a:endParaRPr sz="1700">
              <a:solidFill>
                <a:srgbClr val="595959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94" name="Google Shape;294;p35"/>
          <p:cNvSpPr txBox="1"/>
          <p:nvPr/>
        </p:nvSpPr>
        <p:spPr>
          <a:xfrm>
            <a:off x="3689863" y="2781625"/>
            <a:ext cx="17109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Сон А</a:t>
            </a:r>
            <a:r>
              <a:rPr b="1" lang="ru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.В.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ИШИТР, </a:t>
            </a:r>
            <a:r>
              <a:rPr lang="ru" sz="900">
                <a:latin typeface="Raleway Medium"/>
                <a:ea typeface="Raleway Medium"/>
                <a:cs typeface="Raleway Medium"/>
                <a:sym typeface="Raleway Medium"/>
              </a:rPr>
              <a:t>4</a:t>
            </a: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курс</a:t>
            </a:r>
            <a:endParaRPr sz="90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Роль: и</a:t>
            </a:r>
            <a:r>
              <a:rPr lang="ru" sz="900">
                <a:latin typeface="Raleway Medium"/>
                <a:ea typeface="Raleway Medium"/>
                <a:cs typeface="Raleway Medium"/>
                <a:sym typeface="Raleway Medium"/>
              </a:rPr>
              <a:t>нженер, разработчик, технолог</a:t>
            </a:r>
            <a:endParaRPr sz="90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60">
              <a:solidFill>
                <a:srgbClr val="595959"/>
              </a:solidFill>
            </a:endParaRPr>
          </a:p>
        </p:txBody>
      </p:sp>
      <p:sp>
        <p:nvSpPr>
          <p:cNvPr id="295" name="Google Shape;295;p35"/>
          <p:cNvSpPr txBox="1"/>
          <p:nvPr/>
        </p:nvSpPr>
        <p:spPr>
          <a:xfrm>
            <a:off x="5348338" y="2770638"/>
            <a:ext cx="17109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Беляева А.В.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ИШИТР, </a:t>
            </a:r>
            <a:r>
              <a:rPr lang="ru" sz="900">
                <a:latin typeface="Raleway Medium"/>
                <a:ea typeface="Raleway Medium"/>
                <a:cs typeface="Raleway Medium"/>
                <a:sym typeface="Raleway Medium"/>
              </a:rPr>
              <a:t>4</a:t>
            </a: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курс</a:t>
            </a:r>
            <a:endParaRPr sz="90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Роль: </a:t>
            </a:r>
            <a:r>
              <a:rPr lang="ru" sz="9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ответственный за тайминг, фиксирование результатов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296" name="Google Shape;296;p35"/>
          <p:cNvPicPr preferRelativeResize="0"/>
          <p:nvPr/>
        </p:nvPicPr>
        <p:blipFill rotWithShape="1">
          <a:blip r:embed="rId3">
            <a:alphaModFix/>
          </a:blip>
          <a:srcRect b="19437" l="4312" r="4312" t="19934"/>
          <a:stretch/>
        </p:blipFill>
        <p:spPr>
          <a:xfrm>
            <a:off x="5463163" y="1844375"/>
            <a:ext cx="876900" cy="873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97" name="Google Shape;297;p35"/>
          <p:cNvPicPr preferRelativeResize="0"/>
          <p:nvPr/>
        </p:nvPicPr>
        <p:blipFill rotWithShape="1">
          <a:blip r:embed="rId4">
            <a:alphaModFix/>
          </a:blip>
          <a:srcRect b="29307" l="16873" r="12350" t="23567"/>
          <a:stretch/>
        </p:blipFill>
        <p:spPr>
          <a:xfrm>
            <a:off x="2159863" y="1842873"/>
            <a:ext cx="867000" cy="866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98" name="Google Shape;298;p35"/>
          <p:cNvPicPr preferRelativeResize="0"/>
          <p:nvPr/>
        </p:nvPicPr>
        <p:blipFill rotWithShape="1">
          <a:blip r:embed="rId5">
            <a:alphaModFix/>
          </a:blip>
          <a:srcRect b="14312" l="0" r="3679" t="14305"/>
          <a:stretch/>
        </p:blipFill>
        <p:spPr>
          <a:xfrm>
            <a:off x="7132825" y="1842875"/>
            <a:ext cx="876900" cy="875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99" name="Google Shape;299;p35"/>
          <p:cNvPicPr preferRelativeResize="0"/>
          <p:nvPr/>
        </p:nvPicPr>
        <p:blipFill rotWithShape="1">
          <a:blip r:embed="rId6">
            <a:alphaModFix/>
          </a:blip>
          <a:srcRect b="36680" l="0" r="0" t="0"/>
          <a:stretch/>
        </p:blipFill>
        <p:spPr>
          <a:xfrm>
            <a:off x="629863" y="1844376"/>
            <a:ext cx="867000" cy="864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0" name="Google Shape;300;p35"/>
          <p:cNvPicPr preferRelativeResize="0"/>
          <p:nvPr/>
        </p:nvPicPr>
        <p:blipFill rotWithShape="1">
          <a:blip r:embed="rId7">
            <a:alphaModFix/>
          </a:blip>
          <a:srcRect b="54992" l="33031" r="22744" t="19944"/>
          <a:stretch/>
        </p:blipFill>
        <p:spPr>
          <a:xfrm>
            <a:off x="3803388" y="1844363"/>
            <a:ext cx="867000" cy="873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06" name="Google Shape;30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14" name="Google Shape;314;p36"/>
          <p:cNvGraphicFramePr/>
          <p:nvPr/>
        </p:nvGraphicFramePr>
        <p:xfrm>
          <a:off x="630010" y="189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{5D52D7B2-5280-4916-957B-E279D0ABBFB8}</a:tableStyleId>
              </a:tblPr>
              <a:tblGrid>
                <a:gridCol w="3639050"/>
                <a:gridCol w="138230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Выбор эскизных решений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3Д модели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технической составляющей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7"/>
          <p:cNvSpPr txBox="1"/>
          <p:nvPr>
            <p:ph type="title"/>
          </p:nvPr>
        </p:nvSpPr>
        <p:spPr>
          <a:xfrm>
            <a:off x="530725" y="1455025"/>
            <a:ext cx="4581900" cy="9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20" name="Google Shape;320;p37"/>
          <p:cNvSpPr txBox="1"/>
          <p:nvPr>
            <p:ph idx="1" type="body"/>
          </p:nvPr>
        </p:nvSpPr>
        <p:spPr>
          <a:xfrm>
            <a:off x="401725" y="2454575"/>
            <a:ext cx="3658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Telegram: @Katrlion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EMail: eskb45@gmail.com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Phone Number: 8 929 371 21 99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21" name="Google Shape;32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37"/>
          <p:cNvSpPr/>
          <p:nvPr/>
        </p:nvSpPr>
        <p:spPr>
          <a:xfrm>
            <a:off x="307425" y="249705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0" name="Google Shape;330;p37"/>
          <p:cNvSpPr/>
          <p:nvPr/>
        </p:nvSpPr>
        <p:spPr>
          <a:xfrm>
            <a:off x="307425" y="2740375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1" name="Google Shape;331;p37"/>
          <p:cNvSpPr/>
          <p:nvPr/>
        </p:nvSpPr>
        <p:spPr>
          <a:xfrm>
            <a:off x="307425" y="2983700"/>
            <a:ext cx="149400" cy="14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