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74" r:id="rId4"/>
    <p:sldId id="275" r:id="rId5"/>
    <p:sldId id="260" r:id="rId6"/>
    <p:sldId id="261" r:id="rId7"/>
    <p:sldId id="306" r:id="rId8"/>
    <p:sldId id="273" r:id="rId9"/>
    <p:sldId id="295" r:id="rId10"/>
    <p:sldId id="30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80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58" y="7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7372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488" y="238125"/>
            <a:ext cx="8963025" cy="4814888"/>
          </a:xfrm>
          <a:prstGeom prst="roundRect">
            <a:avLst>
              <a:gd name="adj" fmla="val 2849"/>
            </a:avLst>
          </a:prstGeom>
          <a:solidFill>
            <a:srgbClr val="F5F1E9"/>
          </a:solidFill>
          <a:ln/>
        </p:spPr>
      </p:sp>
      <p:sp>
        <p:nvSpPr>
          <p:cNvPr id="3" name="Text 1"/>
          <p:cNvSpPr/>
          <p:nvPr/>
        </p:nvSpPr>
        <p:spPr>
          <a:xfrm>
            <a:off x="90488" y="76200"/>
            <a:ext cx="1281112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908"/>
              </a:lnSpc>
              <a:buNone/>
            </a:pP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ДЕК</a:t>
            </a:r>
            <a:r>
              <a:rPr lang="en-US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13</a:t>
            </a:r>
            <a:r>
              <a:rPr lang="en-US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, 202</a:t>
            </a: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</a:t>
            </a:r>
            <a:endParaRPr lang="en-US" sz="825" dirty="0"/>
          </a:p>
        </p:txBody>
      </p:sp>
      <p:sp>
        <p:nvSpPr>
          <p:cNvPr id="5" name="Text 3"/>
          <p:cNvSpPr/>
          <p:nvPr/>
        </p:nvSpPr>
        <p:spPr>
          <a:xfrm>
            <a:off x="7643812" y="76200"/>
            <a:ext cx="1409700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ts val="908"/>
              </a:lnSpc>
              <a:buNone/>
            </a:pP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ea typeface="Plus Jakarta Sans" pitchFamily="34" charset="-122"/>
              </a:rPr>
              <a:t>САД ПРИМОРЬЯ</a:t>
            </a:r>
            <a:endParaRPr lang="en-US" sz="825" dirty="0"/>
          </a:p>
        </p:txBody>
      </p:sp>
      <p:sp>
        <p:nvSpPr>
          <p:cNvPr id="6" name="Text 4"/>
          <p:cNvSpPr/>
          <p:nvPr/>
        </p:nvSpPr>
        <p:spPr>
          <a:xfrm>
            <a:off x="731044" y="532660"/>
            <a:ext cx="5379245" cy="219611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6188"/>
              </a:lnSpc>
              <a:buNone/>
            </a:pPr>
            <a:r>
              <a:rPr lang="ru-RU" sz="6000" i="1" dirty="0">
                <a:latin typeface="Calibri Light" panose="020F0302020204030204" pitchFamily="34" charset="0"/>
                <a:ea typeface="Apple Symbols" panose="02000000000000000000" pitchFamily="2" charset="-79"/>
                <a:cs typeface="Calibri Light" panose="020F0302020204030204" pitchFamily="34" charset="0"/>
              </a:rPr>
              <a:t>Сад Приморья</a:t>
            </a:r>
            <a:endParaRPr lang="en-US" sz="5625" i="1" dirty="0">
              <a:latin typeface="Calibri Light" panose="020F0302020204030204" pitchFamily="34" charset="0"/>
              <a:ea typeface="Apple Symbols" panose="02000000000000000000" pitchFamily="2" charset="-79"/>
              <a:cs typeface="Calibri Light" panose="020F030202020403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201561" y="1911196"/>
            <a:ext cx="5379244" cy="6605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ru-RU" sz="28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ИИ-агроном в вашем телефоне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488" y="238125"/>
            <a:ext cx="8963025" cy="4814888"/>
          </a:xfrm>
          <a:prstGeom prst="roundRect">
            <a:avLst>
              <a:gd name="adj" fmla="val 2849"/>
            </a:avLst>
          </a:prstGeom>
          <a:solidFill>
            <a:srgbClr val="F5F1E9"/>
          </a:solidFill>
          <a:ln/>
        </p:spPr>
      </p:sp>
      <p:sp>
        <p:nvSpPr>
          <p:cNvPr id="3" name="Text 1"/>
          <p:cNvSpPr/>
          <p:nvPr/>
        </p:nvSpPr>
        <p:spPr>
          <a:xfrm>
            <a:off x="742950" y="1000125"/>
            <a:ext cx="5181600" cy="7858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6188"/>
              </a:lnSpc>
              <a:buNone/>
            </a:pPr>
            <a:r>
              <a:rPr lang="ru-RU" sz="6000" i="1" dirty="0">
                <a:solidFill>
                  <a:srgbClr val="000000">
                    <a:alpha val="99000"/>
                  </a:srgbClr>
                </a:solidFill>
                <a:latin typeface="Calibri Light" panose="020F0302020204030204" pitchFamily="34" charset="0"/>
                <a:ea typeface="Plus Jakarta Sans" pitchFamily="34" charset="-122"/>
                <a:cs typeface="Calibri Light" panose="020F0302020204030204" pitchFamily="34" charset="0"/>
              </a:rPr>
              <a:t>Спасибо</a:t>
            </a:r>
            <a:r>
              <a:rPr lang="en-US" sz="6000" i="1" dirty="0">
                <a:solidFill>
                  <a:srgbClr val="000000">
                    <a:alpha val="99000"/>
                  </a:srgbClr>
                </a:solidFill>
                <a:latin typeface="Calibri Light" panose="020F0302020204030204" pitchFamily="34" charset="0"/>
                <a:ea typeface="Plus Jakarta Sans" pitchFamily="34" charset="-122"/>
                <a:cs typeface="Calibri Light" panose="020F0302020204030204" pitchFamily="34" charset="0"/>
              </a:rPr>
              <a:t>!</a:t>
            </a:r>
            <a:endParaRPr lang="en-US" sz="6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C174F373-2874-FDC1-79A0-1C2353B95C69}"/>
              </a:ext>
            </a:extLst>
          </p:cNvPr>
          <p:cNvSpPr/>
          <p:nvPr/>
        </p:nvSpPr>
        <p:spPr>
          <a:xfrm>
            <a:off x="90488" y="76200"/>
            <a:ext cx="1281112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908"/>
              </a:lnSpc>
            </a:pP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ДЕК</a:t>
            </a:r>
            <a:r>
              <a:rPr lang="en-US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13</a:t>
            </a:r>
            <a:r>
              <a:rPr lang="en-US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, 202</a:t>
            </a: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</a:t>
            </a:r>
            <a:endParaRPr lang="en-US" sz="825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D306B05C-2BAF-E632-CC53-56DFDEF4229A}"/>
              </a:ext>
            </a:extLst>
          </p:cNvPr>
          <p:cNvSpPr/>
          <p:nvPr/>
        </p:nvSpPr>
        <p:spPr>
          <a:xfrm>
            <a:off x="7643812" y="76200"/>
            <a:ext cx="1409700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>
              <a:lnSpc>
                <a:spcPts val="908"/>
              </a:lnSpc>
            </a:pP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ea typeface="Plus Jakarta Sans" pitchFamily="34" charset="-122"/>
              </a:rPr>
              <a:t>САД ПРИМОРЬЯ</a:t>
            </a:r>
            <a:endParaRPr lang="en-US" sz="825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FD764D-CDDD-8826-B446-CBEAF6259572}"/>
              </a:ext>
            </a:extLst>
          </p:cNvPr>
          <p:cNvSpPr txBox="1"/>
          <p:nvPr/>
        </p:nvSpPr>
        <p:spPr>
          <a:xfrm>
            <a:off x="144247" y="2320052"/>
            <a:ext cx="57803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Участники команды :  </a:t>
            </a:r>
          </a:p>
          <a:p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Зырянов Владислав Юрьевич (Экономист)</a:t>
            </a:r>
          </a:p>
          <a:p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Салимбаев Артём </a:t>
            </a:r>
            <a:r>
              <a:rPr lang="ru-RU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Ульмасович</a:t>
            </a:r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(Информатор)</a:t>
            </a:r>
          </a:p>
          <a:p>
            <a:r>
              <a:rPr lang="ru-RU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Белоконский</a:t>
            </a:r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Илья Алексеевич (Дизайнер)</a:t>
            </a:r>
          </a:p>
          <a:p>
            <a:r>
              <a:rPr lang="ru-RU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Хачересов</a:t>
            </a:r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Владислав Романович (Экономист)</a:t>
            </a:r>
          </a:p>
          <a:p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Солдатов Андрей Александрович (</a:t>
            </a:r>
            <a:r>
              <a:rPr lang="en-US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IT </a:t>
            </a:r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специалист)</a:t>
            </a:r>
          </a:p>
          <a:p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Черкашин Степан Сергеевич (Маркетолог)</a:t>
            </a:r>
          </a:p>
          <a:p>
            <a:r>
              <a:rPr lang="ru-RU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Бояренцев</a:t>
            </a:r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Иван Аркадьевич (Спикер)</a:t>
            </a:r>
          </a:p>
          <a:p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Белый Андрей Алексеевич (Лидер)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488" y="238125"/>
            <a:ext cx="8963025" cy="4814888"/>
          </a:xfrm>
          <a:prstGeom prst="roundRect">
            <a:avLst>
              <a:gd name="adj" fmla="val 2849"/>
            </a:avLst>
          </a:prstGeom>
          <a:solidFill>
            <a:srgbClr val="F5F1E9"/>
          </a:solidFill>
          <a:ln/>
        </p:spPr>
      </p:sp>
      <p:sp>
        <p:nvSpPr>
          <p:cNvPr id="3" name="Text 1"/>
          <p:cNvSpPr/>
          <p:nvPr/>
        </p:nvSpPr>
        <p:spPr>
          <a:xfrm>
            <a:off x="90488" y="76200"/>
            <a:ext cx="1281112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908"/>
              </a:lnSpc>
            </a:pP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ДЕК</a:t>
            </a:r>
            <a:r>
              <a:rPr lang="en-US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13</a:t>
            </a:r>
            <a:r>
              <a:rPr lang="en-US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, 202</a:t>
            </a: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</a:t>
            </a:r>
            <a:endParaRPr lang="en-US" sz="825" dirty="0"/>
          </a:p>
        </p:txBody>
      </p:sp>
      <p:sp>
        <p:nvSpPr>
          <p:cNvPr id="5" name="Text 3"/>
          <p:cNvSpPr/>
          <p:nvPr/>
        </p:nvSpPr>
        <p:spPr>
          <a:xfrm>
            <a:off x="7643812" y="71237"/>
            <a:ext cx="1409700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>
              <a:lnSpc>
                <a:spcPts val="908"/>
              </a:lnSpc>
            </a:pP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ea typeface="Plus Jakarta Sans" pitchFamily="34" charset="-122"/>
              </a:rPr>
              <a:t>САД ПРИМОРЬЯ</a:t>
            </a:r>
            <a:endParaRPr lang="en-US" sz="825" dirty="0"/>
          </a:p>
        </p:txBody>
      </p:sp>
      <p:sp>
        <p:nvSpPr>
          <p:cNvPr id="6" name="Text 4"/>
          <p:cNvSpPr/>
          <p:nvPr/>
        </p:nvSpPr>
        <p:spPr>
          <a:xfrm>
            <a:off x="4140136" y="963803"/>
            <a:ext cx="4625911" cy="33635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B2C: Владельцы дач, садовых участков, небольших теплиц (от 10 м² до 500 м²)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Портрет: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Иван, 36 лет, офисный рабочий из Подмосковья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Выращивает томаты и огурцы для семьи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Не хочет заморачиваться, но хочет большой и качественный урожай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Готов потратить до 5 000 ₽ в год на решение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Ранние последователи: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Начинающие дачники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Люди у которых есть дачи, но у них мало времени на уход за грядками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Участники садоводческих сообществ</a:t>
            </a:r>
          </a:p>
        </p:txBody>
      </p:sp>
      <p:sp>
        <p:nvSpPr>
          <p:cNvPr id="7" name="Text 5"/>
          <p:cNvSpPr/>
          <p:nvPr/>
        </p:nvSpPr>
        <p:spPr>
          <a:xfrm>
            <a:off x="219456" y="1785937"/>
            <a:ext cx="3791712" cy="15716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6188"/>
              </a:lnSpc>
            </a:pPr>
            <a:r>
              <a:rPr lang="ru-RU" sz="60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Целевая аудитория</a:t>
            </a:r>
            <a:endParaRPr lang="en-US" sz="5625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488" y="233362"/>
            <a:ext cx="2771775" cy="4814888"/>
          </a:xfrm>
          <a:prstGeom prst="roundRect">
            <a:avLst>
              <a:gd name="adj" fmla="val 4948"/>
            </a:avLst>
          </a:prstGeom>
          <a:solidFill>
            <a:srgbClr val="F5F1E9"/>
          </a:solidFill>
          <a:ln/>
        </p:spPr>
      </p:sp>
      <p:sp>
        <p:nvSpPr>
          <p:cNvPr id="3" name="Shape 1"/>
          <p:cNvSpPr/>
          <p:nvPr/>
        </p:nvSpPr>
        <p:spPr>
          <a:xfrm>
            <a:off x="2957513" y="233362"/>
            <a:ext cx="6096000" cy="4814888"/>
          </a:xfrm>
          <a:prstGeom prst="roundRect">
            <a:avLst>
              <a:gd name="adj" fmla="val 2849"/>
            </a:avLst>
          </a:prstGeom>
          <a:solidFill>
            <a:srgbClr val="FBF4BD"/>
          </a:solidFill>
          <a:ln/>
        </p:spPr>
        <p:txBody>
          <a:bodyPr/>
          <a:lstStyle/>
          <a:p>
            <a:endParaRPr lang="ru-RU" dirty="0"/>
          </a:p>
        </p:txBody>
      </p:sp>
      <p:sp>
        <p:nvSpPr>
          <p:cNvPr id="4" name="Shape 2"/>
          <p:cNvSpPr/>
          <p:nvPr/>
        </p:nvSpPr>
        <p:spPr>
          <a:xfrm>
            <a:off x="4619625" y="1000125"/>
            <a:ext cx="3219450" cy="952500"/>
          </a:xfrm>
          <a:prstGeom prst="rect">
            <a:avLst/>
          </a:prstGeom>
          <a:noFill/>
          <a:ln/>
        </p:spPr>
      </p:sp>
      <p:sp>
        <p:nvSpPr>
          <p:cNvPr id="5" name="Shape 3"/>
          <p:cNvSpPr/>
          <p:nvPr/>
        </p:nvSpPr>
        <p:spPr>
          <a:xfrm>
            <a:off x="4619625" y="2181225"/>
            <a:ext cx="3200400" cy="952500"/>
          </a:xfrm>
          <a:prstGeom prst="rect">
            <a:avLst/>
          </a:prstGeom>
          <a:noFill/>
          <a:ln/>
        </p:spPr>
      </p:sp>
      <p:sp>
        <p:nvSpPr>
          <p:cNvPr id="6" name="Shape 4"/>
          <p:cNvSpPr/>
          <p:nvPr/>
        </p:nvSpPr>
        <p:spPr>
          <a:xfrm>
            <a:off x="4619625" y="3362325"/>
            <a:ext cx="3228975" cy="795338"/>
          </a:xfrm>
          <a:prstGeom prst="rect">
            <a:avLst/>
          </a:prstGeom>
          <a:noFill/>
          <a:ln/>
        </p:spPr>
      </p:sp>
      <p:sp>
        <p:nvSpPr>
          <p:cNvPr id="7" name="Shape 5"/>
          <p:cNvSpPr/>
          <p:nvPr/>
        </p:nvSpPr>
        <p:spPr>
          <a:xfrm>
            <a:off x="4619625" y="3362325"/>
            <a:ext cx="190500" cy="190500"/>
          </a:xfrm>
          <a:prstGeom prst="rect">
            <a:avLst/>
          </a:prstGeom>
          <a:noFill/>
          <a:ln/>
        </p:spPr>
      </p:sp>
      <p:sp>
        <p:nvSpPr>
          <p:cNvPr id="8" name="Shape 6"/>
          <p:cNvSpPr/>
          <p:nvPr/>
        </p:nvSpPr>
        <p:spPr>
          <a:xfrm>
            <a:off x="5076825" y="3362325"/>
            <a:ext cx="2771775" cy="795338"/>
          </a:xfrm>
          <a:prstGeom prst="rect">
            <a:avLst/>
          </a:prstGeom>
          <a:noFill/>
          <a:ln/>
        </p:spPr>
      </p:sp>
      <p:sp>
        <p:nvSpPr>
          <p:cNvPr id="10" name="Shape 8"/>
          <p:cNvSpPr/>
          <p:nvPr/>
        </p:nvSpPr>
        <p:spPr>
          <a:xfrm>
            <a:off x="4619625" y="2181225"/>
            <a:ext cx="190500" cy="190500"/>
          </a:xfrm>
          <a:prstGeom prst="rect">
            <a:avLst/>
          </a:prstGeom>
          <a:noFill/>
          <a:ln/>
        </p:spPr>
      </p:sp>
      <p:sp>
        <p:nvSpPr>
          <p:cNvPr id="11" name="Shape 9"/>
          <p:cNvSpPr/>
          <p:nvPr/>
        </p:nvSpPr>
        <p:spPr>
          <a:xfrm>
            <a:off x="5076825" y="2181225"/>
            <a:ext cx="2743200" cy="952500"/>
          </a:xfrm>
          <a:prstGeom prst="rect">
            <a:avLst/>
          </a:prstGeom>
          <a:noFill/>
          <a:ln/>
        </p:spPr>
      </p:sp>
      <p:sp>
        <p:nvSpPr>
          <p:cNvPr id="13" name="Shape 11"/>
          <p:cNvSpPr/>
          <p:nvPr/>
        </p:nvSpPr>
        <p:spPr>
          <a:xfrm>
            <a:off x="4619625" y="1000125"/>
            <a:ext cx="190500" cy="190500"/>
          </a:xfrm>
          <a:prstGeom prst="rect">
            <a:avLst/>
          </a:prstGeom>
          <a:noFill/>
          <a:ln/>
        </p:spPr>
      </p:sp>
      <p:sp>
        <p:nvSpPr>
          <p:cNvPr id="14" name="Shape 12"/>
          <p:cNvSpPr/>
          <p:nvPr/>
        </p:nvSpPr>
        <p:spPr>
          <a:xfrm>
            <a:off x="5076825" y="1000125"/>
            <a:ext cx="2762250" cy="952500"/>
          </a:xfrm>
          <a:prstGeom prst="rect">
            <a:avLst/>
          </a:prstGeom>
          <a:noFill/>
          <a:ln/>
        </p:spPr>
      </p:sp>
      <p:sp>
        <p:nvSpPr>
          <p:cNvPr id="16" name="Text 14"/>
          <p:cNvSpPr/>
          <p:nvPr/>
        </p:nvSpPr>
        <p:spPr>
          <a:xfrm>
            <a:off x="90488" y="76200"/>
            <a:ext cx="1281112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908"/>
              </a:lnSpc>
            </a:pP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ДЕК</a:t>
            </a:r>
            <a:r>
              <a:rPr lang="en-US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13</a:t>
            </a:r>
            <a:r>
              <a:rPr lang="en-US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, 202</a:t>
            </a: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</a:t>
            </a:r>
            <a:endParaRPr lang="en-US" sz="825" dirty="0"/>
          </a:p>
        </p:txBody>
      </p:sp>
      <p:sp>
        <p:nvSpPr>
          <p:cNvPr id="17" name="Text 15"/>
          <p:cNvSpPr/>
          <p:nvPr/>
        </p:nvSpPr>
        <p:spPr>
          <a:xfrm>
            <a:off x="3493533" y="76200"/>
            <a:ext cx="3692092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908"/>
              </a:lnSpc>
              <a:buNone/>
            </a:pPr>
            <a:r>
              <a:rPr lang="ru-RU" sz="825" b="1" kern="0" spc="58" dirty="0">
                <a:solidFill>
                  <a:srgbClr val="000000">
                    <a:alpha val="99000"/>
                  </a:srgbClr>
                </a:solidFill>
                <a:ea typeface="Plus Jakarta Sans" pitchFamily="34" charset="-122"/>
              </a:rPr>
              <a:t>ПРОБЛЕМЫ ОСНОВАНЫ НА ОБЩЕДОСТУПНЫХ ИССЛЕДОВАНИЯХ</a:t>
            </a:r>
            <a:endParaRPr lang="en-US" sz="825" dirty="0"/>
          </a:p>
        </p:txBody>
      </p:sp>
      <p:sp>
        <p:nvSpPr>
          <p:cNvPr id="18" name="Text 16"/>
          <p:cNvSpPr/>
          <p:nvPr/>
        </p:nvSpPr>
        <p:spPr>
          <a:xfrm>
            <a:off x="7762685" y="64960"/>
            <a:ext cx="1409700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>
              <a:lnSpc>
                <a:spcPts val="908"/>
              </a:lnSpc>
            </a:pPr>
            <a:r>
              <a:rPr lang="ru-RU" sz="825" b="1" kern="0" spc="58" dirty="0">
                <a:ea typeface="Plus Jakarta Sans" pitchFamily="34" charset="-122"/>
              </a:rPr>
              <a:t>САД ПРИМОРЬЯ</a:t>
            </a:r>
            <a:endParaRPr lang="en-US" sz="825" dirty="0"/>
          </a:p>
        </p:txBody>
      </p:sp>
      <p:sp>
        <p:nvSpPr>
          <p:cNvPr id="19" name="Text 17"/>
          <p:cNvSpPr/>
          <p:nvPr/>
        </p:nvSpPr>
        <p:spPr>
          <a:xfrm>
            <a:off x="5076825" y="3362325"/>
            <a:ext cx="3228975" cy="2857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250"/>
              </a:lnSpc>
              <a:buNone/>
            </a:pP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076825" y="3686175"/>
            <a:ext cx="3228975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238"/>
              </a:lnSpc>
              <a:buNone/>
            </a:pPr>
            <a:endParaRPr lang="en-US" sz="825" dirty="0"/>
          </a:p>
        </p:txBody>
      </p:sp>
      <p:sp>
        <p:nvSpPr>
          <p:cNvPr id="21" name="Text 19"/>
          <p:cNvSpPr/>
          <p:nvPr/>
        </p:nvSpPr>
        <p:spPr>
          <a:xfrm>
            <a:off x="5076825" y="2181225"/>
            <a:ext cx="3200400" cy="2857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250"/>
              </a:lnSpc>
              <a:buNone/>
            </a:pP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076825" y="1000125"/>
            <a:ext cx="3219450" cy="2857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250"/>
              </a:lnSpc>
              <a:buNone/>
            </a:pP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3436577" y="419100"/>
            <a:ext cx="5314084" cy="43235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Потери урожая: до 40% из-за неправильного полива и подкормки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Большие временные затраты</a:t>
            </a:r>
          </a:p>
          <a:p>
            <a:pPr>
              <a:lnSpc>
                <a:spcPct val="150000"/>
              </a:lnSpc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Существующие решения: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2AgroCloud — требует оборудования, не даёт советов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Форумы / YouTube — противоречивая информация, нет персонализации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Сосед-дачник — «у меня так растёт», но не у вас</a:t>
            </a:r>
          </a:p>
        </p:txBody>
      </p:sp>
      <p:sp>
        <p:nvSpPr>
          <p:cNvPr id="25" name="Text 23"/>
          <p:cNvSpPr/>
          <p:nvPr/>
        </p:nvSpPr>
        <p:spPr>
          <a:xfrm>
            <a:off x="591671" y="1997869"/>
            <a:ext cx="2542054" cy="11001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888"/>
              </a:lnSpc>
            </a:pPr>
            <a:r>
              <a:rPr lang="ru-RU" sz="28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Проблема</a:t>
            </a:r>
            <a:endParaRPr lang="en-US" sz="2625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488" y="233362"/>
            <a:ext cx="2771775" cy="4814888"/>
          </a:xfrm>
          <a:prstGeom prst="roundRect">
            <a:avLst>
              <a:gd name="adj" fmla="val 4948"/>
            </a:avLst>
          </a:prstGeom>
          <a:solidFill>
            <a:srgbClr val="F5F1E9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957513" y="233362"/>
            <a:ext cx="6096000" cy="4814888"/>
          </a:xfrm>
          <a:prstGeom prst="roundRect">
            <a:avLst>
              <a:gd name="adj" fmla="val 2849"/>
            </a:avLst>
          </a:prstGeom>
          <a:solidFill>
            <a:srgbClr val="F5F1E9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619625" y="1000125"/>
            <a:ext cx="3219450" cy="952500"/>
          </a:xfrm>
          <a:prstGeom prst="rect">
            <a:avLst/>
          </a:prstGeom>
          <a:noFill/>
          <a:ln/>
        </p:spPr>
      </p:sp>
      <p:sp>
        <p:nvSpPr>
          <p:cNvPr id="5" name="Shape 3"/>
          <p:cNvSpPr/>
          <p:nvPr/>
        </p:nvSpPr>
        <p:spPr>
          <a:xfrm>
            <a:off x="4619625" y="2181225"/>
            <a:ext cx="3200400" cy="952500"/>
          </a:xfrm>
          <a:prstGeom prst="rect">
            <a:avLst/>
          </a:prstGeom>
          <a:noFill/>
          <a:ln/>
        </p:spPr>
      </p:sp>
      <p:sp>
        <p:nvSpPr>
          <p:cNvPr id="6" name="Shape 4"/>
          <p:cNvSpPr/>
          <p:nvPr/>
        </p:nvSpPr>
        <p:spPr>
          <a:xfrm>
            <a:off x="4619625" y="3362325"/>
            <a:ext cx="3228975" cy="795338"/>
          </a:xfrm>
          <a:prstGeom prst="rect">
            <a:avLst/>
          </a:prstGeom>
          <a:noFill/>
          <a:ln/>
        </p:spPr>
      </p:sp>
      <p:sp>
        <p:nvSpPr>
          <p:cNvPr id="7" name="Shape 5"/>
          <p:cNvSpPr/>
          <p:nvPr/>
        </p:nvSpPr>
        <p:spPr>
          <a:xfrm>
            <a:off x="4619625" y="3362325"/>
            <a:ext cx="190500" cy="190500"/>
          </a:xfrm>
          <a:prstGeom prst="rect">
            <a:avLst/>
          </a:prstGeom>
          <a:noFill/>
          <a:ln/>
        </p:spPr>
      </p:sp>
      <p:sp>
        <p:nvSpPr>
          <p:cNvPr id="8" name="Shape 6"/>
          <p:cNvSpPr/>
          <p:nvPr/>
        </p:nvSpPr>
        <p:spPr>
          <a:xfrm>
            <a:off x="5076825" y="3362325"/>
            <a:ext cx="2771775" cy="795338"/>
          </a:xfrm>
          <a:prstGeom prst="rect">
            <a:avLst/>
          </a:prstGeom>
          <a:noFill/>
          <a:ln/>
        </p:spPr>
      </p:sp>
      <p:sp>
        <p:nvSpPr>
          <p:cNvPr id="10" name="Shape 8"/>
          <p:cNvSpPr/>
          <p:nvPr/>
        </p:nvSpPr>
        <p:spPr>
          <a:xfrm>
            <a:off x="4619625" y="2181225"/>
            <a:ext cx="190500" cy="190500"/>
          </a:xfrm>
          <a:prstGeom prst="rect">
            <a:avLst/>
          </a:prstGeom>
          <a:noFill/>
          <a:ln/>
        </p:spPr>
      </p:sp>
      <p:sp>
        <p:nvSpPr>
          <p:cNvPr id="11" name="Shape 9"/>
          <p:cNvSpPr/>
          <p:nvPr/>
        </p:nvSpPr>
        <p:spPr>
          <a:xfrm>
            <a:off x="5076825" y="2181225"/>
            <a:ext cx="2743200" cy="952500"/>
          </a:xfrm>
          <a:prstGeom prst="rect">
            <a:avLst/>
          </a:prstGeom>
          <a:noFill/>
          <a:ln/>
        </p:spPr>
      </p:sp>
      <p:sp>
        <p:nvSpPr>
          <p:cNvPr id="13" name="Shape 11"/>
          <p:cNvSpPr/>
          <p:nvPr/>
        </p:nvSpPr>
        <p:spPr>
          <a:xfrm>
            <a:off x="4619625" y="1000125"/>
            <a:ext cx="190500" cy="190500"/>
          </a:xfrm>
          <a:prstGeom prst="rect">
            <a:avLst/>
          </a:prstGeom>
          <a:noFill/>
          <a:ln/>
        </p:spPr>
      </p:sp>
      <p:sp>
        <p:nvSpPr>
          <p:cNvPr id="14" name="Shape 12"/>
          <p:cNvSpPr/>
          <p:nvPr/>
        </p:nvSpPr>
        <p:spPr>
          <a:xfrm>
            <a:off x="5076825" y="1000125"/>
            <a:ext cx="2762250" cy="952500"/>
          </a:xfrm>
          <a:prstGeom prst="rect">
            <a:avLst/>
          </a:prstGeom>
          <a:noFill/>
          <a:ln/>
        </p:spPr>
      </p:sp>
      <p:sp>
        <p:nvSpPr>
          <p:cNvPr id="16" name="Text 14"/>
          <p:cNvSpPr/>
          <p:nvPr/>
        </p:nvSpPr>
        <p:spPr>
          <a:xfrm>
            <a:off x="90488" y="76200"/>
            <a:ext cx="1281112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908"/>
              </a:lnSpc>
            </a:pP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ДЕК</a:t>
            </a:r>
            <a:r>
              <a:rPr lang="en-US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13</a:t>
            </a:r>
            <a:r>
              <a:rPr lang="en-US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, 202</a:t>
            </a: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</a:t>
            </a:r>
            <a:endParaRPr lang="en-US" sz="825" dirty="0"/>
          </a:p>
        </p:txBody>
      </p:sp>
      <p:sp>
        <p:nvSpPr>
          <p:cNvPr id="18" name="Text 16"/>
          <p:cNvSpPr/>
          <p:nvPr/>
        </p:nvSpPr>
        <p:spPr>
          <a:xfrm>
            <a:off x="7734300" y="70104"/>
            <a:ext cx="1409700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>
              <a:lnSpc>
                <a:spcPts val="908"/>
              </a:lnSpc>
            </a:pPr>
            <a:r>
              <a:rPr lang="ru-RU" sz="825" b="1" kern="0" spc="58" dirty="0">
                <a:ea typeface="Plus Jakarta Sans" pitchFamily="34" charset="-122"/>
              </a:rPr>
              <a:t>САД ПРИМОРЬЯ</a:t>
            </a:r>
            <a:endParaRPr lang="en-US" sz="825" dirty="0"/>
          </a:p>
        </p:txBody>
      </p:sp>
      <p:sp>
        <p:nvSpPr>
          <p:cNvPr id="19" name="Text 17"/>
          <p:cNvSpPr/>
          <p:nvPr/>
        </p:nvSpPr>
        <p:spPr>
          <a:xfrm>
            <a:off x="5076825" y="3362325"/>
            <a:ext cx="3228975" cy="2857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250"/>
              </a:lnSpc>
              <a:buNone/>
            </a:pP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076825" y="3686175"/>
            <a:ext cx="3228975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238"/>
              </a:lnSpc>
              <a:buNone/>
            </a:pPr>
            <a:endParaRPr lang="en-US" sz="825" dirty="0"/>
          </a:p>
        </p:txBody>
      </p:sp>
      <p:sp>
        <p:nvSpPr>
          <p:cNvPr id="21" name="Text 19"/>
          <p:cNvSpPr/>
          <p:nvPr/>
        </p:nvSpPr>
        <p:spPr>
          <a:xfrm>
            <a:off x="5076825" y="2181225"/>
            <a:ext cx="3200400" cy="2857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250"/>
              </a:lnSpc>
              <a:buNone/>
            </a:pP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076825" y="2505075"/>
            <a:ext cx="3200400" cy="6286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238"/>
              </a:lnSpc>
              <a:buNone/>
            </a:pPr>
            <a:endParaRPr lang="en-US" sz="825" dirty="0"/>
          </a:p>
        </p:txBody>
      </p:sp>
      <p:sp>
        <p:nvSpPr>
          <p:cNvPr id="23" name="Text 21"/>
          <p:cNvSpPr/>
          <p:nvPr/>
        </p:nvSpPr>
        <p:spPr>
          <a:xfrm>
            <a:off x="5076825" y="1000125"/>
            <a:ext cx="3219450" cy="2857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250"/>
              </a:lnSpc>
              <a:buNone/>
            </a:pP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 flipH="1">
            <a:off x="3727038" y="980217"/>
            <a:ext cx="4550187" cy="33211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Мобильное приложение (</a:t>
            </a:r>
            <a:r>
              <a:rPr lang="ru-RU" sz="20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iOS</a:t>
            </a: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/ </a:t>
            </a:r>
            <a:r>
              <a:rPr lang="ru-RU" sz="20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Android</a:t>
            </a: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с интегрированным ИИ, которое даёт конкретные советы и руководства</a:t>
            </a:r>
          </a:p>
          <a:p>
            <a:endParaRPr lang="ru-RU" sz="2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2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  УЦП:</a:t>
            </a:r>
          </a:p>
          <a:p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«Единственное приложение, которое даёт персонализированные агротехнические рекомендации без активного участия владельца теплицы»</a:t>
            </a:r>
          </a:p>
        </p:txBody>
      </p:sp>
      <p:sp>
        <p:nvSpPr>
          <p:cNvPr id="25" name="Text 23"/>
          <p:cNvSpPr/>
          <p:nvPr/>
        </p:nvSpPr>
        <p:spPr>
          <a:xfrm>
            <a:off x="190500" y="1814513"/>
            <a:ext cx="2943225" cy="11001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888"/>
              </a:lnSpc>
            </a:pPr>
            <a:r>
              <a:rPr lang="ru-RU" sz="28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Решение и УЦП</a:t>
            </a:r>
            <a:endParaRPr lang="en-US" sz="2625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488" y="238125"/>
            <a:ext cx="8963025" cy="4814888"/>
          </a:xfrm>
          <a:prstGeom prst="roundRect">
            <a:avLst>
              <a:gd name="adj" fmla="val 2849"/>
            </a:avLst>
          </a:prstGeom>
          <a:solidFill>
            <a:srgbClr val="F5F1E9"/>
          </a:solidFill>
          <a:ln w="1270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3" name="Text 1"/>
          <p:cNvSpPr/>
          <p:nvPr/>
        </p:nvSpPr>
        <p:spPr>
          <a:xfrm>
            <a:off x="90488" y="76200"/>
            <a:ext cx="1281112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908"/>
              </a:lnSpc>
            </a:pP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ДЕК</a:t>
            </a:r>
            <a:r>
              <a:rPr lang="en-US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13</a:t>
            </a:r>
            <a:r>
              <a:rPr lang="en-US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, 202</a:t>
            </a: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</a:t>
            </a:r>
            <a:endParaRPr lang="en-US" sz="825" dirty="0"/>
          </a:p>
        </p:txBody>
      </p:sp>
      <p:sp>
        <p:nvSpPr>
          <p:cNvPr id="5" name="Text 3"/>
          <p:cNvSpPr/>
          <p:nvPr/>
        </p:nvSpPr>
        <p:spPr>
          <a:xfrm>
            <a:off x="7734300" y="133350"/>
            <a:ext cx="1409700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>
              <a:lnSpc>
                <a:spcPts val="908"/>
              </a:lnSpc>
            </a:pPr>
            <a:r>
              <a:rPr lang="ru-RU" sz="825" b="1" kern="0" spc="58" dirty="0">
                <a:ea typeface="Plus Jakarta Sans" pitchFamily="34" charset="-122"/>
              </a:rPr>
              <a:t>САД ПРИМОРЬЯ</a:t>
            </a:r>
            <a:endParaRPr lang="en-US" sz="825" dirty="0"/>
          </a:p>
          <a:p>
            <a:pPr marL="0" indent="0" algn="r">
              <a:lnSpc>
                <a:spcPts val="908"/>
              </a:lnSpc>
              <a:buNone/>
            </a:pPr>
            <a:endParaRPr lang="en-US" sz="825" dirty="0"/>
          </a:p>
        </p:txBody>
      </p:sp>
      <p:sp>
        <p:nvSpPr>
          <p:cNvPr id="6" name="Text 4"/>
          <p:cNvSpPr/>
          <p:nvPr/>
        </p:nvSpPr>
        <p:spPr>
          <a:xfrm>
            <a:off x="4619625" y="1000125"/>
            <a:ext cx="4157663" cy="31432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Виды подписок: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Бесплатно: 3 совета/</a:t>
            </a:r>
            <a:r>
              <a:rPr lang="ru-RU" i="1" dirty="0" err="1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мес</a:t>
            </a:r>
            <a:endParaRPr lang="ru-RU" i="1" dirty="0">
              <a:solidFill>
                <a:srgbClr val="1D1D2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Premium: 149 ₽/</a:t>
            </a:r>
            <a:r>
              <a:rPr lang="ru-RU" i="1" dirty="0" err="1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мес</a:t>
            </a: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или 990 ₽/год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Датчик + подписка: 3 990 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Рынок: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TAM: 20 млн дачников в РФ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SAM: 1–2 млн техно-активных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SOM (1–2 года): 10 000 пользователей = 900 000 ₽/год дохода</a:t>
            </a:r>
          </a:p>
        </p:txBody>
      </p:sp>
      <p:sp>
        <p:nvSpPr>
          <p:cNvPr id="7" name="Text 5"/>
          <p:cNvSpPr/>
          <p:nvPr/>
        </p:nvSpPr>
        <p:spPr>
          <a:xfrm>
            <a:off x="366712" y="1000125"/>
            <a:ext cx="4157663" cy="2977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6188"/>
              </a:lnSpc>
            </a:pPr>
            <a:r>
              <a:rPr lang="ru-RU" sz="40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Бизнес-модель и рынок</a:t>
            </a:r>
            <a:endParaRPr lang="en-US" sz="4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488" y="238125"/>
            <a:ext cx="8963025" cy="4814888"/>
          </a:xfrm>
          <a:prstGeom prst="roundRect">
            <a:avLst>
              <a:gd name="adj" fmla="val 2849"/>
            </a:avLst>
          </a:prstGeom>
          <a:solidFill>
            <a:srgbClr val="F5F1E9"/>
          </a:solidFill>
          <a:ln/>
        </p:spPr>
      </p:sp>
      <p:sp>
        <p:nvSpPr>
          <p:cNvPr id="3" name="Text 1"/>
          <p:cNvSpPr/>
          <p:nvPr/>
        </p:nvSpPr>
        <p:spPr>
          <a:xfrm>
            <a:off x="90488" y="76200"/>
            <a:ext cx="1281112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908"/>
              </a:lnSpc>
            </a:pP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ДЕК</a:t>
            </a:r>
            <a:r>
              <a:rPr lang="en-US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13</a:t>
            </a:r>
            <a:r>
              <a:rPr lang="en-US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, 202</a:t>
            </a: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</a:t>
            </a:r>
            <a:endParaRPr lang="en-US" sz="825" dirty="0"/>
          </a:p>
        </p:txBody>
      </p:sp>
      <p:sp>
        <p:nvSpPr>
          <p:cNvPr id="5" name="Text 3"/>
          <p:cNvSpPr/>
          <p:nvPr/>
        </p:nvSpPr>
        <p:spPr>
          <a:xfrm>
            <a:off x="7643812" y="76200"/>
            <a:ext cx="1409700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>
              <a:lnSpc>
                <a:spcPts val="908"/>
              </a:lnSpc>
            </a:pP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ea typeface="Plus Jakarta Sans" pitchFamily="34" charset="-122"/>
              </a:rPr>
              <a:t>САД ПРИМОРЬЯ</a:t>
            </a:r>
            <a:endParaRPr lang="en-US" sz="825" dirty="0"/>
          </a:p>
        </p:txBody>
      </p:sp>
      <p:sp>
        <p:nvSpPr>
          <p:cNvPr id="6" name="Text 4"/>
          <p:cNvSpPr/>
          <p:nvPr/>
        </p:nvSpPr>
        <p:spPr>
          <a:xfrm>
            <a:off x="3957638" y="1385888"/>
            <a:ext cx="5343525" cy="36671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ts val="28875"/>
              </a:lnSpc>
              <a:buNone/>
            </a:pPr>
            <a:endParaRPr lang="en-US" sz="26250" dirty="0"/>
          </a:p>
        </p:txBody>
      </p:sp>
      <p:sp>
        <p:nvSpPr>
          <p:cNvPr id="7" name="Text 5"/>
          <p:cNvSpPr/>
          <p:nvPr/>
        </p:nvSpPr>
        <p:spPr>
          <a:xfrm>
            <a:off x="628650" y="399393"/>
            <a:ext cx="7886700" cy="5044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ts val="6188"/>
              </a:lnSpc>
            </a:pPr>
            <a:r>
              <a:rPr lang="ru-RU" sz="40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Конкуренты</a:t>
            </a:r>
            <a:endParaRPr lang="en-US" sz="4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3FCAB8DA-AF46-765E-5503-93566E9D57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332081"/>
              </p:ext>
            </p:extLst>
          </p:nvPr>
        </p:nvGraphicFramePr>
        <p:xfrm>
          <a:off x="628650" y="1065158"/>
          <a:ext cx="7886700" cy="353314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71675">
                  <a:extLst>
                    <a:ext uri="{9D8B030D-6E8A-4147-A177-3AD203B41FA5}">
                      <a16:colId xmlns:a16="http://schemas.microsoft.com/office/drawing/2014/main" val="1133786193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549525642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1100276836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2814647888"/>
                    </a:ext>
                  </a:extLst>
                </a:gridCol>
              </a:tblGrid>
              <a:tr h="48733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sz="1600" b="0" i="1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" sz="1600" b="0" i="1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2AgroCloud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«Умные Теплицы»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Сад Приморья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97248480"/>
                  </a:ext>
                </a:extLst>
              </a:tr>
              <a:tr h="8528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Цель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Управление поливом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Контроль климата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Советы по урожаю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209174893"/>
                  </a:ext>
                </a:extLst>
              </a:tr>
              <a:tr h="4873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ИИ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Начальный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Нет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Полноценный ИИ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290132985"/>
                  </a:ext>
                </a:extLst>
              </a:tr>
              <a:tr h="8528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Фото нужно?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Нет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Нет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Редко — только при проблемах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824535470"/>
                  </a:ext>
                </a:extLst>
              </a:tr>
              <a:tr h="8528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Цена входа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50 000 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150 000 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0" i="1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0 ₽ (или 3 990 ₽ с датчиком)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13425279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90500" y="2933700"/>
            <a:ext cx="2366963" cy="1500188"/>
          </a:xfrm>
          <a:prstGeom prst="rect">
            <a:avLst/>
          </a:prstGeom>
          <a:noFill/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8" y="238125"/>
            <a:ext cx="8963025" cy="481488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5413" y="461963"/>
            <a:ext cx="2054225" cy="4216400"/>
          </a:xfrm>
          <a:prstGeom prst="rect">
            <a:avLst/>
          </a:prstGeom>
        </p:spPr>
      </p:pic>
      <p:sp>
        <p:nvSpPr>
          <p:cNvPr id="8" name="Text 1"/>
          <p:cNvSpPr/>
          <p:nvPr/>
        </p:nvSpPr>
        <p:spPr>
          <a:xfrm>
            <a:off x="1251865" y="588169"/>
            <a:ext cx="2824163" cy="11001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888"/>
              </a:lnSpc>
              <a:buNone/>
            </a:pPr>
            <a:r>
              <a:rPr lang="ru-RU" sz="4000" i="1" kern="0" spc="-58" dirty="0">
                <a:solidFill>
                  <a:srgbClr val="000000">
                    <a:alpha val="99000"/>
                  </a:srgbClr>
                </a:solidFill>
                <a:latin typeface="Calibri Light" panose="020F0302020204030204" pitchFamily="34" charset="0"/>
                <a:ea typeface="Plus Jakarta Sans" pitchFamily="34" charset="-122"/>
                <a:cs typeface="Calibri Light" panose="020F0302020204030204" pitchFamily="34" charset="0"/>
              </a:rPr>
              <a:t>Макет </a:t>
            </a:r>
            <a:r>
              <a:rPr lang="en-US" sz="4000" i="1" kern="0" spc="-58" dirty="0">
                <a:solidFill>
                  <a:srgbClr val="000000">
                    <a:alpha val="99000"/>
                  </a:srgbClr>
                </a:solidFill>
                <a:latin typeface="Calibri Light" panose="020F0302020204030204" pitchFamily="34" charset="0"/>
                <a:ea typeface="Plus Jakarta Sans" pitchFamily="34" charset="-122"/>
                <a:cs typeface="Calibri Light" panose="020F0302020204030204" pitchFamily="34" charset="0"/>
              </a:rPr>
              <a:t>MVP</a:t>
            </a:r>
            <a:endParaRPr lang="en-US" sz="4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Text 2"/>
          <p:cNvSpPr/>
          <p:nvPr/>
        </p:nvSpPr>
        <p:spPr>
          <a:xfrm>
            <a:off x="90488" y="76200"/>
            <a:ext cx="1281112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908"/>
              </a:lnSpc>
            </a:pP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ДЕК</a:t>
            </a:r>
            <a:r>
              <a:rPr lang="en-US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13</a:t>
            </a:r>
            <a:r>
              <a:rPr lang="en-US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, 202</a:t>
            </a: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</a:t>
            </a:r>
            <a:endParaRPr lang="en-US" sz="825" dirty="0"/>
          </a:p>
        </p:txBody>
      </p:sp>
      <p:sp>
        <p:nvSpPr>
          <p:cNvPr id="11" name="Text 4"/>
          <p:cNvSpPr/>
          <p:nvPr/>
        </p:nvSpPr>
        <p:spPr>
          <a:xfrm>
            <a:off x="7734300" y="90487"/>
            <a:ext cx="1409700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>
              <a:lnSpc>
                <a:spcPts val="908"/>
              </a:lnSpc>
            </a:pPr>
            <a:r>
              <a:rPr lang="ru-RU" sz="825" b="1" kern="0" spc="58" dirty="0">
                <a:ea typeface="Plus Jakarta Sans" pitchFamily="34" charset="-122"/>
              </a:rPr>
              <a:t>САД ПРИМОРЬЯ</a:t>
            </a:r>
            <a:endParaRPr lang="en-US" sz="825" dirty="0"/>
          </a:p>
        </p:txBody>
      </p:sp>
      <p:sp>
        <p:nvSpPr>
          <p:cNvPr id="12" name="Text 5"/>
          <p:cNvSpPr/>
          <p:nvPr/>
        </p:nvSpPr>
        <p:spPr>
          <a:xfrm>
            <a:off x="7634288" y="2324100"/>
            <a:ext cx="129063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908"/>
              </a:lnSpc>
              <a:buNone/>
            </a:pPr>
            <a:endParaRPr lang="en-US" sz="825" dirty="0"/>
          </a:p>
        </p:txBody>
      </p:sp>
      <p:sp>
        <p:nvSpPr>
          <p:cNvPr id="13" name="Text 6"/>
          <p:cNvSpPr/>
          <p:nvPr/>
        </p:nvSpPr>
        <p:spPr>
          <a:xfrm>
            <a:off x="3757613" y="3362325"/>
            <a:ext cx="129063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908"/>
              </a:lnSpc>
              <a:buNone/>
            </a:pPr>
            <a:endParaRPr lang="en-US" sz="825" dirty="0"/>
          </a:p>
        </p:txBody>
      </p:sp>
      <p:sp>
        <p:nvSpPr>
          <p:cNvPr id="14" name="Text 7"/>
          <p:cNvSpPr/>
          <p:nvPr/>
        </p:nvSpPr>
        <p:spPr>
          <a:xfrm>
            <a:off x="3981450" y="1757363"/>
            <a:ext cx="129063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908"/>
              </a:lnSpc>
              <a:buNone/>
            </a:pPr>
            <a:endParaRPr lang="en-US" sz="825" dirty="0"/>
          </a:p>
        </p:txBody>
      </p:sp>
      <p:sp>
        <p:nvSpPr>
          <p:cNvPr id="15" name="Text 8"/>
          <p:cNvSpPr/>
          <p:nvPr/>
        </p:nvSpPr>
        <p:spPr>
          <a:xfrm>
            <a:off x="1319885" y="1479156"/>
            <a:ext cx="2824163" cy="24709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250"/>
              </a:lnSpc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Метрики: </a:t>
            </a:r>
            <a:endParaRPr lang="en-US" sz="2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ts val="2250"/>
              </a:lnSpc>
              <a:buFont typeface="Wingdings" pitchFamily="2" charset="2"/>
              <a:buChar char="ü"/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Температура</a:t>
            </a:r>
            <a:endParaRPr lang="en-US" sz="2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ts val="2250"/>
              </a:lnSpc>
              <a:buFont typeface="Wingdings" pitchFamily="2" charset="2"/>
              <a:buChar char="ü"/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Культура</a:t>
            </a:r>
            <a:endParaRPr lang="en-US" sz="2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ts val="2250"/>
              </a:lnSpc>
              <a:buFont typeface="Wingdings" pitchFamily="2" charset="2"/>
              <a:buChar char="ü"/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Влажность </a:t>
            </a:r>
            <a:endParaRPr lang="en-US" sz="2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lnSpc>
                <a:spcPts val="2250"/>
              </a:lnSpc>
              <a:buFont typeface="Wingdings" pitchFamily="2" charset="2"/>
              <a:buChar char="ü"/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Освещение</a:t>
            </a:r>
          </a:p>
          <a:p>
            <a:pPr marL="285750" indent="-285750">
              <a:lnSpc>
                <a:spcPts val="2250"/>
              </a:lnSpc>
              <a:buFont typeface="Wingdings" pitchFamily="2" charset="2"/>
              <a:buChar char="ü"/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Полив</a:t>
            </a:r>
          </a:p>
          <a:p>
            <a:pPr marL="285750" indent="-285750">
              <a:lnSpc>
                <a:spcPts val="2250"/>
              </a:lnSpc>
              <a:buFont typeface="Wingdings" pitchFamily="2" charset="2"/>
              <a:buChar char="ü"/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Удобрения</a:t>
            </a:r>
            <a:endParaRPr lang="en-US" sz="2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Text 9"/>
          <p:cNvSpPr/>
          <p:nvPr/>
        </p:nvSpPr>
        <p:spPr>
          <a:xfrm>
            <a:off x="190500" y="3333750"/>
            <a:ext cx="2824163" cy="11001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238"/>
              </a:lnSpc>
              <a:buNone/>
            </a:pPr>
            <a:endParaRPr lang="en-US" sz="825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861BFE8-F666-3E44-7728-CBBF67A2A8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867" t="9722" r="11165" b="5834"/>
          <a:stretch>
            <a:fillRect/>
          </a:stretch>
        </p:blipFill>
        <p:spPr>
          <a:xfrm>
            <a:off x="5137393" y="461964"/>
            <a:ext cx="2177808" cy="4145548"/>
          </a:xfrm>
          <a:prstGeom prst="rect">
            <a:avLst/>
          </a:prstGeom>
          <a:effectLst>
            <a:softEdge rad="178457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488" y="233362"/>
            <a:ext cx="2771775" cy="4814888"/>
          </a:xfrm>
          <a:prstGeom prst="roundRect">
            <a:avLst>
              <a:gd name="adj" fmla="val 4948"/>
            </a:avLst>
          </a:prstGeom>
          <a:solidFill>
            <a:srgbClr val="F5F1E9"/>
          </a:solidFill>
          <a:ln/>
        </p:spPr>
      </p:sp>
      <p:sp>
        <p:nvSpPr>
          <p:cNvPr id="3" name="Shape 1"/>
          <p:cNvSpPr/>
          <p:nvPr/>
        </p:nvSpPr>
        <p:spPr>
          <a:xfrm>
            <a:off x="2957513" y="233362"/>
            <a:ext cx="6096000" cy="4814888"/>
          </a:xfrm>
          <a:prstGeom prst="roundRect">
            <a:avLst>
              <a:gd name="adj" fmla="val 2849"/>
            </a:avLst>
          </a:prstGeom>
          <a:solidFill>
            <a:srgbClr val="FBF4BD"/>
          </a:solidFill>
          <a:ln/>
        </p:spPr>
      </p:sp>
      <p:sp>
        <p:nvSpPr>
          <p:cNvPr id="4" name="Shape 2"/>
          <p:cNvSpPr/>
          <p:nvPr/>
        </p:nvSpPr>
        <p:spPr>
          <a:xfrm>
            <a:off x="4619625" y="1000125"/>
            <a:ext cx="3219450" cy="952500"/>
          </a:xfrm>
          <a:prstGeom prst="rect">
            <a:avLst/>
          </a:prstGeom>
          <a:noFill/>
          <a:ln/>
        </p:spPr>
      </p:sp>
      <p:sp>
        <p:nvSpPr>
          <p:cNvPr id="5" name="Shape 3"/>
          <p:cNvSpPr/>
          <p:nvPr/>
        </p:nvSpPr>
        <p:spPr>
          <a:xfrm>
            <a:off x="4619625" y="2181225"/>
            <a:ext cx="3200400" cy="952500"/>
          </a:xfrm>
          <a:prstGeom prst="rect">
            <a:avLst/>
          </a:prstGeom>
          <a:noFill/>
          <a:ln/>
        </p:spPr>
      </p:sp>
      <p:sp>
        <p:nvSpPr>
          <p:cNvPr id="6" name="Shape 4"/>
          <p:cNvSpPr/>
          <p:nvPr/>
        </p:nvSpPr>
        <p:spPr>
          <a:xfrm>
            <a:off x="4619625" y="3362325"/>
            <a:ext cx="3228975" cy="795338"/>
          </a:xfrm>
          <a:prstGeom prst="rect">
            <a:avLst/>
          </a:prstGeom>
          <a:noFill/>
          <a:ln/>
        </p:spPr>
      </p:sp>
      <p:sp>
        <p:nvSpPr>
          <p:cNvPr id="7" name="Shape 5"/>
          <p:cNvSpPr/>
          <p:nvPr/>
        </p:nvSpPr>
        <p:spPr>
          <a:xfrm>
            <a:off x="4619625" y="3362325"/>
            <a:ext cx="190500" cy="190500"/>
          </a:xfrm>
          <a:prstGeom prst="rect">
            <a:avLst/>
          </a:prstGeom>
          <a:noFill/>
          <a:ln/>
        </p:spPr>
      </p:sp>
      <p:sp>
        <p:nvSpPr>
          <p:cNvPr id="8" name="Shape 6"/>
          <p:cNvSpPr/>
          <p:nvPr/>
        </p:nvSpPr>
        <p:spPr>
          <a:xfrm>
            <a:off x="5076825" y="3362325"/>
            <a:ext cx="2771775" cy="795338"/>
          </a:xfrm>
          <a:prstGeom prst="rect">
            <a:avLst/>
          </a:prstGeom>
          <a:noFill/>
          <a:ln/>
        </p:spPr>
      </p:sp>
      <p:sp>
        <p:nvSpPr>
          <p:cNvPr id="10" name="Shape 8"/>
          <p:cNvSpPr/>
          <p:nvPr/>
        </p:nvSpPr>
        <p:spPr>
          <a:xfrm>
            <a:off x="4619625" y="2181225"/>
            <a:ext cx="190500" cy="190500"/>
          </a:xfrm>
          <a:prstGeom prst="rect">
            <a:avLst/>
          </a:prstGeom>
          <a:noFill/>
          <a:ln/>
        </p:spPr>
      </p:sp>
      <p:sp>
        <p:nvSpPr>
          <p:cNvPr id="11" name="Shape 9"/>
          <p:cNvSpPr/>
          <p:nvPr/>
        </p:nvSpPr>
        <p:spPr>
          <a:xfrm>
            <a:off x="5076825" y="2181225"/>
            <a:ext cx="2743200" cy="952500"/>
          </a:xfrm>
          <a:prstGeom prst="rect">
            <a:avLst/>
          </a:prstGeom>
          <a:noFill/>
          <a:ln/>
        </p:spPr>
      </p:sp>
      <p:sp>
        <p:nvSpPr>
          <p:cNvPr id="13" name="Shape 11"/>
          <p:cNvSpPr/>
          <p:nvPr/>
        </p:nvSpPr>
        <p:spPr>
          <a:xfrm>
            <a:off x="4619625" y="1000125"/>
            <a:ext cx="190500" cy="190500"/>
          </a:xfrm>
          <a:prstGeom prst="rect">
            <a:avLst/>
          </a:prstGeom>
          <a:noFill/>
          <a:ln/>
        </p:spPr>
      </p:sp>
      <p:sp>
        <p:nvSpPr>
          <p:cNvPr id="14" name="Shape 12"/>
          <p:cNvSpPr/>
          <p:nvPr/>
        </p:nvSpPr>
        <p:spPr>
          <a:xfrm>
            <a:off x="5076825" y="1000125"/>
            <a:ext cx="2762250" cy="952500"/>
          </a:xfrm>
          <a:prstGeom prst="rect">
            <a:avLst/>
          </a:prstGeom>
          <a:noFill/>
          <a:ln/>
        </p:spPr>
      </p:sp>
      <p:sp>
        <p:nvSpPr>
          <p:cNvPr id="16" name="Text 14"/>
          <p:cNvSpPr/>
          <p:nvPr/>
        </p:nvSpPr>
        <p:spPr>
          <a:xfrm>
            <a:off x="5076825" y="3362325"/>
            <a:ext cx="3228975" cy="2857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250"/>
              </a:lnSpc>
              <a:buNone/>
            </a:pP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076825" y="3686175"/>
            <a:ext cx="3228975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238"/>
              </a:lnSpc>
              <a:buNone/>
            </a:pPr>
            <a:endParaRPr lang="en-US" sz="825" dirty="0"/>
          </a:p>
        </p:txBody>
      </p:sp>
      <p:sp>
        <p:nvSpPr>
          <p:cNvPr id="18" name="Text 16"/>
          <p:cNvSpPr/>
          <p:nvPr/>
        </p:nvSpPr>
        <p:spPr>
          <a:xfrm>
            <a:off x="5076825" y="2181225"/>
            <a:ext cx="3200400" cy="2857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250"/>
              </a:lnSpc>
              <a:buNone/>
            </a:pP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076825" y="2505075"/>
            <a:ext cx="3200400" cy="6286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1238"/>
              </a:lnSpc>
              <a:buNone/>
            </a:pPr>
            <a:endParaRPr lang="en-US" sz="825" dirty="0"/>
          </a:p>
        </p:txBody>
      </p:sp>
      <p:sp>
        <p:nvSpPr>
          <p:cNvPr id="20" name="Text 18"/>
          <p:cNvSpPr/>
          <p:nvPr/>
        </p:nvSpPr>
        <p:spPr>
          <a:xfrm>
            <a:off x="5076825" y="1000125"/>
            <a:ext cx="3219450" cy="2857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250"/>
              </a:lnSpc>
              <a:buNone/>
            </a:pP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 flipH="1">
            <a:off x="3633784" y="682906"/>
            <a:ext cx="4919663" cy="371547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За время акселератора: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Изучили большой перечень исследований в области умных датчиков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Изучили форумы и интернет источники связанные с теплицами и дачами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Разработали макет</a:t>
            </a:r>
          </a:p>
          <a:p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Планы: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Через 3 </a:t>
            </a:r>
            <a:r>
              <a:rPr lang="ru-RU" sz="20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мес</a:t>
            </a: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: разработка MVP (</a:t>
            </a:r>
            <a:r>
              <a:rPr lang="ru-RU" sz="20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Android</a:t>
            </a: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Через 6 </a:t>
            </a:r>
            <a:r>
              <a:rPr lang="ru-RU" sz="20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мес</a:t>
            </a: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: выпуск приложения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Через 12 </a:t>
            </a:r>
            <a:r>
              <a:rPr lang="ru-RU" sz="20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мес</a:t>
            </a:r>
            <a:r>
              <a:rPr lang="ru-RU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: 5 000 пользователей, выход на окупаемость</a:t>
            </a:r>
          </a:p>
        </p:txBody>
      </p:sp>
      <p:sp>
        <p:nvSpPr>
          <p:cNvPr id="22" name="Text 20"/>
          <p:cNvSpPr/>
          <p:nvPr/>
        </p:nvSpPr>
        <p:spPr>
          <a:xfrm>
            <a:off x="190500" y="1997869"/>
            <a:ext cx="2943225" cy="11001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2888"/>
              </a:lnSpc>
            </a:pPr>
            <a:r>
              <a:rPr lang="ru-RU" sz="28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Результаты и планы</a:t>
            </a:r>
            <a:endParaRPr lang="en-US" sz="2625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Text 1">
            <a:extLst>
              <a:ext uri="{FF2B5EF4-FFF2-40B4-BE49-F238E27FC236}">
                <a16:creationId xmlns:a16="http://schemas.microsoft.com/office/drawing/2014/main" id="{01F0ECB5-29CA-0F57-6296-6D17BD6C4BDA}"/>
              </a:ext>
            </a:extLst>
          </p:cNvPr>
          <p:cNvSpPr/>
          <p:nvPr/>
        </p:nvSpPr>
        <p:spPr>
          <a:xfrm>
            <a:off x="90488" y="76200"/>
            <a:ext cx="1281112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908"/>
              </a:lnSpc>
            </a:pP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ДЕК</a:t>
            </a:r>
            <a:r>
              <a:rPr lang="en-US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13</a:t>
            </a:r>
            <a:r>
              <a:rPr lang="en-US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, 202</a:t>
            </a: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</a:t>
            </a:r>
            <a:endParaRPr lang="en-US" sz="825" dirty="0"/>
          </a:p>
        </p:txBody>
      </p:sp>
      <p:sp>
        <p:nvSpPr>
          <p:cNvPr id="24" name="Text 3">
            <a:extLst>
              <a:ext uri="{FF2B5EF4-FFF2-40B4-BE49-F238E27FC236}">
                <a16:creationId xmlns:a16="http://schemas.microsoft.com/office/drawing/2014/main" id="{33CBC997-B3E4-DF28-A3A2-7641762ED14E}"/>
              </a:ext>
            </a:extLst>
          </p:cNvPr>
          <p:cNvSpPr/>
          <p:nvPr/>
        </p:nvSpPr>
        <p:spPr>
          <a:xfrm>
            <a:off x="7643812" y="76200"/>
            <a:ext cx="1409700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>
              <a:lnSpc>
                <a:spcPts val="908"/>
              </a:lnSpc>
            </a:pPr>
            <a:r>
              <a:rPr lang="ru-RU" sz="825" b="1" kern="0" spc="58" dirty="0">
                <a:solidFill>
                  <a:srgbClr val="F5F1E9">
                    <a:alpha val="99000"/>
                  </a:srgbClr>
                </a:solidFill>
                <a:ea typeface="Plus Jakarta Sans" pitchFamily="34" charset="-122"/>
              </a:rPr>
              <a:t>САД ПРИМОРЬЯ</a:t>
            </a:r>
            <a:endParaRPr lang="en-US" sz="8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488" y="238125"/>
            <a:ext cx="8963025" cy="4814888"/>
          </a:xfrm>
          <a:prstGeom prst="roundRect">
            <a:avLst>
              <a:gd name="adj" fmla="val 2849"/>
            </a:avLst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0488" y="76200"/>
            <a:ext cx="1281112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ts val="908"/>
              </a:lnSpc>
            </a:pP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ДЕК</a:t>
            </a:r>
            <a:r>
              <a:rPr lang="en-US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13</a:t>
            </a:r>
            <a:r>
              <a:rPr lang="en-US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, 202</a:t>
            </a:r>
            <a:r>
              <a:rPr lang="ru-RU" sz="825" b="1" kern="0" spc="58" dirty="0"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</a:t>
            </a:r>
            <a:endParaRPr lang="en-US" sz="825" dirty="0"/>
          </a:p>
        </p:txBody>
      </p:sp>
      <p:sp>
        <p:nvSpPr>
          <p:cNvPr id="6" name="Text 3"/>
          <p:cNvSpPr/>
          <p:nvPr/>
        </p:nvSpPr>
        <p:spPr>
          <a:xfrm>
            <a:off x="7762685" y="76200"/>
            <a:ext cx="1409700" cy="114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>
              <a:lnSpc>
                <a:spcPts val="908"/>
              </a:lnSpc>
            </a:pPr>
            <a:r>
              <a:rPr lang="ru-RU" sz="825" b="1" kern="0" spc="58" dirty="0">
                <a:ea typeface="Plus Jakarta Sans" pitchFamily="34" charset="-122"/>
              </a:rPr>
              <a:t>САД ПРИМОРЬЯ</a:t>
            </a:r>
            <a:endParaRPr lang="en-US" sz="825" dirty="0"/>
          </a:p>
        </p:txBody>
      </p:sp>
      <p:sp>
        <p:nvSpPr>
          <p:cNvPr id="7" name="Text 4"/>
          <p:cNvSpPr/>
          <p:nvPr/>
        </p:nvSpPr>
        <p:spPr>
          <a:xfrm>
            <a:off x="998452" y="556588"/>
            <a:ext cx="7377112" cy="7334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ts val="2888"/>
              </a:lnSpc>
            </a:pPr>
            <a:r>
              <a:rPr lang="ru-RU" sz="40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Нам нужен пилотный запуск!</a:t>
            </a:r>
            <a:endParaRPr lang="en-US" sz="4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11716F-DB49-883C-1FC2-D2801BA3F04C}"/>
              </a:ext>
            </a:extLst>
          </p:cNvPr>
          <p:cNvSpPr txBox="1"/>
          <p:nvPr/>
        </p:nvSpPr>
        <p:spPr>
          <a:xfrm>
            <a:off x="3493009" y="1556087"/>
            <a:ext cx="5458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Что нужно: Партнёры-дачные сообщества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Тестовая группа из 100 пользователей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Инвесторы на доработку MVP (1.8 млн ₽)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Контакты : Андрей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Email</a:t>
            </a:r>
            <a:r>
              <a:rPr lang="ru-RU" sz="20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mlgprogamer896@gmail.com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Telegram: @</a:t>
            </a:r>
            <a:r>
              <a:rPr lang="en-US" sz="2000" i="1" dirty="0" err="1">
                <a:solidFill>
                  <a:srgbClr val="1D1D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geomygdala</a:t>
            </a:r>
            <a:endParaRPr lang="ru-RU" sz="20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3CAA0E-D29C-A597-981F-30809D38A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44" y="1285876"/>
            <a:ext cx="2654707" cy="2654707"/>
          </a:xfrm>
          <a:prstGeom prst="rect">
            <a:avLst/>
          </a:prstGeom>
          <a:effectLst>
            <a:softEdge rad="111386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524</Words>
  <Application>Microsoft Office PowerPoint</Application>
  <PresentationFormat>Экран (16:9)</PresentationFormat>
  <Paragraphs>121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Plus Jakarta Sans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Tko</cp:lastModifiedBy>
  <cp:revision>11</cp:revision>
  <dcterms:created xsi:type="dcterms:W3CDTF">2025-12-12T15:33:35Z</dcterms:created>
  <dcterms:modified xsi:type="dcterms:W3CDTF">2025-12-13T01:19:39Z</dcterms:modified>
</cp:coreProperties>
</file>