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8F00FF"/>
        </a:fontRef>
        <a:srgbClr val="8F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DE4E9"/>
          </a:solidFill>
        </a:fill>
      </a:tcStyle>
    </a:wholeTbl>
    <a:band2H>
      <a:tcTxStyle/>
      <a:tcStyle>
        <a:tcBdr/>
        <a:fill>
          <a:solidFill>
            <a:srgbClr val="FEF2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8F00FF"/>
        </a:fontRef>
        <a:srgbClr val="8F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ECECD"/>
          </a:solidFill>
        </a:fill>
      </a:tcStyle>
    </a:wholeTbl>
    <a:band2H>
      <a:tcTxStyle/>
      <a:tcStyle>
        <a:tcBdr/>
        <a:fill>
          <a:solidFill>
            <a:srgbClr val="FFE8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8F00FF"/>
        </a:fontRef>
        <a:srgbClr val="8F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8F00FF"/>
        </a:fontRef>
        <a:srgbClr val="8F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6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8F00FF"/>
        </a:fontRef>
        <a:srgbClr val="8F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8F00FF"/>
              </a:solidFill>
              <a:prstDash val="solid"/>
              <a:round/>
            </a:ln>
          </a:top>
          <a:bottom>
            <a:ln w="25400" cap="flat">
              <a:solidFill>
                <a:srgbClr val="8F00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F00FF"/>
              </a:solidFill>
              <a:prstDash val="solid"/>
              <a:round/>
            </a:ln>
          </a:top>
          <a:bottom>
            <a:ln w="25400" cap="flat">
              <a:solidFill>
                <a:srgbClr val="8F00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8F00FF"/>
        </a:fontRef>
        <a:srgbClr val="8F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CAFF"/>
          </a:solidFill>
        </a:fill>
      </a:tcStyle>
    </a:wholeTbl>
    <a:band2H>
      <a:tcTxStyle/>
      <a:tcStyle>
        <a:tcBdr/>
        <a:fill>
          <a:solidFill>
            <a:srgbClr val="EEE6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F00FF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F00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F00FF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6816" y="1257880"/>
            <a:ext cx="4655701" cy="841801"/>
          </a:xfrm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6817" y="2340280"/>
            <a:ext cx="7993201" cy="2062502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</a:lvl1pPr>
            <a:lvl2pPr>
              <a:buClr>
                <a:srgbClr val="000000"/>
              </a:buClr>
            </a:lvl2pPr>
            <a:lvl3pPr>
              <a:buClr>
                <a:srgbClr val="000000"/>
              </a:buClr>
            </a:lvl3pPr>
            <a:lvl4pPr>
              <a:buClr>
                <a:srgbClr val="000000"/>
              </a:buClr>
            </a:lvl4pPr>
            <a:lvl5pPr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1819" y="1465988"/>
            <a:ext cx="3813601" cy="1173601"/>
          </a:xfrm>
          <a:prstGeom prst="rect">
            <a:avLst/>
          </a:prstGeom>
        </p:spPr>
        <p:txBody>
          <a:bodyPr anchor="b"/>
          <a:lstStyle>
            <a:lvl1pPr>
              <a:defRPr sz="3000">
                <a:solidFill>
                  <a:srgbClr val="9900FF"/>
                </a:solidFill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/>
          <a:lstStyle>
            <a:lvl1pPr marL="304800" indent="-152400">
              <a:lnSpc>
                <a:spcPct val="100000"/>
              </a:lnSpc>
              <a:buClrTx/>
              <a:buSzTx/>
              <a:buFontTx/>
              <a:buNone/>
              <a:defRPr sz="1700"/>
            </a:lvl1pPr>
            <a:lvl2pPr marL="304800" indent="304800">
              <a:lnSpc>
                <a:spcPct val="100000"/>
              </a:lnSpc>
              <a:buClrTx/>
              <a:buSzTx/>
              <a:buFontTx/>
              <a:buNone/>
              <a:defRPr sz="1700"/>
            </a:lvl2pPr>
            <a:lvl3pPr marL="304800" indent="762000">
              <a:lnSpc>
                <a:spcPct val="100000"/>
              </a:lnSpc>
              <a:buClrTx/>
              <a:buSzTx/>
              <a:buFontTx/>
              <a:buNone/>
              <a:defRPr sz="1700"/>
            </a:lvl3pPr>
            <a:lvl4pPr marL="304800" indent="1219200">
              <a:lnSpc>
                <a:spcPct val="100000"/>
              </a:lnSpc>
              <a:buClrTx/>
              <a:buSzTx/>
              <a:buFontTx/>
              <a:buNone/>
              <a:defRPr sz="1700"/>
            </a:lvl4pPr>
            <a:lvl5pPr marL="304800" indent="1676400">
              <a:lnSpc>
                <a:spcPct val="100000"/>
              </a:lnSpc>
              <a:buClrTx/>
              <a:buSzTx/>
              <a:buFontTx/>
              <a:buNone/>
              <a:defRPr sz="1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4983" y="4734438"/>
            <a:ext cx="336813" cy="318396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32331" y="1957500"/>
            <a:ext cx="6181802" cy="1397401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t>Текст заголовка</a:t>
            </a:r>
          </a:p>
        </p:txBody>
      </p:sp>
      <p:sp>
        <p:nvSpPr>
          <p:cNvPr id="39" name="Google Shape;24;p20"/>
          <p:cNvSpPr/>
          <p:nvPr/>
        </p:nvSpPr>
        <p:spPr>
          <a:xfrm>
            <a:off x="432331" y="1258837"/>
            <a:ext cx="1038900" cy="51510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200">
                <a:solidFill>
                  <a:srgbClr val="FFFFFF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endParaRPr/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26937" y="4749851"/>
            <a:ext cx="378547" cy="3860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78847" y="4746228"/>
            <a:ext cx="242312" cy="227578"/>
          </a:xfrm>
          <a:prstGeom prst="rect">
            <a:avLst/>
          </a:prstGeom>
        </p:spPr>
        <p:txBody>
          <a:bodyPr lIns="58300" tIns="58300" rIns="58300" bIns="58300" anchor="ctr"/>
          <a:lstStyle>
            <a:lvl1pPr>
              <a:defRPr sz="800">
                <a:solidFill>
                  <a:srgbClr val="3C84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154337"/>
            <a:ext cx="8520602" cy="3105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1500"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6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9" y="801406"/>
            <a:ext cx="8520602" cy="3416401"/>
          </a:xfrm>
          <a:prstGeom prst="rect">
            <a:avLst/>
          </a:prstGeom>
        </p:spPr>
        <p:txBody>
          <a:bodyPr lIns="58300" tIns="58300" rIns="58300" bIns="58300"/>
          <a:lstStyle>
            <a:lvl1pPr indent="-342900">
              <a:buClr>
                <a:srgbClr val="000000"/>
              </a:buClr>
            </a:lvl1pPr>
            <a:lvl2pPr indent="-317500">
              <a:buClr>
                <a:srgbClr val="000000"/>
              </a:buClr>
            </a:lvl2pPr>
            <a:lvl3pPr indent="-317500">
              <a:buClr>
                <a:srgbClr val="000000"/>
              </a:buClr>
            </a:lvl3pPr>
            <a:lvl4pPr indent="-317500">
              <a:buClr>
                <a:srgbClr val="000000"/>
              </a:buClr>
            </a:lvl4pPr>
            <a:lvl5pPr indent="-31750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94950" y="4878904"/>
            <a:ext cx="212264" cy="193846"/>
          </a:xfrm>
          <a:prstGeom prst="rect">
            <a:avLst/>
          </a:prstGeom>
        </p:spPr>
        <p:txBody>
          <a:bodyPr lIns="29150" tIns="29150" rIns="29150" bIns="29150" anchor="ctr"/>
          <a:lstStyle>
            <a:lvl1pPr>
              <a:defRPr sz="10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4" name="Google Shape;35;p23" descr="Google Shape;35;p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37;p24" descr="Google Shape;37;p24"/>
          <p:cNvPicPr>
            <a:picLocks noChangeAspect="1"/>
          </p:cNvPicPr>
          <p:nvPr/>
        </p:nvPicPr>
        <p:blipFill>
          <a:blip r:embed="rId2"/>
          <a:srcRect t="1753" r="2181" b="4320"/>
          <a:stretch>
            <a:fillRect/>
          </a:stretch>
        </p:blipFill>
        <p:spPr>
          <a:xfrm>
            <a:off x="5397689" y="-1"/>
            <a:ext cx="3746310" cy="5143972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Google Shape;38;p24" descr="Google Shape;38;p24"/>
          <p:cNvPicPr>
            <a:picLocks noChangeAspect="1"/>
          </p:cNvPicPr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132603" y="4283433"/>
            <a:ext cx="1314431" cy="797925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154337"/>
            <a:ext cx="6484801" cy="3105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1500"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9" y="801406"/>
            <a:ext cx="8520602" cy="3416401"/>
          </a:xfrm>
          <a:prstGeom prst="rect">
            <a:avLst/>
          </a:prstGeom>
        </p:spPr>
        <p:txBody>
          <a:bodyPr lIns="58300" tIns="58300" rIns="58300" bIns="58300"/>
          <a:lstStyle>
            <a:lvl1pPr indent="-342900">
              <a:buClr>
                <a:srgbClr val="000000"/>
              </a:buClr>
            </a:lvl1pPr>
            <a:lvl2pPr indent="-317500">
              <a:buClr>
                <a:srgbClr val="000000"/>
              </a:buClr>
            </a:lvl2pPr>
            <a:lvl3pPr indent="-317500">
              <a:buClr>
                <a:srgbClr val="000000"/>
              </a:buClr>
            </a:lvl3pPr>
            <a:lvl4pPr indent="-317500">
              <a:buClr>
                <a:srgbClr val="000000"/>
              </a:buClr>
            </a:lvl4pPr>
            <a:lvl5pPr indent="-31750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94950" y="4878904"/>
            <a:ext cx="212264" cy="193846"/>
          </a:xfrm>
          <a:prstGeom prst="rect">
            <a:avLst/>
          </a:prstGeom>
        </p:spPr>
        <p:txBody>
          <a:bodyPr lIns="29150" tIns="29150" rIns="29150" bIns="29150" anchor="ctr"/>
          <a:lstStyle>
            <a:lvl1pPr>
              <a:defRPr sz="10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6" name="Google Shape;42;p24" descr="Google Shape;42;p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44;p25" descr="Google Shape;44;p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1827" y="-157075"/>
            <a:ext cx="1277953" cy="1827648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154337"/>
            <a:ext cx="8520602" cy="3105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1500"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8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9" y="801406"/>
            <a:ext cx="8520602" cy="3416401"/>
          </a:xfrm>
          <a:prstGeom prst="rect">
            <a:avLst/>
          </a:prstGeom>
        </p:spPr>
        <p:txBody>
          <a:bodyPr lIns="58300" tIns="58300" rIns="58300" bIns="58300"/>
          <a:lstStyle>
            <a:lvl1pPr indent="-342900">
              <a:buClr>
                <a:srgbClr val="000000"/>
              </a:buClr>
            </a:lvl1pPr>
            <a:lvl2pPr indent="-317500">
              <a:buClr>
                <a:srgbClr val="000000"/>
              </a:buClr>
            </a:lvl2pPr>
            <a:lvl3pPr indent="-317500">
              <a:buClr>
                <a:srgbClr val="000000"/>
              </a:buClr>
            </a:lvl3pPr>
            <a:lvl4pPr indent="-317500">
              <a:buClr>
                <a:srgbClr val="000000"/>
              </a:buClr>
            </a:lvl4pPr>
            <a:lvl5pPr indent="-31750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94950" y="4878904"/>
            <a:ext cx="212264" cy="193846"/>
          </a:xfrm>
          <a:prstGeom prst="rect">
            <a:avLst/>
          </a:prstGeom>
        </p:spPr>
        <p:txBody>
          <a:bodyPr lIns="29150" tIns="29150" rIns="29150" bIns="29150" anchor="ctr"/>
          <a:lstStyle>
            <a:lvl1pPr>
              <a:defRPr sz="10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7" name="Google Shape;48;p25" descr="Google Shape;48;p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 lIns="58300" tIns="58300" rIns="58300" bIns="58300"/>
          <a:lstStyle>
            <a:lvl1pPr indent="-317500">
              <a:buClr>
                <a:srgbClr val="000000"/>
              </a:buClr>
            </a:lvl1pPr>
            <a:lvl2pPr marL="942109" indent="-332509">
              <a:buClr>
                <a:srgbClr val="000000"/>
              </a:buClr>
            </a:lvl2pPr>
            <a:lvl3pPr marL="1399309" indent="-332509">
              <a:buClr>
                <a:srgbClr val="000000"/>
              </a:buClr>
            </a:lvl3pPr>
            <a:lvl4pPr marL="1856509" indent="-332509">
              <a:buClr>
                <a:srgbClr val="000000"/>
              </a:buClr>
            </a:lvl4pPr>
            <a:lvl5pPr marL="2313709" indent="-332509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6" name="Google Shape;52;p26"/>
          <p:cNvSpPr txBox="1">
            <a:spLocks noGrp="1"/>
          </p:cNvSpPr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 lIns="58300" tIns="58300" rIns="58300" bIns="58300"/>
          <a:lstStyle/>
          <a:p>
            <a:pPr indent="-317500">
              <a:buClr>
                <a:srgbClr val="000000"/>
              </a:buClr>
            </a:pPr>
            <a:endParaRPr/>
          </a:p>
        </p:txBody>
      </p:sp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78847" y="4746228"/>
            <a:ext cx="242312" cy="227578"/>
          </a:xfrm>
          <a:prstGeom prst="rect">
            <a:avLst/>
          </a:prstGeom>
        </p:spPr>
        <p:txBody>
          <a:bodyPr lIns="58300" tIns="58300" rIns="58300" bIns="58300" anchor="ctr"/>
          <a:lstStyle>
            <a:lvl1pPr>
              <a:defRPr sz="800">
                <a:solidFill>
                  <a:srgbClr val="3C84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8" name="Google Shape;54;p26" descr="Google Shape;54;p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32331" y="445031"/>
            <a:ext cx="7976101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32331" y="1152468"/>
            <a:ext cx="8400001" cy="341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38229" y="4749851"/>
            <a:ext cx="367255" cy="3733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>
            <a:spAutoFit/>
          </a:bodyPr>
          <a:lstStyle>
            <a:lvl1pPr algn="r">
              <a:defRPr sz="1300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9pPr>
    </p:titleStyle>
    <p:bodyStyle>
      <a:lvl1pPr marL="4572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Raleway Regular"/>
        <a:buChar char="●"/>
        <a:tabLst/>
        <a:defRPr sz="1200" b="0" i="0" u="none" strike="noStrike" cap="none" spc="0" baseline="0">
          <a:solidFill>
            <a:srgbClr val="000000"/>
          </a:solidFill>
          <a:uFillTx/>
          <a:latin typeface="Raleway Regular"/>
          <a:ea typeface="Raleway Regular"/>
          <a:cs typeface="Raleway Regular"/>
          <a:sym typeface="Raleway Regular"/>
        </a:defRPr>
      </a:lvl1pPr>
      <a:lvl2pPr marL="9144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Raleway Regular"/>
        <a:buChar char="○"/>
        <a:tabLst/>
        <a:defRPr sz="1200" b="0" i="0" u="none" strike="noStrike" cap="none" spc="0" baseline="0">
          <a:solidFill>
            <a:srgbClr val="000000"/>
          </a:solidFill>
          <a:uFillTx/>
          <a:latin typeface="Raleway Regular"/>
          <a:ea typeface="Raleway Regular"/>
          <a:cs typeface="Raleway Regular"/>
          <a:sym typeface="Raleway Regular"/>
        </a:defRPr>
      </a:lvl2pPr>
      <a:lvl3pPr marL="13716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Raleway Regular"/>
        <a:buChar char="■"/>
        <a:tabLst/>
        <a:defRPr sz="1200" b="0" i="0" u="none" strike="noStrike" cap="none" spc="0" baseline="0">
          <a:solidFill>
            <a:srgbClr val="000000"/>
          </a:solidFill>
          <a:uFillTx/>
          <a:latin typeface="Raleway Regular"/>
          <a:ea typeface="Raleway Regular"/>
          <a:cs typeface="Raleway Regular"/>
          <a:sym typeface="Raleway Regular"/>
        </a:defRPr>
      </a:lvl3pPr>
      <a:lvl4pPr marL="18288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Raleway Regular"/>
        <a:buChar char="●"/>
        <a:tabLst/>
        <a:defRPr sz="1200" b="0" i="0" u="none" strike="noStrike" cap="none" spc="0" baseline="0">
          <a:solidFill>
            <a:srgbClr val="000000"/>
          </a:solidFill>
          <a:uFillTx/>
          <a:latin typeface="Raleway Regular"/>
          <a:ea typeface="Raleway Regular"/>
          <a:cs typeface="Raleway Regular"/>
          <a:sym typeface="Raleway Regular"/>
        </a:defRPr>
      </a:lvl4pPr>
      <a:lvl5pPr marL="22860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Raleway Regular"/>
        <a:buChar char="○"/>
        <a:tabLst/>
        <a:defRPr sz="1200" b="0" i="0" u="none" strike="noStrike" cap="none" spc="0" baseline="0">
          <a:solidFill>
            <a:srgbClr val="000000"/>
          </a:solidFill>
          <a:uFillTx/>
          <a:latin typeface="Raleway Regular"/>
          <a:ea typeface="Raleway Regular"/>
          <a:cs typeface="Raleway Regular"/>
          <a:sym typeface="Raleway Regular"/>
        </a:defRPr>
      </a:lvl5pPr>
      <a:lvl6pPr marL="27432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Raleway Regular"/>
        <a:buChar char="■"/>
        <a:tabLst/>
        <a:defRPr sz="1200" b="0" i="0" u="none" strike="noStrike" cap="none" spc="0" baseline="0">
          <a:solidFill>
            <a:srgbClr val="000000"/>
          </a:solidFill>
          <a:uFillTx/>
          <a:latin typeface="Raleway Regular"/>
          <a:ea typeface="Raleway Regular"/>
          <a:cs typeface="Raleway Regular"/>
          <a:sym typeface="Raleway Regular"/>
        </a:defRPr>
      </a:lvl6pPr>
      <a:lvl7pPr marL="32004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Raleway Regular"/>
        <a:buChar char="●"/>
        <a:tabLst/>
        <a:defRPr sz="1200" b="0" i="0" u="none" strike="noStrike" cap="none" spc="0" baseline="0">
          <a:solidFill>
            <a:srgbClr val="000000"/>
          </a:solidFill>
          <a:uFillTx/>
          <a:latin typeface="Raleway Regular"/>
          <a:ea typeface="Raleway Regular"/>
          <a:cs typeface="Raleway Regular"/>
          <a:sym typeface="Raleway Regular"/>
        </a:defRPr>
      </a:lvl7pPr>
      <a:lvl8pPr marL="36576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Raleway Regular"/>
        <a:buChar char="○"/>
        <a:tabLst/>
        <a:defRPr sz="1200" b="0" i="0" u="none" strike="noStrike" cap="none" spc="0" baseline="0">
          <a:solidFill>
            <a:srgbClr val="000000"/>
          </a:solidFill>
          <a:uFillTx/>
          <a:latin typeface="Raleway Regular"/>
          <a:ea typeface="Raleway Regular"/>
          <a:cs typeface="Raleway Regular"/>
          <a:sym typeface="Raleway Regular"/>
        </a:defRPr>
      </a:lvl8pPr>
      <a:lvl9pPr marL="41148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Raleway Regular"/>
        <a:buChar char="■"/>
        <a:tabLst/>
        <a:defRPr sz="1200" b="0" i="0" u="none" strike="noStrike" cap="none" spc="0" baseline="0">
          <a:solidFill>
            <a:srgbClr val="000000"/>
          </a:solidFill>
          <a:uFillTx/>
          <a:latin typeface="Raleway Regular"/>
          <a:ea typeface="Raleway Regular"/>
          <a:cs typeface="Raleway Regular"/>
          <a:sym typeface="Raleway Regular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 Regular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 Regular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 Regular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 Regular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 Regular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 Regular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 Regular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 Regular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59;p1" descr="Google Shape;59;p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497" y="4393986"/>
            <a:ext cx="512350" cy="3799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0;p1" descr="Google Shape;60;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16" y="4395437"/>
            <a:ext cx="750523" cy="371392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Google Shape;61;p1"/>
          <p:cNvSpPr txBox="1">
            <a:spLocks noGrp="1"/>
          </p:cNvSpPr>
          <p:nvPr>
            <p:ph type="title"/>
          </p:nvPr>
        </p:nvSpPr>
        <p:spPr>
          <a:xfrm>
            <a:off x="456817" y="1242671"/>
            <a:ext cx="5195838" cy="11695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ru-RU" dirty="0"/>
              <a:t>ГИДРОАКУСТИЧЕСКАЯ СЕТЬ МОНИТОРИНГА</a:t>
            </a:r>
            <a:endParaRPr dirty="0"/>
          </a:p>
        </p:txBody>
      </p:sp>
      <p:sp>
        <p:nvSpPr>
          <p:cNvPr id="110" name="Google Shape;62;p1"/>
          <p:cNvSpPr txBox="1">
            <a:spLocks noGrp="1"/>
          </p:cNvSpPr>
          <p:nvPr>
            <p:ph type="body" sz="quarter" idx="1"/>
          </p:nvPr>
        </p:nvSpPr>
        <p:spPr>
          <a:xfrm>
            <a:off x="456817" y="2340280"/>
            <a:ext cx="3825301" cy="118798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200"/>
              </a:spcBef>
              <a:buSzTx/>
              <a:buNone/>
            </a:lvl1pPr>
          </a:lstStyle>
          <a:p>
            <a:r>
              <a:rPr dirty="0" err="1"/>
              <a:t>Автоматизация</a:t>
            </a:r>
            <a:r>
              <a:rPr dirty="0"/>
              <a:t> </a:t>
            </a:r>
            <a:r>
              <a:rPr dirty="0" err="1"/>
              <a:t>слежения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неопознанными</a:t>
            </a:r>
            <a:r>
              <a:rPr dirty="0"/>
              <a:t> </a:t>
            </a:r>
            <a:r>
              <a:rPr dirty="0" err="1"/>
              <a:t>объектами</a:t>
            </a:r>
            <a:r>
              <a:rPr dirty="0"/>
              <a:t> в </a:t>
            </a:r>
            <a:r>
              <a:rPr dirty="0" err="1"/>
              <a:t>водном</a:t>
            </a:r>
            <a:r>
              <a:rPr dirty="0"/>
              <a:t> </a:t>
            </a:r>
            <a:r>
              <a:rPr dirty="0" err="1"/>
              <a:t>пространстве</a:t>
            </a:r>
            <a:r>
              <a:rPr dirty="0"/>
              <a:t> с </a:t>
            </a:r>
            <a:r>
              <a:rPr dirty="0" err="1"/>
              <a:t>целью</a:t>
            </a:r>
            <a:r>
              <a:rPr dirty="0"/>
              <a:t> </a:t>
            </a:r>
            <a:r>
              <a:rPr dirty="0" err="1"/>
              <a:t>улучшения</a:t>
            </a:r>
            <a:r>
              <a:rPr dirty="0"/>
              <a:t> </a:t>
            </a:r>
            <a:r>
              <a:rPr dirty="0" err="1"/>
              <a:t>качества</a:t>
            </a:r>
            <a:r>
              <a:rPr dirty="0"/>
              <a:t> </a:t>
            </a:r>
            <a:r>
              <a:rPr dirty="0" err="1"/>
              <a:t>защиты</a:t>
            </a:r>
            <a:r>
              <a:rPr dirty="0"/>
              <a:t> </a:t>
            </a:r>
            <a:r>
              <a:rPr dirty="0" err="1"/>
              <a:t>объектов</a:t>
            </a:r>
            <a:r>
              <a:rPr dirty="0"/>
              <a:t>, </a:t>
            </a:r>
            <a:r>
              <a:rPr dirty="0" err="1"/>
              <a:t>расположенных</a:t>
            </a:r>
            <a:r>
              <a:rPr dirty="0"/>
              <a:t> у </a:t>
            </a:r>
            <a:r>
              <a:rPr dirty="0" err="1"/>
              <a:t>прибрежной</a:t>
            </a:r>
            <a:r>
              <a:rPr dirty="0"/>
              <a:t> </a:t>
            </a:r>
            <a:r>
              <a:rPr dirty="0" err="1"/>
              <a:t>зоны</a:t>
            </a:r>
            <a:r>
              <a:rPr dirty="0"/>
              <a:t> и в </a:t>
            </a:r>
            <a:r>
              <a:rPr dirty="0" err="1"/>
              <a:t>ней</a:t>
            </a:r>
            <a:r>
              <a:rPr dirty="0"/>
              <a:t>.</a:t>
            </a:r>
          </a:p>
        </p:txBody>
      </p:sp>
      <p:pic>
        <p:nvPicPr>
          <p:cNvPr id="111" name="Google Shape;63;p1" descr="Google Shape;63;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773" y="252487"/>
            <a:ext cx="1086644" cy="370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Google Shape;64;p1" descr="Google Shape;64;p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401" y="252468"/>
            <a:ext cx="756790" cy="593681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Google Shape;65;p1"/>
          <p:cNvSpPr/>
          <p:nvPr/>
        </p:nvSpPr>
        <p:spPr>
          <a:xfrm>
            <a:off x="7280774" y="1618199"/>
            <a:ext cx="1863301" cy="3535802"/>
          </a:xfrm>
          <a:prstGeom prst="rect">
            <a:avLst/>
          </a:prstGeom>
          <a:solidFill>
            <a:srgbClr val="FFCE3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14" name="Google Shape;66;p1"/>
          <p:cNvSpPr/>
          <p:nvPr/>
        </p:nvSpPr>
        <p:spPr>
          <a:xfrm>
            <a:off x="7280774" y="0"/>
            <a:ext cx="1863301" cy="1693200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pic>
        <p:nvPicPr>
          <p:cNvPr id="115" name="Google Shape;67;p1" descr="Google Shape;67;p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264" y="1270000"/>
            <a:ext cx="2681735" cy="38841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Google Shape;68;p1" descr="Google Shape;68;p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1777" y="422499"/>
            <a:ext cx="1086652" cy="748799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Google Shape;69;p1"/>
          <p:cNvSpPr txBox="1">
            <a:spLocks noGrp="1"/>
          </p:cNvSpPr>
          <p:nvPr>
            <p:ph type="sldNum" sz="quarter" idx="2"/>
          </p:nvPr>
        </p:nvSpPr>
        <p:spPr>
          <a:xfrm>
            <a:off x="8839271" y="4749851"/>
            <a:ext cx="266213" cy="3733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pic>
        <p:nvPicPr>
          <p:cNvPr id="118" name="Google Shape;70;p1" descr="Google Shape;70;p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6419" y="126594"/>
            <a:ext cx="686643" cy="686644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extBox 1"/>
          <p:cNvSpPr txBox="1"/>
          <p:nvPr/>
        </p:nvSpPr>
        <p:spPr>
          <a:xfrm>
            <a:off x="2571642" y="3265315"/>
            <a:ext cx="407744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FF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Команда</a:t>
            </a:r>
            <a:r>
              <a:rPr dirty="0"/>
              <a:t> </a:t>
            </a:r>
            <a:r>
              <a:rPr lang="ru-RU" dirty="0"/>
              <a:t>"</a:t>
            </a:r>
            <a:r>
              <a:rPr dirty="0" err="1"/>
              <a:t>Поток</a:t>
            </a:r>
            <a:r>
              <a:rPr lang="en-US" dirty="0"/>
              <a:t>"</a:t>
            </a:r>
            <a:endParaRPr dirty="0">
              <a:solidFill>
                <a:srgbClr val="8F00FF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5;p2"/>
          <p:cNvSpPr txBox="1">
            <a:spLocks noGrp="1"/>
          </p:cNvSpPr>
          <p:nvPr>
            <p:ph type="title"/>
          </p:nvPr>
        </p:nvSpPr>
        <p:spPr>
          <a:xfrm>
            <a:off x="477055" y="646831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rPr dirty="0"/>
              <a:t>АКТУАЛЬНОСТЬ ИДЕИ</a:t>
            </a:r>
          </a:p>
        </p:txBody>
      </p:sp>
      <p:sp>
        <p:nvSpPr>
          <p:cNvPr id="122" name="Google Shape;77;p2"/>
          <p:cNvSpPr txBox="1"/>
          <p:nvPr/>
        </p:nvSpPr>
        <p:spPr>
          <a:xfrm>
            <a:off x="157018" y="1285313"/>
            <a:ext cx="7022702" cy="353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8574" tIns="68574" rIns="68574" bIns="68574">
            <a:spAutoFit/>
          </a:bodyPr>
          <a:lstStyle/>
          <a:p>
            <a:pPr marL="914400" indent="-317500">
              <a:buClr>
                <a:srgbClr val="8F00FF"/>
              </a:buClr>
              <a:buSzPts val="1400"/>
              <a:buFont typeface="Raleway Regular"/>
              <a:buChar char="●"/>
              <a:defRPr i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defRPr>
            </a:pPr>
            <a:endParaRPr lang="ru-RU" dirty="0"/>
          </a:p>
        </p:txBody>
      </p:sp>
      <p:pic>
        <p:nvPicPr>
          <p:cNvPr id="123" name="Google Shape;78;p2" descr="Google Shape;78;p2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8349"/>
            <a:ext cx="9144002" cy="63848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Google Shape;79;p2"/>
          <p:cNvSpPr txBox="1">
            <a:spLocks noGrp="1"/>
          </p:cNvSpPr>
          <p:nvPr>
            <p:ph type="sldNum" sz="quarter" idx="2"/>
          </p:nvPr>
        </p:nvSpPr>
        <p:spPr>
          <a:xfrm>
            <a:off x="8850383" y="4749851"/>
            <a:ext cx="255101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7" name="Google Shape;77;p2">
            <a:extLst>
              <a:ext uri="{FF2B5EF4-FFF2-40B4-BE49-F238E27FC236}">
                <a16:creationId xmlns:a16="http://schemas.microsoft.com/office/drawing/2014/main" id="{D04F8B94-D13D-4562-822F-F49878727D51}"/>
              </a:ext>
            </a:extLst>
          </p:cNvPr>
          <p:cNvSpPr txBox="1"/>
          <p:nvPr/>
        </p:nvSpPr>
        <p:spPr>
          <a:xfrm>
            <a:off x="36944" y="1226432"/>
            <a:ext cx="4584115" cy="2939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5969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Недостаточный уровень</a:t>
            </a:r>
            <a:r>
              <a:rPr lang="ru" sz="140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безопасности акватории около различных стратегически важных объектов</a:t>
            </a:r>
          </a:p>
          <a:p>
            <a:pPr marL="8826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lang="ru" dirty="0"/>
          </a:p>
          <a:p>
            <a:pPr marL="5969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ru" sz="140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- Имеющееся решение проблемы – РЛС </a:t>
            </a:r>
            <a:r>
              <a:rPr lang="ru-RU" sz="140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и ГЛС</a:t>
            </a:r>
            <a:r>
              <a:rPr lang="ru" sz="140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 на кораблях и подводных лодках, а также БПЛА – не объединены в единую сеть,что снижает их эффективность</a:t>
            </a: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endParaRPr lang="ru" sz="1400" u="none" strike="noStrike" cap="none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96900">
              <a:buClr>
                <a:schemeClr val="dk1"/>
              </a:buClr>
              <a:buSzPts val="1400"/>
            </a:pPr>
            <a:r>
              <a:rPr lang="ru-RU" sz="1400" u="none" strike="noStrike" cap="none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- В данный момент в Черноморском регионе </a:t>
            </a:r>
            <a:r>
              <a:rPr lang="ru-RU" dirty="0">
                <a:solidFill>
                  <a:schemeClr val="tx2"/>
                </a:solidFill>
                <a:latin typeface="Raleway"/>
                <a:ea typeface="Raleway"/>
                <a:cs typeface="Raleway"/>
                <a:sym typeface="Raleway"/>
              </a:rPr>
              <a:t>выращивается около 6 тыс. тонн мидий, из них 5-7% теряется из-за действий злоумышленников.</a:t>
            </a:r>
            <a:endParaRPr lang="ru" sz="1400" u="none" strike="noStrike" cap="none" dirty="0">
              <a:solidFill>
                <a:schemeClr val="tx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26" name="Picture 2" descr="Черноморское побережье России (58 фото) - 58 фото">
            <a:extLst>
              <a:ext uri="{FF2B5EF4-FFF2-40B4-BE49-F238E27FC236}">
                <a16:creationId xmlns:a16="http://schemas.microsoft.com/office/drawing/2014/main" id="{DC590471-3852-4B29-8556-6783FCE282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63" b="19192"/>
          <a:stretch/>
        </p:blipFill>
        <p:spPr bwMode="auto">
          <a:xfrm>
            <a:off x="4967578" y="1639244"/>
            <a:ext cx="3789855" cy="235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84;p3"/>
          <p:cNvSpPr txBox="1">
            <a:spLocks noGrp="1"/>
          </p:cNvSpPr>
          <p:nvPr>
            <p:ph type="title"/>
          </p:nvPr>
        </p:nvSpPr>
        <p:spPr>
          <a:xfrm>
            <a:off x="495481" y="638481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rPr dirty="0"/>
              <a:t>ЦЕЛЕВАЯ АУДИТОРИЯ</a:t>
            </a:r>
          </a:p>
        </p:txBody>
      </p:sp>
      <p:sp>
        <p:nvSpPr>
          <p:cNvPr id="127" name="Google Shape;85;p3"/>
          <p:cNvSpPr txBox="1">
            <a:spLocks noGrp="1"/>
          </p:cNvSpPr>
          <p:nvPr>
            <p:ph type="body" sz="half" idx="1"/>
          </p:nvPr>
        </p:nvSpPr>
        <p:spPr>
          <a:xfrm>
            <a:off x="495481" y="1421366"/>
            <a:ext cx="7993200" cy="1867312"/>
          </a:xfrm>
          <a:prstGeom prst="rect">
            <a:avLst/>
          </a:prstGeom>
        </p:spPr>
        <p:txBody>
          <a:bodyPr lIns="58300" tIns="58300" rIns="58300" bIns="58300"/>
          <a:lstStyle/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dirty="0"/>
              <a:t>Мидийные </a:t>
            </a:r>
            <a:r>
              <a:rPr dirty="0" err="1"/>
              <a:t>хозяйства</a:t>
            </a:r>
            <a:r>
              <a:rPr dirty="0"/>
              <a:t>, </a:t>
            </a:r>
            <a:r>
              <a:rPr dirty="0" err="1"/>
              <a:t>подверженные</a:t>
            </a:r>
            <a:r>
              <a:rPr dirty="0"/>
              <a:t> </a:t>
            </a:r>
            <a:r>
              <a:rPr dirty="0" err="1"/>
              <a:t>актам</a:t>
            </a:r>
            <a:r>
              <a:rPr dirty="0"/>
              <a:t> </a:t>
            </a:r>
            <a:r>
              <a:rPr dirty="0" err="1"/>
              <a:t>кражи</a:t>
            </a:r>
            <a:r>
              <a:rPr dirty="0"/>
              <a:t>.</a:t>
            </a:r>
          </a:p>
          <a:p>
            <a:pPr marL="0" indent="139700">
              <a:buSzTx/>
              <a:buNone/>
              <a:defRPr sz="1400" i="1"/>
            </a:pPr>
            <a:r>
              <a:rPr dirty="0"/>
              <a:t>В </a:t>
            </a:r>
            <a:r>
              <a:rPr dirty="0" err="1"/>
              <a:t>перспективе</a:t>
            </a:r>
            <a:r>
              <a:rPr dirty="0"/>
              <a:t>:</a:t>
            </a:r>
          </a:p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dirty="0" err="1"/>
              <a:t>Министерство</a:t>
            </a:r>
            <a:r>
              <a:rPr dirty="0"/>
              <a:t> </a:t>
            </a:r>
            <a:r>
              <a:rPr dirty="0" err="1"/>
              <a:t>Обороны</a:t>
            </a:r>
            <a:endParaRPr dirty="0"/>
          </a:p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dirty="0" err="1"/>
              <a:t>Различные</a:t>
            </a:r>
            <a:r>
              <a:rPr dirty="0"/>
              <a:t> </a:t>
            </a:r>
            <a:r>
              <a:rPr dirty="0" err="1"/>
              <a:t>службы</a:t>
            </a:r>
            <a:r>
              <a:rPr dirty="0"/>
              <a:t> и </a:t>
            </a:r>
            <a:r>
              <a:rPr dirty="0" err="1"/>
              <a:t>агентства</a:t>
            </a:r>
            <a:r>
              <a:rPr dirty="0"/>
              <a:t> </a:t>
            </a:r>
            <a:r>
              <a:rPr dirty="0" err="1"/>
              <a:t>связанные</a:t>
            </a:r>
            <a:r>
              <a:rPr dirty="0"/>
              <a:t> с </a:t>
            </a:r>
            <a:r>
              <a:rPr dirty="0" err="1"/>
              <a:t>береговой</a:t>
            </a:r>
            <a:r>
              <a:rPr dirty="0"/>
              <a:t> </a:t>
            </a:r>
            <a:r>
              <a:rPr dirty="0" err="1"/>
              <a:t>обороной</a:t>
            </a:r>
            <a:r>
              <a:rPr dirty="0"/>
              <a:t> </a:t>
            </a:r>
            <a:r>
              <a:rPr dirty="0" err="1"/>
              <a:t>стратегических</a:t>
            </a:r>
            <a:r>
              <a:rPr dirty="0"/>
              <a:t> </a:t>
            </a:r>
            <a:r>
              <a:rPr dirty="0" err="1"/>
              <a:t>объектов</a:t>
            </a:r>
            <a:r>
              <a:rPr dirty="0"/>
              <a:t>.</a:t>
            </a:r>
          </a:p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dirty="0" err="1"/>
              <a:t>Компании</a:t>
            </a:r>
            <a:r>
              <a:rPr dirty="0"/>
              <a:t>, </a:t>
            </a:r>
            <a:r>
              <a:rPr dirty="0" err="1"/>
              <a:t>занимающиеся</a:t>
            </a:r>
            <a:r>
              <a:rPr dirty="0"/>
              <a:t> </a:t>
            </a:r>
            <a:r>
              <a:rPr dirty="0" err="1"/>
              <a:t>промысловой</a:t>
            </a:r>
            <a:r>
              <a:rPr dirty="0"/>
              <a:t> </a:t>
            </a:r>
            <a:r>
              <a:rPr dirty="0" err="1"/>
              <a:t>добычей</a:t>
            </a:r>
            <a:r>
              <a:rPr dirty="0"/>
              <a:t> </a:t>
            </a:r>
            <a:r>
              <a:rPr dirty="0" err="1"/>
              <a:t>рыбы</a:t>
            </a:r>
            <a:endParaRPr dirty="0"/>
          </a:p>
        </p:txBody>
      </p:sp>
      <p:pic>
        <p:nvPicPr>
          <p:cNvPr id="128" name="Google Shape;86;p3" descr="Google Shape;86;p3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Google Shape;87;p3"/>
          <p:cNvSpPr txBox="1">
            <a:spLocks noGrp="1"/>
          </p:cNvSpPr>
          <p:nvPr>
            <p:ph type="sldNum" sz="quarter" idx="2"/>
          </p:nvPr>
        </p:nvSpPr>
        <p:spPr>
          <a:xfrm>
            <a:off x="8848897" y="4749851"/>
            <a:ext cx="256587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92;p4"/>
          <p:cNvSpPr txBox="1">
            <a:spLocks noGrp="1"/>
          </p:cNvSpPr>
          <p:nvPr>
            <p:ph type="title"/>
          </p:nvPr>
        </p:nvSpPr>
        <p:spPr>
          <a:xfrm>
            <a:off x="528467" y="638481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rPr dirty="0"/>
              <a:t>ПРОБЛЕМА</a:t>
            </a:r>
          </a:p>
        </p:txBody>
      </p:sp>
      <p:sp>
        <p:nvSpPr>
          <p:cNvPr id="133" name="Google Shape;93;p4"/>
          <p:cNvSpPr txBox="1"/>
          <p:nvPr/>
        </p:nvSpPr>
        <p:spPr>
          <a:xfrm>
            <a:off x="528467" y="1423290"/>
            <a:ext cx="7994099" cy="1866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7750" tIns="77750" rIns="77750" bIns="77750">
            <a:spAutoFit/>
          </a:bodyPr>
          <a:lstStyle/>
          <a:p>
            <a:pPr marL="546100" indent="-342900">
              <a:lnSpc>
                <a:spcPct val="115000"/>
              </a:lnSpc>
              <a:buClr>
                <a:srgbClr val="8F00FF"/>
              </a:buClr>
              <a:buSzPts val="1400"/>
              <a:buFont typeface="Raleway Regular"/>
              <a:buChar char="●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/>
              <a:t>У </a:t>
            </a:r>
            <a:r>
              <a:rPr dirty="0" err="1"/>
              <a:t>компаний</a:t>
            </a:r>
            <a:r>
              <a:rPr dirty="0"/>
              <a:t>, </a:t>
            </a:r>
            <a:r>
              <a:rPr dirty="0" err="1"/>
              <a:t>занимающихся</a:t>
            </a:r>
            <a:r>
              <a:rPr dirty="0"/>
              <a:t> </a:t>
            </a:r>
            <a:r>
              <a:rPr dirty="0" err="1"/>
              <a:t>разведением</a:t>
            </a:r>
            <a:r>
              <a:rPr dirty="0"/>
              <a:t> </a:t>
            </a:r>
            <a:r>
              <a:rPr dirty="0" err="1"/>
              <a:t>мидий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продажи</a:t>
            </a:r>
            <a:r>
              <a:rPr dirty="0"/>
              <a:t> </a:t>
            </a:r>
            <a:r>
              <a:rPr dirty="0" err="1"/>
              <a:t>растут</a:t>
            </a:r>
            <a:r>
              <a:rPr dirty="0"/>
              <a:t> </a:t>
            </a:r>
            <a:r>
              <a:rPr dirty="0" err="1"/>
              <a:t>убытки</a:t>
            </a:r>
            <a:r>
              <a:rPr dirty="0"/>
              <a:t> </a:t>
            </a:r>
            <a:r>
              <a:rPr dirty="0" err="1"/>
              <a:t>вследствие</a:t>
            </a:r>
            <a:r>
              <a:rPr dirty="0"/>
              <a:t> </a:t>
            </a:r>
            <a:r>
              <a:rPr dirty="0" err="1"/>
              <a:t>участившихся</a:t>
            </a:r>
            <a:r>
              <a:rPr dirty="0"/>
              <a:t> </a:t>
            </a:r>
            <a:r>
              <a:rPr dirty="0" err="1"/>
              <a:t>случаев</a:t>
            </a:r>
            <a:r>
              <a:rPr dirty="0"/>
              <a:t> </a:t>
            </a:r>
            <a:r>
              <a:rPr dirty="0" err="1"/>
              <a:t>кражи</a:t>
            </a:r>
            <a:r>
              <a:rPr dirty="0"/>
              <a:t>. </a:t>
            </a:r>
          </a:p>
          <a:p>
            <a:pPr marL="546100" indent="-342900">
              <a:lnSpc>
                <a:spcPct val="115000"/>
              </a:lnSpc>
              <a:buClr>
                <a:srgbClr val="8F00FF"/>
              </a:buClr>
              <a:buSzPts val="1400"/>
              <a:buFont typeface="Raleway Regular"/>
              <a:buChar char="●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/>
              <a:t>В </a:t>
            </a:r>
            <a:r>
              <a:rPr dirty="0" err="1"/>
              <a:t>данный</a:t>
            </a:r>
            <a:r>
              <a:rPr dirty="0"/>
              <a:t> </a:t>
            </a:r>
            <a:r>
              <a:rPr dirty="0" err="1"/>
              <a:t>момент</a:t>
            </a:r>
            <a:r>
              <a:rPr dirty="0"/>
              <a:t> </a:t>
            </a:r>
            <a:r>
              <a:rPr dirty="0" err="1"/>
              <a:t>оборона</a:t>
            </a:r>
            <a:r>
              <a:rPr dirty="0"/>
              <a:t> </a:t>
            </a:r>
            <a:r>
              <a:rPr dirty="0" err="1"/>
              <a:t>различных</a:t>
            </a:r>
            <a:r>
              <a:rPr dirty="0"/>
              <a:t> </a:t>
            </a:r>
            <a:r>
              <a:rPr dirty="0" err="1"/>
              <a:t>объектов</a:t>
            </a:r>
            <a:r>
              <a:rPr dirty="0"/>
              <a:t> </a:t>
            </a:r>
            <a:r>
              <a:rPr dirty="0" err="1"/>
              <a:t>требует</a:t>
            </a:r>
            <a:r>
              <a:rPr dirty="0"/>
              <a:t> </a:t>
            </a:r>
            <a:r>
              <a:rPr dirty="0" err="1"/>
              <a:t>значительных</a:t>
            </a:r>
            <a:r>
              <a:rPr dirty="0"/>
              <a:t> </a:t>
            </a:r>
            <a:r>
              <a:rPr dirty="0" err="1"/>
              <a:t>человеческих</a:t>
            </a:r>
            <a:r>
              <a:rPr dirty="0"/>
              <a:t> и </a:t>
            </a:r>
            <a:r>
              <a:rPr dirty="0" err="1"/>
              <a:t>финансовых</a:t>
            </a:r>
            <a:r>
              <a:rPr dirty="0"/>
              <a:t> </a:t>
            </a:r>
            <a:r>
              <a:rPr dirty="0" err="1"/>
              <a:t>ресурсов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 </a:t>
            </a:r>
            <a:r>
              <a:rPr dirty="0" err="1"/>
              <a:t>проблемы</a:t>
            </a:r>
            <a:r>
              <a:rPr dirty="0"/>
              <a:t> </a:t>
            </a:r>
            <a:r>
              <a:rPr dirty="0" err="1"/>
              <a:t>слежения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неопознанными</a:t>
            </a:r>
            <a:r>
              <a:rPr dirty="0"/>
              <a:t> </a:t>
            </a:r>
            <a:r>
              <a:rPr dirty="0" err="1"/>
              <a:t>объектами</a:t>
            </a:r>
            <a:r>
              <a:rPr dirty="0"/>
              <a:t> в </a:t>
            </a:r>
            <a:r>
              <a:rPr dirty="0" err="1"/>
              <a:t>воде</a:t>
            </a:r>
            <a:r>
              <a:rPr dirty="0"/>
              <a:t>.</a:t>
            </a:r>
          </a:p>
          <a:p>
            <a:pPr marL="546100" indent="-342900">
              <a:lnSpc>
                <a:spcPct val="115000"/>
              </a:lnSpc>
              <a:buClr>
                <a:srgbClr val="8F00FF"/>
              </a:buClr>
              <a:buSzPts val="1400"/>
              <a:buFont typeface="Raleway Regular"/>
              <a:buChar char="●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Сейчас</a:t>
            </a:r>
            <a:r>
              <a:rPr dirty="0"/>
              <a:t> </a:t>
            </a:r>
            <a:r>
              <a:rPr dirty="0" err="1"/>
              <a:t>эффективная</a:t>
            </a:r>
            <a:r>
              <a:rPr dirty="0"/>
              <a:t> </a:t>
            </a:r>
            <a:r>
              <a:rPr dirty="0" err="1"/>
              <a:t>дальность</a:t>
            </a:r>
            <a:r>
              <a:rPr dirty="0"/>
              <a:t> </a:t>
            </a:r>
            <a:r>
              <a:rPr dirty="0" err="1"/>
              <a:t>гидролокаторов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суше</a:t>
            </a:r>
            <a:r>
              <a:rPr dirty="0"/>
              <a:t> – </a:t>
            </a:r>
            <a:r>
              <a:rPr dirty="0" err="1"/>
              <a:t>до</a:t>
            </a:r>
            <a:r>
              <a:rPr dirty="0"/>
              <a:t> 1,5 </a:t>
            </a:r>
            <a:r>
              <a:rPr dirty="0" err="1"/>
              <a:t>километров</a:t>
            </a:r>
            <a:r>
              <a:rPr dirty="0"/>
              <a:t>, </a:t>
            </a:r>
            <a:r>
              <a:rPr dirty="0" err="1"/>
              <a:t>на</a:t>
            </a:r>
            <a:r>
              <a:rPr dirty="0"/>
              <a:t> </a:t>
            </a:r>
          </a:p>
          <a:p>
            <a:pPr indent="203200">
              <a:lnSpc>
                <a:spcPct val="115000"/>
              </a:lnSpc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корабле</a:t>
            </a:r>
            <a:r>
              <a:rPr dirty="0"/>
              <a:t> – </a:t>
            </a:r>
            <a:r>
              <a:rPr dirty="0" err="1"/>
              <a:t>до</a:t>
            </a:r>
            <a:r>
              <a:rPr dirty="0"/>
              <a:t> 1 </a:t>
            </a:r>
            <a:r>
              <a:rPr dirty="0" err="1"/>
              <a:t>километра</a:t>
            </a:r>
            <a:r>
              <a:rPr dirty="0"/>
              <a:t>, </a:t>
            </a:r>
            <a:r>
              <a:rPr dirty="0" err="1"/>
              <a:t>чего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хватает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эффективной</a:t>
            </a:r>
            <a:r>
              <a:rPr dirty="0"/>
              <a:t> </a:t>
            </a:r>
            <a:r>
              <a:rPr dirty="0" err="1"/>
              <a:t>обороны</a:t>
            </a:r>
            <a:r>
              <a:rPr dirty="0"/>
              <a:t> </a:t>
            </a:r>
            <a:r>
              <a:rPr dirty="0" err="1"/>
              <a:t>побережья</a:t>
            </a:r>
            <a:r>
              <a:rPr dirty="0"/>
              <a:t>.</a:t>
            </a:r>
          </a:p>
        </p:txBody>
      </p:sp>
      <p:pic>
        <p:nvPicPr>
          <p:cNvPr id="134" name="Google Shape;94;p4" descr="Google Shape;94;p4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Google Shape;95;p4"/>
          <p:cNvSpPr txBox="1">
            <a:spLocks noGrp="1"/>
          </p:cNvSpPr>
          <p:nvPr>
            <p:ph type="sldNum" sz="quarter" idx="2"/>
          </p:nvPr>
        </p:nvSpPr>
        <p:spPr>
          <a:xfrm>
            <a:off x="8847526" y="4749851"/>
            <a:ext cx="257958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00;p5"/>
          <p:cNvSpPr txBox="1">
            <a:spLocks noGrp="1"/>
          </p:cNvSpPr>
          <p:nvPr>
            <p:ph type="title"/>
          </p:nvPr>
        </p:nvSpPr>
        <p:spPr>
          <a:xfrm>
            <a:off x="432332" y="638481"/>
            <a:ext cx="7976100" cy="579405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3000"/>
            </a:lvl1pPr>
          </a:lstStyle>
          <a:p>
            <a:r>
              <a:rPr dirty="0"/>
              <a:t>ЦЕННОСТНОЕ ПРЕДЛОЖЕНИЕ</a:t>
            </a:r>
          </a:p>
        </p:txBody>
      </p:sp>
      <p:pic>
        <p:nvPicPr>
          <p:cNvPr id="139" name="Google Shape;102;p5" descr="Google Shape;102;p5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Google Shape;103;p5"/>
          <p:cNvSpPr txBox="1">
            <a:spLocks noGrp="1"/>
          </p:cNvSpPr>
          <p:nvPr>
            <p:ph type="sldNum" sz="quarter" idx="2"/>
          </p:nvPr>
        </p:nvSpPr>
        <p:spPr>
          <a:xfrm>
            <a:off x="8847640" y="4749851"/>
            <a:ext cx="257844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F3FB9F-5E6F-4D0C-8B35-D3E4863DE35B}"/>
              </a:ext>
            </a:extLst>
          </p:cNvPr>
          <p:cNvSpPr/>
          <p:nvPr/>
        </p:nvSpPr>
        <p:spPr>
          <a:xfrm>
            <a:off x="432331" y="1276962"/>
            <a:ext cx="7976099" cy="1637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ru-RU" sz="1600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-RU" sz="16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“Поток”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200"/>
            </a:pPr>
            <a:r>
              <a:rPr lang="ru-RU" sz="1600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 </a:t>
            </a:r>
            <a:r>
              <a:rPr lang="ru-RU" sz="1600" dirty="0" err="1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мидийным</a:t>
            </a:r>
            <a:r>
              <a:rPr lang="ru-RU" sz="1600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хозяйствам</a:t>
            </a:r>
            <a:r>
              <a:rPr lang="ru-RU" sz="16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-RU" sz="16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недостатка эффективности обнаружения злоумышленников</a:t>
            </a:r>
            <a:r>
              <a:rPr lang="en-US" sz="16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 </a:t>
            </a:r>
            <a:r>
              <a:rPr lang="ru-RU" sz="16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малой эффективности средств защиты объектов</a:t>
            </a:r>
            <a:r>
              <a:rPr lang="en-US" sz="16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-RU" sz="16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сети буйков с гидроакустическими датчиками</a:t>
            </a:r>
            <a:r>
              <a:rPr lang="en-US" sz="16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 </a:t>
            </a:r>
            <a:r>
              <a:rPr lang="ru-RU" sz="1600" dirty="0">
                <a:solidFill>
                  <a:srgbClr val="000000"/>
                </a:solidFill>
                <a:latin typeface="Raleway"/>
                <a:ea typeface="Raleway SemiBold"/>
                <a:cs typeface="Raleway SemiBold"/>
                <a:sym typeface="Raleway"/>
              </a:rPr>
              <a:t>гарантию безопасности мидийных ферм.</a:t>
            </a:r>
            <a:endParaRPr lang="ru-RU" sz="16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25;p27"/>
          <p:cNvSpPr txBox="1">
            <a:spLocks noGrp="1"/>
          </p:cNvSpPr>
          <p:nvPr>
            <p:ph type="title"/>
          </p:nvPr>
        </p:nvSpPr>
        <p:spPr>
          <a:xfrm>
            <a:off x="530724" y="638480"/>
            <a:ext cx="7043093" cy="1041070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rPr lang="ru-RU" dirty="0"/>
              <a:t>ТЕХНИЧЕСКИЕ ХАРАКТЕРИСТИКИ</a:t>
            </a:r>
            <a:endParaRPr dirty="0"/>
          </a:p>
        </p:txBody>
      </p:sp>
      <p:pic>
        <p:nvPicPr>
          <p:cNvPr id="143" name="Google Shape;126;p27" descr="Google Shape;126;p27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Google Shape;127;p27"/>
          <p:cNvSpPr txBox="1">
            <a:spLocks noGrp="1"/>
          </p:cNvSpPr>
          <p:nvPr>
            <p:ph type="sldNum" sz="quarter" idx="2"/>
          </p:nvPr>
        </p:nvSpPr>
        <p:spPr>
          <a:xfrm>
            <a:off x="8841010" y="4749851"/>
            <a:ext cx="264474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145" name="Google Shape;131;p27" descr="Google Shape;131;p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515" y="1112246"/>
            <a:ext cx="3417306" cy="2444269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Google Shape;133;p27"/>
          <p:cNvSpPr txBox="1"/>
          <p:nvPr/>
        </p:nvSpPr>
        <p:spPr>
          <a:xfrm>
            <a:off x="530724" y="4114660"/>
            <a:ext cx="5153451" cy="74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lvl1pPr>
          </a:lstStyle>
          <a:p>
            <a:r>
              <a:rPr dirty="0" err="1"/>
              <a:t>Главный</a:t>
            </a:r>
            <a:r>
              <a:rPr dirty="0"/>
              <a:t> </a:t>
            </a:r>
            <a:r>
              <a:rPr dirty="0" err="1"/>
              <a:t>узел</a:t>
            </a:r>
            <a:r>
              <a:rPr dirty="0"/>
              <a:t> </a:t>
            </a:r>
            <a:r>
              <a:rPr dirty="0" err="1"/>
              <a:t>отправляет</a:t>
            </a:r>
            <a:r>
              <a:rPr dirty="0"/>
              <a:t> </a:t>
            </a:r>
            <a:r>
              <a:rPr dirty="0" err="1"/>
              <a:t>поочерёдно</a:t>
            </a:r>
            <a:r>
              <a:rPr dirty="0"/>
              <a:t> </a:t>
            </a:r>
            <a:r>
              <a:rPr dirty="0" err="1"/>
              <a:t>запросы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периферийные</a:t>
            </a:r>
            <a:r>
              <a:rPr dirty="0"/>
              <a:t> </a:t>
            </a:r>
            <a:r>
              <a:rPr dirty="0" err="1"/>
              <a:t>узлы</a:t>
            </a:r>
            <a:r>
              <a:rPr dirty="0"/>
              <a:t> и </a:t>
            </a:r>
            <a:r>
              <a:rPr dirty="0" err="1"/>
              <a:t>получает</a:t>
            </a:r>
            <a:r>
              <a:rPr dirty="0"/>
              <a:t> в </a:t>
            </a:r>
            <a:r>
              <a:rPr dirty="0" err="1"/>
              <a:t>ответ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узлов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телеметрии</a:t>
            </a:r>
            <a:endParaRPr dirty="0"/>
          </a:p>
        </p:txBody>
      </p:sp>
      <p:sp>
        <p:nvSpPr>
          <p:cNvPr id="147" name="Google Shape;134;p27"/>
          <p:cNvSpPr txBox="1"/>
          <p:nvPr/>
        </p:nvSpPr>
        <p:spPr>
          <a:xfrm>
            <a:off x="5973296" y="3660124"/>
            <a:ext cx="2998525" cy="523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lvl1pPr>
          </a:lstStyle>
          <a:p>
            <a:r>
              <a:rPr dirty="0" err="1"/>
              <a:t>Схема</a:t>
            </a:r>
            <a:r>
              <a:rPr dirty="0"/>
              <a:t> </a:t>
            </a:r>
            <a:r>
              <a:rPr dirty="0" err="1"/>
              <a:t>определения</a:t>
            </a:r>
            <a:r>
              <a:rPr dirty="0"/>
              <a:t> </a:t>
            </a:r>
            <a:r>
              <a:rPr dirty="0" err="1"/>
              <a:t>положения</a:t>
            </a:r>
            <a:r>
              <a:rPr dirty="0"/>
              <a:t> </a:t>
            </a:r>
            <a:r>
              <a:rPr dirty="0" err="1"/>
              <a:t>объекта</a:t>
            </a:r>
            <a:endParaRPr dirty="0"/>
          </a:p>
        </p:txBody>
      </p:sp>
      <p:sp>
        <p:nvSpPr>
          <p:cNvPr id="148" name="Google Shape;135;p27"/>
          <p:cNvSpPr txBox="1"/>
          <p:nvPr/>
        </p:nvSpPr>
        <p:spPr>
          <a:xfrm>
            <a:off x="530724" y="3666827"/>
            <a:ext cx="2092552" cy="308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lvl1pPr>
          </a:lstStyle>
          <a:p>
            <a:r>
              <a:rPr dirty="0" err="1"/>
              <a:t>Структурная</a:t>
            </a:r>
            <a:r>
              <a:rPr dirty="0"/>
              <a:t> </a:t>
            </a:r>
            <a:r>
              <a:rPr dirty="0" err="1"/>
              <a:t>схема</a:t>
            </a:r>
            <a:endParaRPr dirty="0"/>
          </a:p>
        </p:txBody>
      </p:sp>
      <p:pic>
        <p:nvPicPr>
          <p:cNvPr id="149" name="Google Shape;136;p27" descr="Google Shape;136;p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868" y="1785593"/>
            <a:ext cx="2571751" cy="1552576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Google Shape;132;p27"/>
          <p:cNvSpPr txBox="1"/>
          <p:nvPr/>
        </p:nvSpPr>
        <p:spPr>
          <a:xfrm>
            <a:off x="1935665" y="2289483"/>
            <a:ext cx="2998551" cy="1174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342900" indent="-342900"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Акустическая</a:t>
            </a:r>
            <a:r>
              <a:rPr dirty="0"/>
              <a:t> </a:t>
            </a:r>
            <a:r>
              <a:rPr dirty="0" err="1"/>
              <a:t>антенна</a:t>
            </a:r>
            <a:endParaRPr dirty="0"/>
          </a:p>
          <a:p>
            <a:pPr marL="342900" indent="-342900"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Приёмник-усилитель</a:t>
            </a:r>
            <a:endParaRPr dirty="0"/>
          </a:p>
          <a:p>
            <a:pPr marL="342900" indent="-342900"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Селектор</a:t>
            </a:r>
            <a:r>
              <a:rPr dirty="0"/>
              <a:t> </a:t>
            </a:r>
            <a:r>
              <a:rPr dirty="0" err="1"/>
              <a:t>сигналов</a:t>
            </a:r>
            <a:endParaRPr dirty="0"/>
          </a:p>
          <a:p>
            <a:pPr marL="342900" indent="-342900"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Микроконтроллер</a:t>
            </a:r>
            <a:r>
              <a:rPr dirty="0"/>
              <a:t> </a:t>
            </a:r>
          </a:p>
          <a:p>
            <a:pPr marL="342900" indent="-342900"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Модуль</a:t>
            </a:r>
            <a:r>
              <a:rPr dirty="0"/>
              <a:t> </a:t>
            </a:r>
            <a:r>
              <a:rPr dirty="0" err="1"/>
              <a:t>LoRa</a:t>
            </a: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6;p8"/>
          <p:cNvSpPr txBox="1"/>
          <p:nvPr/>
        </p:nvSpPr>
        <p:spPr>
          <a:xfrm>
            <a:off x="456817" y="1189863"/>
            <a:ext cx="8391966" cy="146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работаем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рынке</a:t>
            </a:r>
            <a:r>
              <a:rPr dirty="0"/>
              <a:t> B2B (в </a:t>
            </a:r>
            <a:r>
              <a:rPr dirty="0" err="1"/>
              <a:t>будущем</a:t>
            </a:r>
            <a:r>
              <a:rPr dirty="0"/>
              <a:t> </a:t>
            </a:r>
            <a:r>
              <a:rPr dirty="0" err="1"/>
              <a:t>планируем</a:t>
            </a:r>
            <a:r>
              <a:rPr dirty="0"/>
              <a:t> </a:t>
            </a:r>
            <a:r>
              <a:rPr dirty="0" err="1"/>
              <a:t>работать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B2G).</a:t>
            </a:r>
          </a:p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гидролокации</a:t>
            </a:r>
            <a:r>
              <a:rPr dirty="0"/>
              <a:t> – 50 </a:t>
            </a:r>
            <a:r>
              <a:rPr dirty="0" err="1"/>
              <a:t>буйков</a:t>
            </a:r>
            <a:r>
              <a:rPr dirty="0"/>
              <a:t> – </a:t>
            </a:r>
            <a:r>
              <a:rPr dirty="0" err="1"/>
              <a:t>будет</a:t>
            </a:r>
            <a:r>
              <a:rPr dirty="0"/>
              <a:t> </a:t>
            </a:r>
            <a:r>
              <a:rPr dirty="0" err="1"/>
              <a:t>стоить</a:t>
            </a:r>
            <a:r>
              <a:rPr dirty="0"/>
              <a:t> 4 </a:t>
            </a:r>
            <a:r>
              <a:rPr dirty="0" err="1"/>
              <a:t>миллиона</a:t>
            </a:r>
            <a:r>
              <a:rPr dirty="0"/>
              <a:t> </a:t>
            </a:r>
            <a:r>
              <a:rPr dirty="0" err="1"/>
              <a:t>рублей</a:t>
            </a:r>
            <a:r>
              <a:rPr lang="en-US" dirty="0"/>
              <a:t> (</a:t>
            </a:r>
            <a:r>
              <a:rPr lang="ru-RU" dirty="0"/>
              <a:t>При серийном производстве 1 буёк будет стоить около 60 000, при единичном – около 80 000)</a:t>
            </a:r>
            <a:r>
              <a:rPr dirty="0"/>
              <a:t>.</a:t>
            </a:r>
          </a:p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/>
              <a:t>В </a:t>
            </a:r>
            <a:r>
              <a:rPr dirty="0" err="1"/>
              <a:t>регионе</a:t>
            </a:r>
            <a:r>
              <a:rPr dirty="0"/>
              <a:t> 12 </a:t>
            </a:r>
            <a:r>
              <a:rPr dirty="0" err="1"/>
              <a:t>покупателей</a:t>
            </a:r>
            <a:endParaRPr dirty="0"/>
          </a:p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заработаем</a:t>
            </a:r>
            <a:r>
              <a:rPr dirty="0"/>
              <a:t> 48 </a:t>
            </a:r>
            <a:r>
              <a:rPr dirty="0" err="1"/>
              <a:t>млн</a:t>
            </a:r>
            <a:r>
              <a:rPr dirty="0"/>
              <a:t> </a:t>
            </a:r>
            <a:r>
              <a:rPr dirty="0" err="1"/>
              <a:t>рублей</a:t>
            </a:r>
            <a:r>
              <a:rPr dirty="0"/>
              <a:t>.</a:t>
            </a:r>
          </a:p>
        </p:txBody>
      </p:sp>
      <p:pic>
        <p:nvPicPr>
          <p:cNvPr id="155" name="Google Shape;157;p8" descr="Google Shape;157;p8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Google Shape;158;p8"/>
          <p:cNvSpPr txBox="1">
            <a:spLocks noGrp="1"/>
          </p:cNvSpPr>
          <p:nvPr>
            <p:ph type="sldNum" sz="quarter" idx="2"/>
          </p:nvPr>
        </p:nvSpPr>
        <p:spPr>
          <a:xfrm>
            <a:off x="8848783" y="4749851"/>
            <a:ext cx="256701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100D9BD-D974-481A-B7B6-849AB6EE3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683" y="493272"/>
            <a:ext cx="4655701" cy="841801"/>
          </a:xfrm>
        </p:spPr>
        <p:txBody>
          <a:bodyPr/>
          <a:lstStyle/>
          <a:p>
            <a:r>
              <a:rPr lang="ru-RU" dirty="0"/>
              <a:t>РЫНОК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6;p9" descr="Google Shape;166;p9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-8742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Google Shape;167;p9"/>
          <p:cNvSpPr txBox="1">
            <a:spLocks noGrp="1"/>
          </p:cNvSpPr>
          <p:nvPr>
            <p:ph type="sldNum" sz="quarter" idx="2"/>
          </p:nvPr>
        </p:nvSpPr>
        <p:spPr>
          <a:xfrm>
            <a:off x="8842154" y="4749851"/>
            <a:ext cx="263330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62" name="Google Shape;169;p9"/>
          <p:cNvSpPr txBox="1">
            <a:spLocks noGrp="1"/>
          </p:cNvSpPr>
          <p:nvPr>
            <p:ph type="body" sz="quarter" idx="1"/>
          </p:nvPr>
        </p:nvSpPr>
        <p:spPr>
          <a:xfrm>
            <a:off x="6657785" y="3365914"/>
            <a:ext cx="2131049" cy="1587879"/>
          </a:xfrm>
          <a:prstGeom prst="rect">
            <a:avLst/>
          </a:prstGeom>
          <a:ln w="9525">
            <a:solidFill>
              <a:srgbClr val="000000"/>
            </a:solidFill>
            <a:round/>
          </a:ln>
        </p:spPr>
        <p:txBody>
          <a:bodyPr lIns="58300" tIns="58300" rIns="58300" bIns="58300" anchor="ctr"/>
          <a:lstStyle>
            <a:lvl1pPr marL="0" indent="0" algn="ctr">
              <a:buSzTx/>
              <a:buNone/>
              <a:defRPr>
                <a:solidFill>
                  <a:srgbClr val="132C40"/>
                </a:solidFill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r>
              <a:rPr b="1" dirty="0"/>
              <a:t>В </a:t>
            </a:r>
            <a:r>
              <a:rPr b="1" dirty="0" err="1"/>
              <a:t>качестве</a:t>
            </a:r>
            <a:r>
              <a:rPr b="1" dirty="0"/>
              <a:t> </a:t>
            </a:r>
            <a:r>
              <a:rPr b="1" dirty="0" err="1"/>
              <a:t>сравнения</a:t>
            </a:r>
            <a:r>
              <a:rPr b="1" dirty="0"/>
              <a:t> </a:t>
            </a:r>
            <a:r>
              <a:rPr b="1" dirty="0" err="1"/>
              <a:t>мы</a:t>
            </a:r>
            <a:r>
              <a:rPr b="1" dirty="0"/>
              <a:t> </a:t>
            </a:r>
            <a:r>
              <a:rPr b="1" dirty="0" err="1"/>
              <a:t>считаем</a:t>
            </a:r>
            <a:r>
              <a:rPr b="1" dirty="0"/>
              <a:t> </a:t>
            </a:r>
            <a:r>
              <a:rPr b="1" dirty="0" err="1"/>
              <a:t>характеристики</a:t>
            </a:r>
            <a:r>
              <a:rPr b="1" dirty="0"/>
              <a:t> </a:t>
            </a:r>
            <a:r>
              <a:rPr b="1" dirty="0" err="1"/>
              <a:t>для</a:t>
            </a:r>
            <a:r>
              <a:rPr b="1" dirty="0"/>
              <a:t> </a:t>
            </a:r>
            <a:r>
              <a:rPr b="1" dirty="0" err="1"/>
              <a:t>Севастопольской</a:t>
            </a:r>
            <a:r>
              <a:rPr b="1" dirty="0"/>
              <a:t> </a:t>
            </a:r>
            <a:r>
              <a:rPr b="1" dirty="0" err="1"/>
              <a:t>бухты</a:t>
            </a:r>
            <a:r>
              <a:rPr b="1" dirty="0"/>
              <a:t> (10 км^2)</a:t>
            </a:r>
          </a:p>
        </p:txBody>
      </p:sp>
      <p:pic>
        <p:nvPicPr>
          <p:cNvPr id="163" name="Google Shape;170;p9" descr="Google Shape;170;p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242" y="1225161"/>
            <a:ext cx="2132135" cy="180164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64" name="Google Shape;168;p9"/>
          <p:cNvGraphicFramePr/>
          <p:nvPr/>
        </p:nvGraphicFramePr>
        <p:xfrm>
          <a:off x="413032" y="1215073"/>
          <a:ext cx="5685917" cy="3871969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804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0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8800">
                <a:tc>
                  <a:txBody>
                    <a:bodyPr/>
                    <a:lstStyle/>
                    <a:p>
                      <a:pPr algn="l">
                        <a:defRPr sz="900">
                          <a:sym typeface="Arial"/>
                        </a:defRPr>
                      </a:pPr>
                      <a:endParaRPr/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Поток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РЛС (для стратегических объектов)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БПЛА (для стратегических объектов)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Охранник (для мидийных хозяйств)</a:t>
                      </a:r>
                    </a:p>
                  </a:txBody>
                  <a:tcPr marL="45725" marR="45725"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8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Цена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До 5-х млн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~10 млн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2,5 – 3 млн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От 500 000 руб./мес. (для круглосуточного наблюдения)</a:t>
                      </a:r>
                    </a:p>
                  </a:txBody>
                  <a:tcPr marL="45725" marR="45725"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16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Эффективность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При должном обслуживании будет обнаруживать все подводные и наводные цели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обнаруживает все подводные и наводные цели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ym typeface="Arial"/>
                        </a:defRPr>
                      </a:pPr>
                      <a:r>
                        <a:t>Зависит от пилота, обычно – наводные </a:t>
                      </a:r>
                    </a:p>
                    <a:p>
                      <a:pPr algn="l">
                        <a:defRPr sz="900">
                          <a:sym typeface="Arial"/>
                        </a:defRPr>
                      </a:pPr>
                      <a:r>
                        <a:t>цели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Зависит от охранника – может падать по различных причинам</a:t>
                      </a:r>
                    </a:p>
                  </a:txBody>
                  <a:tcPr marL="45725" marR="45725"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92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Обслуживание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Будет требовать профилактического обслуживания раз в 2-3 недели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Требует обслуживания ~ раз в месяц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Зависит от погоды и типа дрона – в среднем раз в 1- 1,5 недели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Сторожка, форма</a:t>
                      </a:r>
                    </a:p>
                  </a:txBody>
                  <a:tcPr marL="45725" marR="45725"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17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Человеческий ресурс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1 оператор 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1 оператор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30 – 35 пилотов дронов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10 человек для хотя бы минимальной эффективности</a:t>
                      </a:r>
                    </a:p>
                  </a:txBody>
                  <a:tcPr marL="45725" marR="45725"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65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Время подготовки оператора/пилота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До 30 минут с помощью инструктора/пособия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Около года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>
                          <a:sym typeface="Arial"/>
                        </a:rPr>
                        <a:t>240 часов – стандартный курс</a:t>
                      </a:r>
                    </a:p>
                  </a:txBody>
                  <a:tcPr marL="45725" marR="45725" marT="45725" marB="457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 dirty="0" err="1">
                          <a:sym typeface="Arial"/>
                        </a:rPr>
                        <a:t>Инструктаж</a:t>
                      </a:r>
                      <a:r>
                        <a:rPr sz="900" dirty="0">
                          <a:sym typeface="Arial"/>
                        </a:rPr>
                        <a:t> – </a:t>
                      </a:r>
                      <a:r>
                        <a:rPr sz="900" dirty="0" err="1">
                          <a:sym typeface="Arial"/>
                        </a:rPr>
                        <a:t>около</a:t>
                      </a:r>
                      <a:r>
                        <a:rPr sz="900" dirty="0">
                          <a:sym typeface="Arial"/>
                        </a:rPr>
                        <a:t> 30-60 </a:t>
                      </a:r>
                      <a:r>
                        <a:rPr sz="900" dirty="0" err="1">
                          <a:sym typeface="Arial"/>
                        </a:rPr>
                        <a:t>минут</a:t>
                      </a:r>
                      <a:endParaRPr sz="900" dirty="0">
                        <a:sym typeface="Arial"/>
                      </a:endParaRPr>
                    </a:p>
                  </a:txBody>
                  <a:tcPr marL="45725" marR="45725" marT="45725" marB="45725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73EA741-96CA-4A63-8285-D546882AA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04" y="501506"/>
            <a:ext cx="4655701" cy="841801"/>
          </a:xfrm>
        </p:spPr>
        <p:txBody>
          <a:bodyPr/>
          <a:lstStyle/>
          <a:p>
            <a:r>
              <a:rPr lang="ru-RU" dirty="0"/>
              <a:t>КОНКУРЕНТЫ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75;p10"/>
          <p:cNvSpPr txBox="1"/>
          <p:nvPr/>
        </p:nvSpPr>
        <p:spPr>
          <a:xfrm>
            <a:off x="405226" y="1530593"/>
            <a:ext cx="6936600" cy="1323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1150">
              <a:lnSpc>
                <a:spcPct val="115000"/>
              </a:lnSpc>
              <a:buClr>
                <a:srgbClr val="8F00FF"/>
              </a:buClr>
              <a:buSzPts val="1300"/>
              <a:buFont typeface="Raleway Regular"/>
              <a:buChar char="●"/>
              <a:defRPr sz="1300" i="1">
                <a:solidFill>
                  <a:srgbClr val="132C4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Посещение</a:t>
            </a:r>
            <a:r>
              <a:rPr dirty="0"/>
              <a:t> </a:t>
            </a:r>
            <a:r>
              <a:rPr dirty="0" err="1"/>
              <a:t>форумов</a:t>
            </a:r>
            <a:r>
              <a:rPr dirty="0"/>
              <a:t>, </a:t>
            </a:r>
            <a:r>
              <a:rPr dirty="0" err="1"/>
              <a:t>организации</a:t>
            </a:r>
            <a:r>
              <a:rPr dirty="0"/>
              <a:t> </a:t>
            </a:r>
            <a:r>
              <a:rPr dirty="0" err="1"/>
              <a:t>личных</a:t>
            </a:r>
            <a:r>
              <a:rPr dirty="0"/>
              <a:t> </a:t>
            </a:r>
            <a:r>
              <a:rPr dirty="0" err="1"/>
              <a:t>встреч</a:t>
            </a:r>
            <a:r>
              <a:rPr dirty="0"/>
              <a:t> с </a:t>
            </a:r>
            <a:r>
              <a:rPr dirty="0" err="1"/>
              <a:t>потенциальными</a:t>
            </a:r>
            <a:r>
              <a:rPr dirty="0"/>
              <a:t> </a:t>
            </a:r>
            <a:r>
              <a:rPr dirty="0" err="1"/>
              <a:t>клиентами</a:t>
            </a:r>
            <a:endParaRPr dirty="0">
              <a:solidFill>
                <a:srgbClr val="000000"/>
              </a:solidFill>
            </a:endParaRPr>
          </a:p>
          <a:p>
            <a:pPr marL="457200" indent="-311150">
              <a:lnSpc>
                <a:spcPct val="115000"/>
              </a:lnSpc>
              <a:buClr>
                <a:srgbClr val="8F00FF"/>
              </a:buClr>
              <a:buSzPts val="1300"/>
              <a:buFont typeface="Raleway Regular"/>
              <a:buChar char="●"/>
              <a:defRPr sz="1300" i="1">
                <a:solidFill>
                  <a:srgbClr val="132C4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Заключение</a:t>
            </a:r>
            <a:r>
              <a:rPr dirty="0"/>
              <a:t> </a:t>
            </a:r>
            <a:r>
              <a:rPr dirty="0" err="1"/>
              <a:t>договора</a:t>
            </a:r>
            <a:r>
              <a:rPr dirty="0"/>
              <a:t> с </a:t>
            </a:r>
            <a:r>
              <a:rPr dirty="0" err="1"/>
              <a:t>заинтересованными</a:t>
            </a:r>
            <a:r>
              <a:rPr dirty="0"/>
              <a:t> </a:t>
            </a:r>
            <a:r>
              <a:rPr dirty="0" err="1"/>
              <a:t>лицами</a:t>
            </a:r>
            <a:endParaRPr dirty="0">
              <a:solidFill>
                <a:srgbClr val="000000"/>
              </a:solidFill>
            </a:endParaRPr>
          </a:p>
          <a:p>
            <a:pPr marL="457200" indent="-311150">
              <a:lnSpc>
                <a:spcPct val="115000"/>
              </a:lnSpc>
              <a:buClr>
                <a:srgbClr val="8F00FF"/>
              </a:buClr>
              <a:buSzPts val="1300"/>
              <a:buFont typeface="Raleway Regular"/>
              <a:buChar char="●"/>
              <a:defRPr sz="1300" i="1">
                <a:solidFill>
                  <a:srgbClr val="132C4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Договор</a:t>
            </a:r>
            <a:r>
              <a:rPr dirty="0"/>
              <a:t> с </a:t>
            </a:r>
            <a:r>
              <a:rPr dirty="0" err="1"/>
              <a:t>компаниями-производителями</a:t>
            </a:r>
            <a:r>
              <a:rPr dirty="0"/>
              <a:t> </a:t>
            </a:r>
            <a:r>
              <a:rPr dirty="0" err="1"/>
              <a:t>компонентов</a:t>
            </a:r>
            <a:r>
              <a:rPr dirty="0"/>
              <a:t>, </a:t>
            </a:r>
            <a:r>
              <a:rPr dirty="0" err="1"/>
              <a:t>сборка</a:t>
            </a:r>
            <a:r>
              <a:rPr dirty="0"/>
              <a:t> </a:t>
            </a:r>
            <a:r>
              <a:rPr dirty="0" err="1"/>
              <a:t>изделий</a:t>
            </a:r>
            <a:r>
              <a:rPr dirty="0"/>
              <a:t>.</a:t>
            </a:r>
            <a:endParaRPr dirty="0">
              <a:solidFill>
                <a:srgbClr val="000000"/>
              </a:solidFill>
            </a:endParaRPr>
          </a:p>
          <a:p>
            <a:pPr marL="457200" indent="-311150">
              <a:lnSpc>
                <a:spcPct val="115000"/>
              </a:lnSpc>
              <a:buClr>
                <a:srgbClr val="8F00FF"/>
              </a:buClr>
              <a:buSzPts val="1300"/>
              <a:buFont typeface="Raleway Regular"/>
              <a:buChar char="●"/>
              <a:defRPr sz="1300" i="1">
                <a:solidFill>
                  <a:srgbClr val="132C40"/>
                </a:solidFill>
                <a:latin typeface="Raleway Regular"/>
                <a:ea typeface="Raleway Regular"/>
                <a:cs typeface="Raleway Regular"/>
                <a:sym typeface="Raleway Regular"/>
              </a:defRPr>
            </a:pPr>
            <a:r>
              <a:rPr dirty="0" err="1"/>
              <a:t>Завершение</a:t>
            </a:r>
            <a:r>
              <a:rPr dirty="0"/>
              <a:t> </a:t>
            </a:r>
            <a:r>
              <a:rPr dirty="0" err="1"/>
              <a:t>сделки</a:t>
            </a:r>
            <a:r>
              <a:rPr dirty="0"/>
              <a:t>, </a:t>
            </a:r>
            <a:r>
              <a:rPr dirty="0" err="1"/>
              <a:t>передача</a:t>
            </a:r>
            <a:r>
              <a:rPr dirty="0"/>
              <a:t> </a:t>
            </a:r>
            <a:r>
              <a:rPr dirty="0" err="1"/>
              <a:t>изделий</a:t>
            </a:r>
            <a:r>
              <a:rPr dirty="0"/>
              <a:t> </a:t>
            </a:r>
            <a:r>
              <a:rPr dirty="0" err="1"/>
              <a:t>клиенту</a:t>
            </a:r>
            <a:endParaRPr dirty="0"/>
          </a:p>
        </p:txBody>
      </p:sp>
      <p:pic>
        <p:nvPicPr>
          <p:cNvPr id="169" name="Google Shape;178;p10" descr="Google Shape;178;p10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Google Shape;179;p10"/>
          <p:cNvSpPr txBox="1">
            <a:spLocks noGrp="1"/>
          </p:cNvSpPr>
          <p:nvPr>
            <p:ph type="sldNum" sz="quarter" idx="2"/>
          </p:nvPr>
        </p:nvSpPr>
        <p:spPr>
          <a:xfrm>
            <a:off x="8842954" y="4749851"/>
            <a:ext cx="262530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71" name="Google Shape;180;p10"/>
          <p:cNvSpPr txBox="1"/>
          <p:nvPr/>
        </p:nvSpPr>
        <p:spPr>
          <a:xfrm>
            <a:off x="405226" y="930458"/>
            <a:ext cx="4655700" cy="60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/>
          </a:bodyPr>
          <a:lstStyle>
            <a:lvl1pPr>
              <a:defRPr sz="2700">
                <a:latin typeface="Raleway SemiBold"/>
                <a:ea typeface="Raleway SemiBold"/>
                <a:cs typeface="Raleway SemiBold"/>
                <a:sym typeface="Raleway SemiBold"/>
              </a:defRPr>
            </a:lvl1pPr>
          </a:lstStyle>
          <a:p>
            <a:r>
              <a:t>                                           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846B758-83E6-48C2-9F9C-390C515B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226" y="638481"/>
            <a:ext cx="4655701" cy="841801"/>
          </a:xfrm>
        </p:spPr>
        <p:txBody>
          <a:bodyPr/>
          <a:lstStyle/>
          <a:p>
            <a:r>
              <a:rPr lang="ru-RU" dirty="0"/>
              <a:t>БИЗНЕС-МОДЕЛЬ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85;p11"/>
          <p:cNvSpPr txBox="1">
            <a:spLocks noGrp="1"/>
          </p:cNvSpPr>
          <p:nvPr>
            <p:ph type="title"/>
          </p:nvPr>
        </p:nvSpPr>
        <p:spPr>
          <a:xfrm>
            <a:off x="456817" y="638481"/>
            <a:ext cx="4655700" cy="600301"/>
          </a:xfrm>
          <a:prstGeom prst="rect">
            <a:avLst/>
          </a:prstGeom>
        </p:spPr>
        <p:txBody>
          <a:bodyPr/>
          <a:lstStyle>
            <a:lvl1pPr>
              <a:defRPr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r>
              <a:rPr dirty="0"/>
              <a:t>ТЕКУЩИЕ РЕЗУЛЬТАТЫ</a:t>
            </a:r>
          </a:p>
        </p:txBody>
      </p:sp>
      <p:pic>
        <p:nvPicPr>
          <p:cNvPr id="175" name="Google Shape;187;p11" descr="Google Shape;187;p11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Google Shape;188;p11"/>
          <p:cNvSpPr txBox="1">
            <a:spLocks noGrp="1"/>
          </p:cNvSpPr>
          <p:nvPr>
            <p:ph type="sldNum" sz="quarter" idx="2"/>
          </p:nvPr>
        </p:nvSpPr>
        <p:spPr>
          <a:xfrm>
            <a:off x="8791061" y="4749851"/>
            <a:ext cx="314423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77" name="Google Shape;189;p11"/>
          <p:cNvSpPr txBox="1"/>
          <p:nvPr/>
        </p:nvSpPr>
        <p:spPr>
          <a:xfrm>
            <a:off x="456817" y="1378713"/>
            <a:ext cx="4655700" cy="600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/>
          </a:bodyPr>
          <a:lstStyle>
            <a:lvl1pPr>
              <a:defRPr sz="2700">
                <a:latin typeface="Raleway SemiBold"/>
                <a:ea typeface="Raleway SemiBold"/>
                <a:cs typeface="Raleway SemiBold"/>
                <a:sym typeface="Raleway SemiBold"/>
              </a:defRPr>
            </a:lvl1pPr>
          </a:lstStyle>
          <a:p>
            <a:r>
              <a:t>   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20437E-075F-4184-9A23-C0E313931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35" y="1378713"/>
            <a:ext cx="2208338" cy="165625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2D0AC6-0084-4E39-A384-6DA294012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380" b="26195"/>
          <a:stretch/>
        </p:blipFill>
        <p:spPr>
          <a:xfrm>
            <a:off x="4326853" y="3170165"/>
            <a:ext cx="2792603" cy="15796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269D6C-30CF-4251-AA8F-1468BDC42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6853" y="1288536"/>
            <a:ext cx="2792603" cy="16711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F375C7-D77B-4A18-9D7E-16ECEF4261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84477" y="2888610"/>
            <a:ext cx="1656254" cy="2208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5009F2-4347-4195-B584-41C7DA350E64}"/>
              </a:ext>
            </a:extLst>
          </p:cNvPr>
          <p:cNvSpPr txBox="1"/>
          <p:nvPr/>
        </p:nvSpPr>
        <p:spPr>
          <a:xfrm>
            <a:off x="2567709" y="1474080"/>
            <a:ext cx="1607127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Mash-</a:t>
            </a:r>
            <a:r>
              <a:rPr lang="ru-RU" dirty="0"/>
              <a:t>сеть из трёх датчиков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789072-1F09-4EDE-AF42-31FD0D606035}"/>
              </a:ext>
            </a:extLst>
          </p:cNvPr>
          <p:cNvSpPr txBox="1"/>
          <p:nvPr/>
        </p:nvSpPr>
        <p:spPr>
          <a:xfrm>
            <a:off x="2632364" y="3164652"/>
            <a:ext cx="1542472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Управляющая плата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C9DDB5-2472-4AA3-8041-8DC399210339}"/>
              </a:ext>
            </a:extLst>
          </p:cNvPr>
          <p:cNvSpPr txBox="1"/>
          <p:nvPr/>
        </p:nvSpPr>
        <p:spPr>
          <a:xfrm>
            <a:off x="7352145" y="1288536"/>
            <a:ext cx="1583420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График уровня напряжения с АЦП-датчиков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2B592D-B43F-4289-9F2C-899F63384CA5}"/>
              </a:ext>
            </a:extLst>
          </p:cNvPr>
          <p:cNvSpPr txBox="1"/>
          <p:nvPr/>
        </p:nvSpPr>
        <p:spPr>
          <a:xfrm>
            <a:off x="7250545" y="3164652"/>
            <a:ext cx="158342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Раздражитель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94;p12"/>
          <p:cNvSpPr txBox="1">
            <a:spLocks noGrp="1"/>
          </p:cNvSpPr>
          <p:nvPr>
            <p:ph type="title"/>
          </p:nvPr>
        </p:nvSpPr>
        <p:spPr>
          <a:xfrm>
            <a:off x="456818" y="749881"/>
            <a:ext cx="4655700" cy="6465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t>КОМАНДА СТАРТАПА</a:t>
            </a:r>
          </a:p>
        </p:txBody>
      </p:sp>
      <p:pic>
        <p:nvPicPr>
          <p:cNvPr id="185" name="Google Shape;196;p12" descr="Google Shape;196;p12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1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Google Shape;197;p12"/>
          <p:cNvSpPr txBox="1">
            <a:spLocks noGrp="1"/>
          </p:cNvSpPr>
          <p:nvPr>
            <p:ph type="sldNum" sz="quarter" idx="2"/>
          </p:nvPr>
        </p:nvSpPr>
        <p:spPr>
          <a:xfrm>
            <a:off x="8801463" y="4749851"/>
            <a:ext cx="304021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88" name="Щекатурина Дарья"/>
          <p:cNvSpPr txBox="1"/>
          <p:nvPr/>
        </p:nvSpPr>
        <p:spPr>
          <a:xfrm>
            <a:off x="6624603" y="3738336"/>
            <a:ext cx="1139092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</a:lstStyle>
          <a:p>
            <a:r>
              <a:rPr lang="ru-RU" dirty="0" err="1"/>
              <a:t>Любарец</a:t>
            </a:r>
            <a:r>
              <a:rPr lang="ru-RU" dirty="0"/>
              <a:t> Артём</a:t>
            </a:r>
            <a:endParaRPr dirty="0"/>
          </a:p>
        </p:txBody>
      </p:sp>
      <p:sp>
        <p:nvSpPr>
          <p:cNvPr id="189" name="Лидер"/>
          <p:cNvSpPr txBox="1"/>
          <p:nvPr/>
        </p:nvSpPr>
        <p:spPr>
          <a:xfrm>
            <a:off x="6332055" y="4055836"/>
            <a:ext cx="1724188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</a:lstStyle>
          <a:p>
            <a:r>
              <a:rPr lang="ru-RU" dirty="0"/>
              <a:t>Технический специалист</a:t>
            </a:r>
            <a:endParaRPr dirty="0"/>
          </a:p>
        </p:txBody>
      </p:sp>
      <p:sp>
        <p:nvSpPr>
          <p:cNvPr id="191" name="Щекатурина Дарья"/>
          <p:cNvSpPr txBox="1"/>
          <p:nvPr/>
        </p:nvSpPr>
        <p:spPr>
          <a:xfrm>
            <a:off x="3873188" y="3738336"/>
            <a:ext cx="1397624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</a:lstStyle>
          <a:p>
            <a:r>
              <a:t>Щекатурина Дарья</a:t>
            </a:r>
          </a:p>
        </p:txBody>
      </p:sp>
      <p:sp>
        <p:nvSpPr>
          <p:cNvPr id="192" name="Лидер"/>
          <p:cNvSpPr txBox="1"/>
          <p:nvPr/>
        </p:nvSpPr>
        <p:spPr>
          <a:xfrm>
            <a:off x="4303393" y="4055837"/>
            <a:ext cx="537211" cy="25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</a:lstStyle>
          <a:p>
            <a:r>
              <a:t>Лидер</a:t>
            </a:r>
          </a:p>
        </p:txBody>
      </p:sp>
      <p:sp>
        <p:nvSpPr>
          <p:cNvPr id="194" name="Щекатурина Дарья"/>
          <p:cNvSpPr txBox="1"/>
          <p:nvPr/>
        </p:nvSpPr>
        <p:spPr>
          <a:xfrm>
            <a:off x="959085" y="3700964"/>
            <a:ext cx="1225655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</a:lstStyle>
          <a:p>
            <a:r>
              <a:rPr lang="ru-RU" dirty="0"/>
              <a:t>Протько Арсений</a:t>
            </a:r>
            <a:endParaRPr dirty="0"/>
          </a:p>
        </p:txBody>
      </p:sp>
      <p:sp>
        <p:nvSpPr>
          <p:cNvPr id="195" name="Лидер"/>
          <p:cNvSpPr txBox="1"/>
          <p:nvPr/>
        </p:nvSpPr>
        <p:spPr>
          <a:xfrm>
            <a:off x="1052860" y="4052991"/>
            <a:ext cx="1038103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</a:lstStyle>
          <a:p>
            <a:r>
              <a:rPr lang="ru-RU" dirty="0"/>
              <a:t>Коммуникатор</a:t>
            </a: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0F7E9C-3DFB-4A18-AD9B-D68F9C8F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221" y="1589972"/>
            <a:ext cx="1963556" cy="19635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1BEAE0-DF46-459F-9553-14FE6DBD9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055" y="1566803"/>
            <a:ext cx="1963556" cy="19599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05E346-C49E-4666-9153-22FD70815B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95" t="10841" r="8061" b="9041"/>
          <a:stretch/>
        </p:blipFill>
        <p:spPr>
          <a:xfrm>
            <a:off x="595292" y="1518555"/>
            <a:ext cx="1963556" cy="19952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9403D4-E03E-4DF5-AFA7-FA2748AD4868}"/>
              </a:ext>
            </a:extLst>
          </p:cNvPr>
          <p:cNvSpPr txBox="1"/>
          <p:nvPr/>
        </p:nvSpPr>
        <p:spPr>
          <a:xfrm>
            <a:off x="1421656" y="4507326"/>
            <a:ext cx="6837895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Контакт лидера 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tg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- @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arianthq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202;p13"/>
          <p:cNvSpPr txBox="1">
            <a:spLocks noGrp="1"/>
          </p:cNvSpPr>
          <p:nvPr>
            <p:ph type="title"/>
          </p:nvPr>
        </p:nvSpPr>
        <p:spPr>
          <a:xfrm>
            <a:off x="446866" y="688455"/>
            <a:ext cx="4655700" cy="5487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2800"/>
            </a:lvl1pPr>
          </a:lstStyle>
          <a:p>
            <a:r>
              <a:rPr dirty="0"/>
              <a:t>ПЛАНЫ РАЗВИТИЯ</a:t>
            </a:r>
          </a:p>
        </p:txBody>
      </p:sp>
      <p:pic>
        <p:nvPicPr>
          <p:cNvPr id="198" name="Google Shape;204;p13" descr="Google Shape;204;p13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Google Shape;205;p13"/>
          <p:cNvSpPr txBox="1">
            <a:spLocks noGrp="1"/>
          </p:cNvSpPr>
          <p:nvPr>
            <p:ph type="sldNum" sz="quarter" idx="2"/>
          </p:nvPr>
        </p:nvSpPr>
        <p:spPr>
          <a:xfrm>
            <a:off x="8799977" y="4749851"/>
            <a:ext cx="305507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12</a:t>
            </a:fld>
            <a:endParaRPr/>
          </a:p>
        </p:txBody>
      </p:sp>
      <p:grpSp>
        <p:nvGrpSpPr>
          <p:cNvPr id="202" name="Овал 8"/>
          <p:cNvGrpSpPr/>
          <p:nvPr/>
        </p:nvGrpSpPr>
        <p:grpSpPr>
          <a:xfrm>
            <a:off x="607637" y="3180914"/>
            <a:ext cx="1134536" cy="1134535"/>
            <a:chOff x="0" y="0"/>
            <a:chExt cx="1134534" cy="1134534"/>
          </a:xfrm>
        </p:grpSpPr>
        <p:sp>
          <p:nvSpPr>
            <p:cNvPr id="200" name="Кружок"/>
            <p:cNvSpPr/>
            <p:nvPr/>
          </p:nvSpPr>
          <p:spPr>
            <a:xfrm>
              <a:off x="-1" y="-1"/>
              <a:ext cx="1134536" cy="1134536"/>
            </a:xfrm>
            <a:prstGeom prst="ellipse">
              <a:avLst/>
            </a:prstGeom>
            <a:solidFill>
              <a:srgbClr val="E9CCFF"/>
            </a:solidFill>
            <a:ln w="25400" cap="flat">
              <a:solidFill>
                <a:srgbClr val="6B00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1" name="Зима 2025"/>
            <p:cNvSpPr txBox="1"/>
            <p:nvPr/>
          </p:nvSpPr>
          <p:spPr>
            <a:xfrm>
              <a:off x="224568" y="321255"/>
              <a:ext cx="685398" cy="492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000000"/>
                  </a:solidFill>
                </a:defRPr>
              </a:lvl1pPr>
            </a:lstStyle>
            <a:p>
              <a:r>
                <a:t>Зима 2025</a:t>
              </a:r>
            </a:p>
          </p:txBody>
        </p:sp>
      </p:grpSp>
      <p:grpSp>
        <p:nvGrpSpPr>
          <p:cNvPr id="205" name="Овал 14"/>
          <p:cNvGrpSpPr/>
          <p:nvPr/>
        </p:nvGrpSpPr>
        <p:grpSpPr>
          <a:xfrm>
            <a:off x="2207448" y="2004483"/>
            <a:ext cx="1134536" cy="1134535"/>
            <a:chOff x="0" y="0"/>
            <a:chExt cx="1134534" cy="1134534"/>
          </a:xfrm>
        </p:grpSpPr>
        <p:sp>
          <p:nvSpPr>
            <p:cNvPr id="203" name="Кружок"/>
            <p:cNvSpPr/>
            <p:nvPr/>
          </p:nvSpPr>
          <p:spPr>
            <a:xfrm>
              <a:off x="-1" y="-1"/>
              <a:ext cx="1134536" cy="1134536"/>
            </a:xfrm>
            <a:prstGeom prst="ellipse">
              <a:avLst/>
            </a:prstGeom>
            <a:solidFill>
              <a:srgbClr val="E9CCFF"/>
            </a:solidFill>
            <a:ln w="25400" cap="flat">
              <a:solidFill>
                <a:srgbClr val="6B00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4" name="Зима-весна 2025"/>
            <p:cNvSpPr txBox="1"/>
            <p:nvPr/>
          </p:nvSpPr>
          <p:spPr>
            <a:xfrm>
              <a:off x="224568" y="219655"/>
              <a:ext cx="685398" cy="6952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000000"/>
                  </a:solidFill>
                </a:defRPr>
              </a:lvl1pPr>
            </a:lstStyle>
            <a:p>
              <a:r>
                <a:t>Зима-весна 2025</a:t>
              </a:r>
            </a:p>
          </p:txBody>
        </p:sp>
      </p:grpSp>
      <p:grpSp>
        <p:nvGrpSpPr>
          <p:cNvPr id="208" name="Овал 15"/>
          <p:cNvGrpSpPr/>
          <p:nvPr/>
        </p:nvGrpSpPr>
        <p:grpSpPr>
          <a:xfrm>
            <a:off x="3781719" y="3227545"/>
            <a:ext cx="1134535" cy="1134536"/>
            <a:chOff x="0" y="0"/>
            <a:chExt cx="1134534" cy="1134534"/>
          </a:xfrm>
        </p:grpSpPr>
        <p:sp>
          <p:nvSpPr>
            <p:cNvPr id="206" name="Кружок"/>
            <p:cNvSpPr/>
            <p:nvPr/>
          </p:nvSpPr>
          <p:spPr>
            <a:xfrm>
              <a:off x="-1" y="-1"/>
              <a:ext cx="1134536" cy="1134536"/>
            </a:xfrm>
            <a:prstGeom prst="ellipse">
              <a:avLst/>
            </a:prstGeom>
            <a:solidFill>
              <a:srgbClr val="E9CCFF"/>
            </a:solidFill>
            <a:ln w="25400" cap="flat">
              <a:solidFill>
                <a:srgbClr val="6B00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7" name="Весна 2025"/>
            <p:cNvSpPr txBox="1"/>
            <p:nvPr/>
          </p:nvSpPr>
          <p:spPr>
            <a:xfrm>
              <a:off x="224568" y="321255"/>
              <a:ext cx="685398" cy="492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000000"/>
                  </a:solidFill>
                </a:defRPr>
              </a:lvl1pPr>
            </a:lstStyle>
            <a:p>
              <a:r>
                <a:t>Весна 2025</a:t>
              </a:r>
            </a:p>
          </p:txBody>
        </p:sp>
      </p:grpSp>
      <p:grpSp>
        <p:nvGrpSpPr>
          <p:cNvPr id="211" name="Овал 16"/>
          <p:cNvGrpSpPr/>
          <p:nvPr/>
        </p:nvGrpSpPr>
        <p:grpSpPr>
          <a:xfrm>
            <a:off x="5611983" y="1966405"/>
            <a:ext cx="1134535" cy="1134535"/>
            <a:chOff x="0" y="0"/>
            <a:chExt cx="1134534" cy="1134534"/>
          </a:xfrm>
        </p:grpSpPr>
        <p:sp>
          <p:nvSpPr>
            <p:cNvPr id="209" name="Кружок"/>
            <p:cNvSpPr/>
            <p:nvPr/>
          </p:nvSpPr>
          <p:spPr>
            <a:xfrm>
              <a:off x="-1" y="-1"/>
              <a:ext cx="1134536" cy="1134536"/>
            </a:xfrm>
            <a:prstGeom prst="ellipse">
              <a:avLst/>
            </a:prstGeom>
            <a:solidFill>
              <a:srgbClr val="E9CCFF"/>
            </a:solidFill>
            <a:ln w="25400" cap="flat">
              <a:solidFill>
                <a:srgbClr val="6B00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10" name="Лето 2025"/>
            <p:cNvSpPr txBox="1"/>
            <p:nvPr/>
          </p:nvSpPr>
          <p:spPr>
            <a:xfrm>
              <a:off x="224568" y="321255"/>
              <a:ext cx="685398" cy="492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000000"/>
                  </a:solidFill>
                </a:defRPr>
              </a:lvl1pPr>
            </a:lstStyle>
            <a:p>
              <a:r>
                <a:t>Лето 2025</a:t>
              </a:r>
            </a:p>
          </p:txBody>
        </p:sp>
      </p:grpSp>
      <p:sp>
        <p:nvSpPr>
          <p:cNvPr id="224" name="Соединитель: изогнутый 13"/>
          <p:cNvSpPr/>
          <p:nvPr/>
        </p:nvSpPr>
        <p:spPr>
          <a:xfrm>
            <a:off x="1642299" y="2915422"/>
            <a:ext cx="665062" cy="489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38100">
            <a:solidFill>
              <a:srgbClr val="8F00FF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15" name="TextBox 31"/>
          <p:cNvSpPr txBox="1"/>
          <p:nvPr/>
        </p:nvSpPr>
        <p:spPr>
          <a:xfrm>
            <a:off x="4916255" y="1218164"/>
            <a:ext cx="2527596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pPr algn="ctr"/>
            <a:r>
              <a:rPr dirty="0" err="1"/>
              <a:t>Выход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военные</a:t>
            </a:r>
            <a:r>
              <a:rPr dirty="0"/>
              <a:t> </a:t>
            </a:r>
            <a:r>
              <a:rPr dirty="0" err="1"/>
              <a:t>службы</a:t>
            </a:r>
            <a:r>
              <a:rPr dirty="0"/>
              <a:t> и </a:t>
            </a:r>
            <a:r>
              <a:rPr dirty="0" err="1"/>
              <a:t>институты</a:t>
            </a:r>
            <a:r>
              <a:rPr dirty="0"/>
              <a:t>, </a:t>
            </a:r>
            <a:r>
              <a:rPr dirty="0" err="1"/>
              <a:t>договоры</a:t>
            </a:r>
            <a:r>
              <a:rPr dirty="0"/>
              <a:t> с </a:t>
            </a:r>
            <a:r>
              <a:rPr dirty="0" err="1"/>
              <a:t>мидийными</a:t>
            </a:r>
            <a:r>
              <a:rPr dirty="0"/>
              <a:t> </a:t>
            </a:r>
            <a:r>
              <a:rPr dirty="0" err="1"/>
              <a:t>хозяйствами</a:t>
            </a:r>
            <a:endParaRPr dirty="0"/>
          </a:p>
        </p:txBody>
      </p:sp>
      <p:sp>
        <p:nvSpPr>
          <p:cNvPr id="216" name="TextBox 33"/>
          <p:cNvSpPr txBox="1"/>
          <p:nvPr/>
        </p:nvSpPr>
        <p:spPr>
          <a:xfrm>
            <a:off x="3012521" y="4451184"/>
            <a:ext cx="2672929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pPr algn="ctr"/>
            <a:r>
              <a:rPr dirty="0" err="1"/>
              <a:t>Расширение</a:t>
            </a:r>
            <a:r>
              <a:rPr dirty="0"/>
              <a:t> </a:t>
            </a:r>
            <a:r>
              <a:rPr dirty="0" err="1"/>
              <a:t>списка</a:t>
            </a:r>
            <a:r>
              <a:rPr dirty="0"/>
              <a:t> </a:t>
            </a:r>
            <a:r>
              <a:rPr dirty="0" err="1"/>
              <a:t>потенциальных</a:t>
            </a:r>
            <a:r>
              <a:rPr dirty="0"/>
              <a:t> </a:t>
            </a:r>
            <a:r>
              <a:rPr dirty="0" err="1"/>
              <a:t>клиентов</a:t>
            </a:r>
            <a:endParaRPr dirty="0"/>
          </a:p>
        </p:txBody>
      </p:sp>
      <p:sp>
        <p:nvSpPr>
          <p:cNvPr id="217" name="TextBox 37"/>
          <p:cNvSpPr txBox="1"/>
          <p:nvPr/>
        </p:nvSpPr>
        <p:spPr>
          <a:xfrm>
            <a:off x="1587826" y="1282526"/>
            <a:ext cx="2373777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r>
              <a:rPr dirty="0" err="1"/>
              <a:t>Разработка</a:t>
            </a:r>
            <a:r>
              <a:rPr dirty="0"/>
              <a:t> MVP </a:t>
            </a:r>
            <a:r>
              <a:rPr dirty="0" err="1"/>
              <a:t>для</a:t>
            </a:r>
            <a:r>
              <a:rPr dirty="0"/>
              <a:t> мидийных </a:t>
            </a:r>
            <a:r>
              <a:rPr dirty="0" err="1"/>
              <a:t>хозяйств</a:t>
            </a:r>
            <a:endParaRPr dirty="0"/>
          </a:p>
        </p:txBody>
      </p:sp>
      <p:sp>
        <p:nvSpPr>
          <p:cNvPr id="218" name="TextBox 39"/>
          <p:cNvSpPr txBox="1"/>
          <p:nvPr/>
        </p:nvSpPr>
        <p:spPr>
          <a:xfrm>
            <a:off x="32183" y="4333935"/>
            <a:ext cx="2522826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132C40"/>
                </a:solidFill>
                <a:latin typeface="Raleway Bold"/>
                <a:ea typeface="Raleway Bold"/>
                <a:cs typeface="Raleway Bold"/>
                <a:sym typeface="Raleway Bold"/>
              </a:defRPr>
            </a:pPr>
            <a:r>
              <a:t>Доработка дополнительных функций,</a:t>
            </a:r>
            <a:endParaRPr>
              <a:solidFill>
                <a:srgbClr val="000000"/>
              </a:solidFill>
            </a:endParaRPr>
          </a:p>
          <a:p>
            <a:pPr algn="ctr">
              <a:defRPr>
                <a:solidFill>
                  <a:srgbClr val="132C40"/>
                </a:solidFill>
                <a:latin typeface="Raleway Bold"/>
                <a:ea typeface="Raleway Bold"/>
                <a:cs typeface="Raleway Bold"/>
                <a:sym typeface="Raleway Bold"/>
              </a:defRPr>
            </a:pPr>
            <a:r>
              <a:t>Привлечение инвесторов</a:t>
            </a:r>
          </a:p>
        </p:txBody>
      </p:sp>
      <p:grpSp>
        <p:nvGrpSpPr>
          <p:cNvPr id="221" name="Овал 18"/>
          <p:cNvGrpSpPr/>
          <p:nvPr/>
        </p:nvGrpSpPr>
        <p:grpSpPr>
          <a:xfrm>
            <a:off x="7213568" y="3222812"/>
            <a:ext cx="1134536" cy="1134535"/>
            <a:chOff x="0" y="0"/>
            <a:chExt cx="1134534" cy="1134534"/>
          </a:xfrm>
        </p:grpSpPr>
        <p:sp>
          <p:nvSpPr>
            <p:cNvPr id="219" name="Кружок"/>
            <p:cNvSpPr/>
            <p:nvPr/>
          </p:nvSpPr>
          <p:spPr>
            <a:xfrm>
              <a:off x="-1" y="-1"/>
              <a:ext cx="1134536" cy="1134536"/>
            </a:xfrm>
            <a:prstGeom prst="ellipse">
              <a:avLst/>
            </a:prstGeom>
            <a:solidFill>
              <a:srgbClr val="E9CCFF"/>
            </a:solidFill>
            <a:ln w="25400" cap="flat">
              <a:solidFill>
                <a:srgbClr val="6B00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20" name="Осень 2025"/>
            <p:cNvSpPr txBox="1"/>
            <p:nvPr/>
          </p:nvSpPr>
          <p:spPr>
            <a:xfrm>
              <a:off x="224568" y="321255"/>
              <a:ext cx="685398" cy="492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000000"/>
                  </a:solidFill>
                </a:defRPr>
              </a:lvl1pPr>
            </a:lstStyle>
            <a:p>
              <a:r>
                <a:t>Осень 2025</a:t>
              </a:r>
            </a:p>
          </p:txBody>
        </p:sp>
      </p:grpSp>
      <p:sp>
        <p:nvSpPr>
          <p:cNvPr id="223" name="TextBox 46"/>
          <p:cNvSpPr txBox="1"/>
          <p:nvPr/>
        </p:nvSpPr>
        <p:spPr>
          <a:xfrm>
            <a:off x="6577888" y="4321038"/>
            <a:ext cx="2527596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pPr algn="ctr"/>
            <a:r>
              <a:rPr dirty="0" err="1"/>
              <a:t>Выход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рынки</a:t>
            </a:r>
            <a:r>
              <a:rPr dirty="0"/>
              <a:t>, </a:t>
            </a:r>
            <a:r>
              <a:rPr dirty="0" err="1"/>
              <a:t>расположенные</a:t>
            </a:r>
            <a:r>
              <a:rPr dirty="0"/>
              <a:t> в </a:t>
            </a:r>
            <a:r>
              <a:rPr dirty="0" err="1"/>
              <a:t>других</a:t>
            </a:r>
            <a:r>
              <a:rPr dirty="0"/>
              <a:t> </a:t>
            </a:r>
            <a:r>
              <a:rPr dirty="0" err="1"/>
              <a:t>регионах</a:t>
            </a:r>
            <a:endParaRPr dirty="0"/>
          </a:p>
        </p:txBody>
      </p:sp>
      <p:sp>
        <p:nvSpPr>
          <p:cNvPr id="29" name="Соединитель: изогнутый 13">
            <a:extLst>
              <a:ext uri="{FF2B5EF4-FFF2-40B4-BE49-F238E27FC236}">
                <a16:creationId xmlns:a16="http://schemas.microsoft.com/office/drawing/2014/main" id="{58C13CF0-21DB-461B-A15C-0105F1F86CB3}"/>
              </a:ext>
            </a:extLst>
          </p:cNvPr>
          <p:cNvSpPr/>
          <p:nvPr/>
        </p:nvSpPr>
        <p:spPr>
          <a:xfrm flipV="1">
            <a:off x="3226927" y="2915420"/>
            <a:ext cx="692876" cy="516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38100">
            <a:solidFill>
              <a:srgbClr val="8F00FF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0" name="Соединитель: изогнутый 13">
            <a:extLst>
              <a:ext uri="{FF2B5EF4-FFF2-40B4-BE49-F238E27FC236}">
                <a16:creationId xmlns:a16="http://schemas.microsoft.com/office/drawing/2014/main" id="{1597FC02-3A1A-46BF-BFD5-C94572272530}"/>
              </a:ext>
            </a:extLst>
          </p:cNvPr>
          <p:cNvSpPr/>
          <p:nvPr/>
        </p:nvSpPr>
        <p:spPr>
          <a:xfrm flipV="1">
            <a:off x="6608434" y="2915419"/>
            <a:ext cx="780657" cy="483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38100">
            <a:solidFill>
              <a:srgbClr val="8F00FF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1" name="Соединитель: изогнутый 13">
            <a:extLst>
              <a:ext uri="{FF2B5EF4-FFF2-40B4-BE49-F238E27FC236}">
                <a16:creationId xmlns:a16="http://schemas.microsoft.com/office/drawing/2014/main" id="{4308EDCD-5A5B-44E2-AF90-972F6A085CE5}"/>
              </a:ext>
            </a:extLst>
          </p:cNvPr>
          <p:cNvSpPr/>
          <p:nvPr/>
        </p:nvSpPr>
        <p:spPr>
          <a:xfrm>
            <a:off x="4836910" y="2915420"/>
            <a:ext cx="917345" cy="586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38100">
            <a:solidFill>
              <a:srgbClr val="8F00FF"/>
            </a:solidFill>
            <a:tailEnd type="triangle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11;p14"/>
          <p:cNvSpPr txBox="1">
            <a:spLocks noGrp="1"/>
          </p:cNvSpPr>
          <p:nvPr>
            <p:ph type="title"/>
          </p:nvPr>
        </p:nvSpPr>
        <p:spPr>
          <a:xfrm>
            <a:off x="456827" y="638481"/>
            <a:ext cx="6017402" cy="600301"/>
          </a:xfrm>
          <a:prstGeom prst="rect">
            <a:avLst/>
          </a:prstGeom>
        </p:spPr>
        <p:txBody>
          <a:bodyPr/>
          <a:lstStyle>
            <a:lvl1pPr>
              <a:defRPr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r>
              <a:t>Запрос </a:t>
            </a:r>
          </a:p>
        </p:txBody>
      </p:sp>
      <p:sp>
        <p:nvSpPr>
          <p:cNvPr id="230" name="Google Shape;212;p14"/>
          <p:cNvSpPr txBox="1">
            <a:spLocks noGrp="1"/>
          </p:cNvSpPr>
          <p:nvPr>
            <p:ph type="body" sz="half" idx="1"/>
          </p:nvPr>
        </p:nvSpPr>
        <p:spPr>
          <a:xfrm>
            <a:off x="456827" y="1451366"/>
            <a:ext cx="7993199" cy="191895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необходимо</a:t>
            </a:r>
            <a:r>
              <a:rPr dirty="0"/>
              <a:t> ~900 </a:t>
            </a:r>
            <a:r>
              <a:rPr dirty="0" err="1"/>
              <a:t>тыс</a:t>
            </a:r>
            <a:r>
              <a:rPr dirty="0"/>
              <a:t> (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разработку</a:t>
            </a:r>
            <a:r>
              <a:rPr dirty="0"/>
              <a:t> ПО,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материалы</a:t>
            </a:r>
            <a:r>
              <a:rPr dirty="0"/>
              <a:t>, </a:t>
            </a:r>
            <a:r>
              <a:rPr dirty="0" err="1"/>
              <a:t>микросхемы</a:t>
            </a:r>
            <a:r>
              <a:rPr dirty="0"/>
              <a:t> и </a:t>
            </a:r>
            <a:r>
              <a:rPr dirty="0" err="1"/>
              <a:t>тестирование</a:t>
            </a:r>
            <a:r>
              <a:rPr dirty="0"/>
              <a:t> </a:t>
            </a:r>
            <a:r>
              <a:rPr dirty="0" err="1"/>
              <a:t>образца</a:t>
            </a:r>
            <a:r>
              <a:rPr dirty="0"/>
              <a:t>), а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советы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поводу</a:t>
            </a:r>
            <a:r>
              <a:rPr dirty="0"/>
              <a:t> </a:t>
            </a:r>
            <a:r>
              <a:rPr dirty="0" err="1"/>
              <a:t>эффективности</a:t>
            </a:r>
            <a:r>
              <a:rPr dirty="0"/>
              <a:t> </a:t>
            </a:r>
            <a:r>
              <a:rPr dirty="0" err="1"/>
              <a:t>различных</a:t>
            </a:r>
            <a:r>
              <a:rPr dirty="0"/>
              <a:t> </a:t>
            </a:r>
            <a:r>
              <a:rPr dirty="0" err="1"/>
              <a:t>решений</a:t>
            </a:r>
            <a:endParaRPr dirty="0"/>
          </a:p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университета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необходимо</a:t>
            </a:r>
            <a:r>
              <a:rPr dirty="0"/>
              <a:t> </a:t>
            </a:r>
            <a:r>
              <a:rPr dirty="0" err="1"/>
              <a:t>некоторое</a:t>
            </a:r>
            <a:r>
              <a:rPr dirty="0"/>
              <a:t> </a:t>
            </a:r>
            <a:r>
              <a:rPr dirty="0" err="1"/>
              <a:t>оборудование</a:t>
            </a:r>
            <a:r>
              <a:rPr dirty="0"/>
              <a:t> (</a:t>
            </a:r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станков</a:t>
            </a:r>
            <a:r>
              <a:rPr dirty="0"/>
              <a:t>, </a:t>
            </a:r>
            <a:r>
              <a:rPr dirty="0" err="1"/>
              <a:t>инструментов</a:t>
            </a:r>
            <a:r>
              <a:rPr dirty="0"/>
              <a:t> и 3D </a:t>
            </a:r>
            <a:r>
              <a:rPr dirty="0" err="1"/>
              <a:t>принтер</a:t>
            </a:r>
            <a:r>
              <a:rPr dirty="0"/>
              <a:t>), а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программист</a:t>
            </a:r>
            <a:r>
              <a:rPr lang="ru-RU" dirty="0"/>
              <a:t> микроконтроллеров, разработчик приложений, маркетолог, экономист, юрист.</a:t>
            </a:r>
            <a:endParaRPr dirty="0"/>
          </a:p>
          <a:p>
            <a:pPr marL="0" indent="0">
              <a:buSzTx/>
              <a:buNone/>
              <a:defRPr sz="1400" i="1"/>
            </a:pPr>
            <a:endParaRPr dirty="0"/>
          </a:p>
          <a:p>
            <a:pPr marL="0" indent="0">
              <a:buSzTx/>
              <a:buNone/>
              <a:defRPr sz="1400" i="1"/>
            </a:pPr>
            <a:r>
              <a:rPr dirty="0"/>
              <a:t>С </a:t>
            </a:r>
            <a:r>
              <a:rPr dirty="0" err="1"/>
              <a:t>помощью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ресурсов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сможем</a:t>
            </a:r>
            <a:r>
              <a:rPr dirty="0"/>
              <a:t> </a:t>
            </a:r>
            <a:r>
              <a:rPr dirty="0" err="1"/>
              <a:t>изготовить</a:t>
            </a:r>
            <a:r>
              <a:rPr dirty="0"/>
              <a:t> </a:t>
            </a:r>
            <a:r>
              <a:rPr dirty="0" err="1"/>
              <a:t>рабочий</a:t>
            </a:r>
            <a:r>
              <a:rPr dirty="0"/>
              <a:t> </a:t>
            </a:r>
            <a:r>
              <a:rPr dirty="0" err="1"/>
              <a:t>прототип</a:t>
            </a:r>
            <a:endParaRPr dirty="0"/>
          </a:p>
        </p:txBody>
      </p:sp>
      <p:pic>
        <p:nvPicPr>
          <p:cNvPr id="231" name="Google Shape;213;p14" descr="Google Shape;213;p14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Google Shape;214;p14"/>
          <p:cNvSpPr txBox="1">
            <a:spLocks noGrp="1"/>
          </p:cNvSpPr>
          <p:nvPr>
            <p:ph type="sldNum" sz="quarter" idx="2"/>
          </p:nvPr>
        </p:nvSpPr>
        <p:spPr>
          <a:xfrm>
            <a:off x="8798605" y="4749851"/>
            <a:ext cx="306879" cy="3098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13</a:t>
            </a:fld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11;p14"/>
          <p:cNvSpPr txBox="1">
            <a:spLocks noGrp="1"/>
          </p:cNvSpPr>
          <p:nvPr>
            <p:ph type="title"/>
          </p:nvPr>
        </p:nvSpPr>
        <p:spPr>
          <a:xfrm>
            <a:off x="1496775" y="1669083"/>
            <a:ext cx="6150450" cy="2187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Raleway Bold"/>
                <a:ea typeface="Raleway Bold"/>
                <a:cs typeface="Raleway Bold"/>
                <a:sym typeface="Raleway Bold"/>
              </a:defRPr>
            </a:lvl1pPr>
          </a:lstStyle>
          <a:p>
            <a:pPr algn="ctr"/>
            <a:r>
              <a:rPr lang="ru-RU" sz="6600" dirty="0"/>
              <a:t>СПАСИБО ЗА ВНИМАНИЕ!</a:t>
            </a:r>
            <a:endParaRPr sz="6600" dirty="0"/>
          </a:p>
        </p:txBody>
      </p:sp>
      <p:pic>
        <p:nvPicPr>
          <p:cNvPr id="231" name="Google Shape;213;p14" descr="Google Shape;213;p14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Google Shape;214;p14"/>
          <p:cNvSpPr txBox="1">
            <a:spLocks noGrp="1"/>
          </p:cNvSpPr>
          <p:nvPr>
            <p:ph type="sldNum" sz="quarter" idx="2"/>
          </p:nvPr>
        </p:nvSpPr>
        <p:spPr>
          <a:xfrm>
            <a:off x="8798605" y="4749851"/>
            <a:ext cx="306879" cy="3098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01762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FFFFFF"/>
      </a:dk1>
      <a:lt1>
        <a:srgbClr val="8F00FF"/>
      </a:lt1>
      <a:dk2>
        <a:srgbClr val="A7A7A7"/>
      </a:dk2>
      <a:lt2>
        <a:srgbClr val="535353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678</Words>
  <Application>Microsoft Office PowerPoint</Application>
  <PresentationFormat>Экран (16:9)</PresentationFormat>
  <Paragraphs>121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Century Gothic</vt:lpstr>
      <vt:lpstr>Raleway</vt:lpstr>
      <vt:lpstr>Raleway Bold</vt:lpstr>
      <vt:lpstr>Raleway Regular</vt:lpstr>
      <vt:lpstr>Raleway SemiBold</vt:lpstr>
      <vt:lpstr>Simple Light</vt:lpstr>
      <vt:lpstr>ГИДРОАКУСТИЧЕСКАЯ СЕТЬ МОНИТОРИНГА</vt:lpstr>
      <vt:lpstr>АКТУАЛЬНОСТЬ ИДЕИ</vt:lpstr>
      <vt:lpstr>ЦЕЛЕВАЯ АУДИТОРИЯ</vt:lpstr>
      <vt:lpstr>ПРОБЛЕМА</vt:lpstr>
      <vt:lpstr>ЦЕННОСТНОЕ ПРЕДЛОЖЕНИЕ</vt:lpstr>
      <vt:lpstr>ТЕХНИЧЕСКИЕ ХАРАКТЕРИСТИКИ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Запрос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ГИДРОАКУСТИЧЕСКАЯ СЕТЬ МОНИТОРИНГА</dc:title>
  <dc:creator>Arsenii</dc:creator>
  <cp:lastModifiedBy>Арсений Протько</cp:lastModifiedBy>
  <cp:revision>7</cp:revision>
  <dcterms:modified xsi:type="dcterms:W3CDTF">2024-11-24T20:18:16Z</dcterms:modified>
</cp:coreProperties>
</file>