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A02F3FE-7830-4C05-97B0-48E85A5492FE}">
  <a:tblStyle styleId="{CA02F3FE-7830-4C05-97B0-48E85A5492F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regular.fntdata"/><Relationship Id="rId21" Type="http://schemas.openxmlformats.org/officeDocument/2006/relationships/slide" Target="slides/slide15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4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12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Домашний медицинский робот </a:t>
            </a:r>
            <a:endParaRPr sz="3100"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6818" y="2340281"/>
            <a:ext cx="38253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>
                <a:solidFill>
                  <a:srgbClr val="202020"/>
                </a:solidFill>
                <a:highlight>
                  <a:srgbClr val="F2EFE7"/>
                </a:highlight>
                <a:latin typeface="Arial"/>
                <a:ea typeface="Arial"/>
                <a:cs typeface="Arial"/>
                <a:sym typeface="Arial"/>
              </a:rPr>
              <a:t>персонализированная автоматизированная система для интеграции с другими умными устройствами сбора и анализа данных  и проведения диагностических процедур.</a:t>
            </a: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0" y="1788000"/>
            <a:ext cx="89418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i="1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асштаб решаемой задачи</a:t>
            </a: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мировой</a:t>
            </a: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i="1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i="1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ольза решения данной задачи </a:t>
            </a:r>
            <a:r>
              <a:rPr i="1" lang="ru">
                <a:solidFill>
                  <a:srgbClr val="33333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привести к улучшению результатов лечения, снижению затрат на здравоохранение и повышению эффективности клинических учреждений и, как итог, ведет к повышению долгосрочной выживаемости пациентов. 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202020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Автоматизация и роботизация стремительно проникают во все сферы здравоохранения, дополняя традиционные подходы к медицинской помощи. </a:t>
            </a:r>
            <a:endParaRPr>
              <a:solidFill>
                <a:srgbClr val="202020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>
                <a:solidFill>
                  <a:srgbClr val="202020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Сегодня это уже не просто системы поддержки принятия врачебных решений на базе искусственного интеллекта, но и целый спектр роботизированных помощников, выполняющих разнообразные функции в медицинских учреждениях</a:t>
            </a:r>
            <a:endParaRPr i="1">
              <a:solidFill>
                <a:srgbClr val="132C40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HealthNet ― один из планов по продвижению инноваций в медицине в рамках «Национальной технологической инициативы»20. Она разделена на три этапа и действует до 2035 года. План работы построен с учётом ключевых трендов развития технологий в медицине.</a:t>
            </a:r>
            <a:endParaRPr i="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426242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>
            <a:off x="388025" y="1235075"/>
            <a:ext cx="8515800" cy="3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1" lang="ru" sz="1300">
                <a:solidFill>
                  <a:srgbClr val="132C40"/>
                </a:solidFill>
              </a:rPr>
              <a:t>Первоначальными покупателями домашнего медицинского робота станут: семьи с пожилыми родственниками,люди с хроническими заболеваниями, медицинские учреждения и реабилитационные центры, технологически продвинутые потребители.</a:t>
            </a:r>
            <a:endParaRPr i="1"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i="1" lang="ru" sz="1300">
                <a:solidFill>
                  <a:srgbClr val="132C40"/>
                </a:solidFill>
              </a:rPr>
              <a:t>конкретные характеристики сегмента клиентов: </a:t>
            </a:r>
            <a:endParaRPr i="1" sz="1300">
              <a:solidFill>
                <a:srgbClr val="132C40"/>
              </a:solidFill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○"/>
            </a:pPr>
            <a:r>
              <a:rPr b="1" i="1" lang="ru"/>
              <a:t>К</a:t>
            </a:r>
            <a:r>
              <a:rPr b="1" i="1" lang="ru"/>
              <a:t>онтекст</a:t>
            </a:r>
            <a:r>
              <a:rPr i="1" lang="ru">
                <a:solidFill>
                  <a:srgbClr val="132C40"/>
                </a:solidFill>
              </a:rPr>
              <a:t>:</a:t>
            </a:r>
            <a:r>
              <a:rPr i="1" lang="ru">
                <a:solidFill>
                  <a:srgbClr val="132C40"/>
                </a:solidFill>
              </a:rPr>
              <a:t> рост продолжительности жизни и увеличение числа хронических заболеваний создают необходимость в постоянном медицинском мониторинге и уходе. </a:t>
            </a:r>
            <a:endParaRPr i="1">
              <a:solidFill>
                <a:srgbClr val="132C40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○"/>
            </a:pPr>
            <a:r>
              <a:rPr i="1" lang="ru">
                <a:solidFill>
                  <a:srgbClr val="132C40"/>
                </a:solidFill>
              </a:rPr>
              <a:t> </a:t>
            </a:r>
            <a:r>
              <a:rPr b="1" i="1" lang="ru">
                <a:solidFill>
                  <a:srgbClr val="132C40"/>
                </a:solidFill>
              </a:rPr>
              <a:t>Ситуация</a:t>
            </a:r>
            <a:r>
              <a:rPr i="1" lang="ru">
                <a:solidFill>
                  <a:srgbClr val="132C40"/>
                </a:solidFill>
              </a:rPr>
              <a:t>:пожилые люди и пациенты с хроническими заболеваниями могут сталкиваться с проблемами самостоятельного ухода за своим здоровьем. Для них критично иметь поддержку в напоминаниях о приеме лекарств, измерении важных показателей (давление, уровень сахара, пульс) и своевременной подаче сигнала в экстренных ситуациях. В случае с пожилыми людьми добавляется риск падений или других непредвиденных ситуаций, когда необходима быстрая реакция. Также важен психологический аспект: медицинский робот может обеспечить ощущение безопасности, снизить уровень тревожности у больных и их родственников.</a:t>
            </a:r>
            <a:endParaRPr i="1">
              <a:solidFill>
                <a:srgbClr val="132C40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○"/>
            </a:pPr>
            <a:r>
              <a:rPr i="1" lang="ru">
                <a:solidFill>
                  <a:srgbClr val="132C40"/>
                </a:solidFill>
              </a:rPr>
              <a:t> </a:t>
            </a:r>
            <a:r>
              <a:rPr b="1" i="1" lang="ru">
                <a:solidFill>
                  <a:srgbClr val="132C40"/>
                </a:solidFill>
              </a:rPr>
              <a:t>Потери:</a:t>
            </a:r>
            <a:r>
              <a:rPr i="1" lang="ru">
                <a:solidFill>
                  <a:srgbClr val="132C40"/>
                </a:solidFill>
              </a:rPr>
              <a:t> Время и физическая нагрузка. Финансовые затраты. Риски для здоровья: Невозможность постоянного мониторинга за состоянием больного может привести к ухудшению здоровья, пропуску важных сигналов (например, резкое повышение давления, нарушение ритма сердца и т.д.). В случае экстренной ситуации робот может быстрее отреагировать и вызвать помощь.</a:t>
            </a:r>
            <a:endParaRPr i="1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457192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212425" y="1066525"/>
            <a:ext cx="8683500" cy="5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Домашний медицинский робот помогает решать проблему постоянного мониторинга здоровья и медицинской поддержки. Основные проблемы, которые он решает, включают уход за пожилыми людьми и пациентами с хроническими заболеваниями, безопасность самостоятельного проживания, постоянный медицинский мониторинг, недоступность или высокую стоимость человеческого ухода, снижение нагрузки на родственников и опекунов, а также своевременную реакцию на экстренные ситуации.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Существующих вариантов решения этих проблем недостаточно, потому что: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Ограниченная доступность человеческого ухода — профессиональные сиделки или медицинские работники не всегда доступны 24/7, а их услуги могут быть слишком дорогими для многих семей. Даже при наличии средств человеческий фактор — усталость, ошибки, необходимость отдыха — ограничивает возможности постоянного контроля за состоянием пациента. Домашний робот может функционировать без перерывов и всегда готов оказать помощь или произвести мониторинг здоровья.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Недостаточная функциональность простых медицинских устройств — стандартные устройства для мониторинга, такие как тонометры, глюкометры или пульсометры, требуют ручного использования и контроля. Это означает, что пациенты должны сами следить за измерениями и своевременно их выполнять. Люди с когнитивными нарушениями, возрастными изменениями или физическими ограничениями могут забывать о регулярных измерениях или не иметь физической возможности их проводить.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496775" y="1788375"/>
            <a:ext cx="5831400" cy="30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семьям с пожилыми родственниками, людям с хроническими заболеваниями и ограниченными возможностями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нужды в постоянном медицинском мониторинге и уходе на дому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круглосуточного контроля за здоровьем и своевременной медицинской помощи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омашнего медицинского робота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виде безопасности, уменьшения физической и эмоциональной нагрузки, а также повышения качества жизни для пациентов и их семей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80392" y="690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457200" y="1270000"/>
            <a:ext cx="7407000" cy="45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Домашний медицинский робот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 будет производится продукт?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на базе сочетания нескольких современных технологий: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Автоматизация и робототехника;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Искусственный интеллект (ИИ) и машинное обучение;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Интернет вещей (IoT);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Облачные вычисления;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рименение технологии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: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Мониторинг состояния здоровья;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Экстренные оповещения;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Удаленная диагностика и консультации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Напоминания и управление лечением;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Характеристики технологии и фичи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: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          Полный медицинский мониторинг в реальном времени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1" sz="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*Фича - фишка, особенность продукта.</a:t>
            </a:r>
            <a:endParaRPr b="0" i="1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6463125" y="638475"/>
            <a:ext cx="2664600" cy="23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6850" y="638475"/>
            <a:ext cx="2697151" cy="23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530725" y="2368100"/>
            <a:ext cx="6513900" cy="1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Какое оборудование, помещения и программное обеспечение нужны для производства продукта?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материалы, расходники и другие ресурсы потребуются для производства 1 шт. продукта?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Какие технологические операции и действия нужно выполнить для производства 1 шт. продукта?</a:t>
            </a:r>
            <a:endParaRPr b="0" i="1" sz="1400" u="none" cap="none" strike="noStrike">
              <a:solidFill>
                <a:schemeClr val="dk2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8"/>
          <p:cNvSpPr txBox="1"/>
          <p:nvPr>
            <p:ph type="title"/>
          </p:nvPr>
        </p:nvSpPr>
        <p:spPr>
          <a:xfrm>
            <a:off x="4076875" y="4349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9" name="Google Shape;129;p19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457200" y="1971025"/>
            <a:ext cx="8029500" cy="17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ru" sz="21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ОПИШИТЕ РЫНОК В 5 ПРЕДЛОЖЕНИЯХ?</a:t>
            </a:r>
            <a:endParaRPr b="0" i="0" sz="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(B2C, B2B, B2G)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человек/компаний наша ЦА? 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будет стоить наше решение?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человек/компаний реально купят наш продукт в первый год (доля от п.1)</a:t>
            </a:r>
            <a:endParaRPr b="0" i="1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AutoNum type="arabicPeriod"/>
            </a:pPr>
            <a:r>
              <a:rPr b="0" i="1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Сколько заработаем в первый год - п.3 умножим на п.4. </a:t>
            </a:r>
            <a:endParaRPr b="0" i="1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488944" y="2340288"/>
            <a:ext cx="693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 (как прямых, так и косвенных).</a:t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Опишите ваше преимущество, за счет чего вы сможете преодолеть конкурентов или отстроиться от них.</a:t>
            </a:r>
            <a:endParaRPr b="0" i="1" sz="1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20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/>
        </p:nvSpPr>
        <p:spPr>
          <a:xfrm>
            <a:off x="488944" y="2345556"/>
            <a:ext cx="69366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БИЗНЕС-МОДЕЛЬ*</a:t>
            </a:r>
            <a:r>
              <a:rPr b="0" i="0" lang="ru" sz="13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это описание того, как компания создает продукт, поставляет продукт и получает ценность для себя и для клиента</a:t>
            </a:r>
            <a:endParaRPr b="0"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Отвечаем на вопросы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1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получает клиент?</a:t>
            </a:r>
            <a:endParaRPr b="0" i="1" sz="1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1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321025" y="411105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0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4002650" y="470462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22"/>
          <p:cNvSpPr txBox="1"/>
          <p:nvPr>
            <p:ph idx="1" type="body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59" name="Google Shape;159;p22"/>
          <p:cNvSpPr txBox="1"/>
          <p:nvPr>
            <p:ph type="title"/>
          </p:nvPr>
        </p:nvSpPr>
        <p:spPr>
          <a:xfrm>
            <a:off x="3854225" y="4656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type="title"/>
          </p:nvPr>
        </p:nvSpPr>
        <p:spPr>
          <a:xfrm>
            <a:off x="361368" y="697919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67" name="Google Shape;167;p23"/>
          <p:cNvGraphicFramePr/>
          <p:nvPr/>
        </p:nvGraphicFramePr>
        <p:xfrm>
          <a:off x="361385" y="127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{CA02F3FE-7830-4C05-97B0-48E85A5492FE}</a:tableStyleId>
              </a:tblPr>
              <a:tblGrid>
                <a:gridCol w="1722100"/>
                <a:gridCol w="1240850"/>
                <a:gridCol w="3321550"/>
                <a:gridCol w="2094825"/>
              </a:tblGrid>
              <a:tr h="34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62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Антипин Павел Борисович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Официальный руководитель команды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33333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Планирование, организация, управление и контроль выполнения проекта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Командное управление, аналитические навыки, лидерство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2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Алистанова Элвира Курбановна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Коммуникатор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Обеспечение </a:t>
                      </a: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эффективного взаимодействия между членами команды, разрешение конфликтов и споров внутри команды</a:t>
                      </a:r>
                      <a:endParaRPr sz="10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Умение управлять конфликтами, командная работа, активное слушание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Земскова Полина Анатольевна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Инженер проекта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технических чертежей, разработка и координация проектного плана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Аналитические навыки, знание нормативных требований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Гатауллина Эльвина Ильясовна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Маркетолог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Исследование целевой аудитории, конкурентов и рыночных трендов для понимания потребностей клиентов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Стратегическое планирование, креативность, анализ рынка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2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Павленкова Евгения Павловна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Финансист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Разработка и контроль бюджета проекта, определение необходимых финансовых ресурсов и распределение средств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Бюджетирование, риск-менеджмент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8" name="Google Shape;168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ru" sz="14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две-три недели.</a:t>
            </a:r>
            <a:endParaRPr b="0" i="1" sz="1400" u="none" cap="none" strike="noStrike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25"/>
          <p:cNvSpPr txBox="1"/>
          <p:nvPr>
            <p:ph idx="1" type="body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 запрос к 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партнерам (нужны ресурсы, доступ к оборудованию, экспертиза и т.п.)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инвесторам, фондам  (сколько денег нужно, на что)</a:t>
            </a:r>
            <a:endParaRPr i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1" lang="ru" sz="1400"/>
              <a:t>университету (экспертиза, доступ к оборудованию/лаборатории и тп)</a:t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i="1" lang="ru" sz="1400"/>
              <a:t>Опишите, какой результат будет получен при получении этих ресурсов.</a:t>
            </a:r>
            <a:endParaRPr i="1" sz="1400"/>
          </a:p>
        </p:txBody>
      </p:sp>
      <p:sp>
        <p:nvSpPr>
          <p:cNvPr id="184" name="Google Shape;184;p25"/>
          <p:cNvSpPr txBox="1"/>
          <p:nvPr>
            <p:ph type="title"/>
          </p:nvPr>
        </p:nvSpPr>
        <p:spPr>
          <a:xfrm>
            <a:off x="4027400" y="452030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2" name="Google Shape;192;p2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QR-код на ТГ или карточку с контактами</a:t>
            </a:r>
            <a:endParaRPr sz="1400"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